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90"/>
  </p:notesMasterIdLst>
  <p:sldIdLst>
    <p:sldId id="256" r:id="rId2"/>
    <p:sldId id="257" r:id="rId3"/>
    <p:sldId id="259" r:id="rId4"/>
    <p:sldId id="351" r:id="rId5"/>
    <p:sldId id="292" r:id="rId6"/>
    <p:sldId id="293" r:id="rId7"/>
    <p:sldId id="294" r:id="rId8"/>
    <p:sldId id="352" r:id="rId9"/>
    <p:sldId id="295" r:id="rId10"/>
    <p:sldId id="296" r:id="rId11"/>
    <p:sldId id="302" r:id="rId12"/>
    <p:sldId id="303" r:id="rId13"/>
    <p:sldId id="304" r:id="rId14"/>
    <p:sldId id="305" r:id="rId15"/>
    <p:sldId id="306" r:id="rId16"/>
    <p:sldId id="289" r:id="rId17"/>
    <p:sldId id="290" r:id="rId18"/>
    <p:sldId id="258" r:id="rId19"/>
    <p:sldId id="291" r:id="rId20"/>
    <p:sldId id="260" r:id="rId21"/>
    <p:sldId id="340" r:id="rId22"/>
    <p:sldId id="341" r:id="rId23"/>
    <p:sldId id="342" r:id="rId24"/>
    <p:sldId id="343" r:id="rId25"/>
    <p:sldId id="344" r:id="rId26"/>
    <p:sldId id="345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75" r:id="rId42"/>
    <p:sldId id="276" r:id="rId43"/>
    <p:sldId id="277" r:id="rId44"/>
    <p:sldId id="278" r:id="rId45"/>
    <p:sldId id="279" r:id="rId46"/>
    <p:sldId id="280" r:id="rId47"/>
    <p:sldId id="281" r:id="rId48"/>
    <p:sldId id="282" r:id="rId49"/>
    <p:sldId id="283" r:id="rId50"/>
    <p:sldId id="284" r:id="rId51"/>
    <p:sldId id="285" r:id="rId52"/>
    <p:sldId id="286" r:id="rId53"/>
    <p:sldId id="287" r:id="rId54"/>
    <p:sldId id="347" r:id="rId55"/>
    <p:sldId id="348" r:id="rId56"/>
    <p:sldId id="349" r:id="rId57"/>
    <p:sldId id="379" r:id="rId58"/>
    <p:sldId id="353" r:id="rId59"/>
    <p:sldId id="354" r:id="rId60"/>
    <p:sldId id="380" r:id="rId61"/>
    <p:sldId id="355" r:id="rId62"/>
    <p:sldId id="356" r:id="rId63"/>
    <p:sldId id="357" r:id="rId64"/>
    <p:sldId id="358" r:id="rId65"/>
    <p:sldId id="359" r:id="rId66"/>
    <p:sldId id="360" r:id="rId67"/>
    <p:sldId id="361" r:id="rId68"/>
    <p:sldId id="362" r:id="rId69"/>
    <p:sldId id="363" r:id="rId70"/>
    <p:sldId id="364" r:id="rId71"/>
    <p:sldId id="365" r:id="rId72"/>
    <p:sldId id="381" r:id="rId73"/>
    <p:sldId id="382" r:id="rId74"/>
    <p:sldId id="366" r:id="rId75"/>
    <p:sldId id="367" r:id="rId76"/>
    <p:sldId id="368" r:id="rId77"/>
    <p:sldId id="369" r:id="rId78"/>
    <p:sldId id="370" r:id="rId79"/>
    <p:sldId id="371" r:id="rId80"/>
    <p:sldId id="372" r:id="rId81"/>
    <p:sldId id="383" r:id="rId82"/>
    <p:sldId id="384" r:id="rId83"/>
    <p:sldId id="373" r:id="rId84"/>
    <p:sldId id="374" r:id="rId85"/>
    <p:sldId id="375" r:id="rId86"/>
    <p:sldId id="376" r:id="rId87"/>
    <p:sldId id="377" r:id="rId88"/>
    <p:sldId id="378" r:id="rId8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Бондаренко" initials="ВБ" lastIdx="1" clrIdx="0">
    <p:extLst>
      <p:ext uri="{19B8F6BF-5375-455C-9EA6-DF929625EA0E}">
        <p15:presenceInfo xmlns:p15="http://schemas.microsoft.com/office/powerpoint/2012/main" userId="7b1351aa8f09e0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91299" autoAdjust="0"/>
  </p:normalViewPr>
  <p:slideViewPr>
    <p:cSldViewPr>
      <p:cViewPr varScale="1">
        <p:scale>
          <a:sx n="105" d="100"/>
          <a:sy n="105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10-20T22:30:48.907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C63B67-87F6-4462-9BF1-6DCA59016B7E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D063804-16BF-4189-8929-E29B35DE2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1169640" y="5086800"/>
            <a:ext cx="5226480" cy="4107600"/>
          </a:xfrm>
          <a:noFill/>
          <a:ln/>
        </p:spPr>
        <p:txBody>
          <a:bodyPr wrap="square" lIns="0" tIns="0" rIns="0" bIns="0" anchorCtr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Методы и средства проектирования ИС Федотова Н.И.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33256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1169640" y="5086800"/>
            <a:ext cx="5226480" cy="4107600"/>
          </a:xfrm>
          <a:noFill/>
          <a:ln/>
        </p:spPr>
        <p:txBody>
          <a:bodyPr wrap="square" lIns="0" tIns="0" rIns="0" bIns="0" anchorCtr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Методы и средства проектирования ИС Федотова Н.И.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75910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Онтоло́гия</a:t>
            </a:r>
            <a:r>
              <a:rPr lang="ru-RU" dirty="0" smtClean="0"/>
              <a:t> в информатике (</a:t>
            </a:r>
            <a:r>
              <a:rPr lang="ru-RU" dirty="0" err="1" smtClean="0"/>
              <a:t>новолат</a:t>
            </a:r>
            <a:r>
              <a:rPr lang="ru-RU" dirty="0" smtClean="0"/>
              <a:t>. </a:t>
            </a:r>
            <a:r>
              <a:rPr lang="ru-RU" dirty="0" err="1" smtClean="0"/>
              <a:t>ontologia</a:t>
            </a:r>
            <a:r>
              <a:rPr lang="ru-RU" dirty="0" smtClean="0"/>
              <a:t> от др.-греч. </a:t>
            </a:r>
            <a:r>
              <a:rPr lang="ru-RU" dirty="0" err="1" smtClean="0"/>
              <a:t>ὤν</a:t>
            </a:r>
            <a:r>
              <a:rPr lang="ru-RU" dirty="0" smtClean="0"/>
              <a:t> род. п. </a:t>
            </a:r>
            <a:r>
              <a:rPr lang="ru-RU" dirty="0" err="1" smtClean="0"/>
              <a:t>ὄντος</a:t>
            </a:r>
            <a:r>
              <a:rPr lang="ru-RU" dirty="0" smtClean="0"/>
              <a:t> — сущее, то, что существует и </a:t>
            </a:r>
            <a:r>
              <a:rPr lang="ru-RU" dirty="0" err="1" smtClean="0"/>
              <a:t>λόγος</a:t>
            </a:r>
            <a:r>
              <a:rPr lang="ru-RU" dirty="0" smtClean="0"/>
              <a:t> — учение, наука) — это попытка всеобъемлющей и подробной формализации некоторой области знаний с помощью концептуальной схемы. Обычно такая схема состоит из структуры данных, содержащей все релевантные классы объектов, их связи и правила (теоремы, ограничения), принятые в этой области. Этот термин в информатике является производным от древнего философского понятия «онтология».</a:t>
            </a:r>
          </a:p>
          <a:p>
            <a:endParaRPr lang="ru-RU" dirty="0" smtClean="0"/>
          </a:p>
          <a:p>
            <a:r>
              <a:rPr lang="ru-RU" dirty="0" smtClean="0"/>
              <a:t>Онтологии используются в процессе программирования как форма представления знаний о реальном мире или его части. Основные сферы применения — моделирование бизнес-процессов, семантическая паутина (англ. </a:t>
            </a:r>
            <a:r>
              <a:rPr lang="ru-RU" dirty="0" err="1" smtClean="0"/>
              <a:t>Semantic</a:t>
            </a:r>
            <a:r>
              <a:rPr lang="ru-RU" dirty="0" smtClean="0"/>
              <a:t> </a:t>
            </a:r>
            <a:r>
              <a:rPr lang="ru-RU" dirty="0" err="1" smtClean="0"/>
              <a:t>Web</a:t>
            </a:r>
            <a:r>
              <a:rPr lang="ru-RU" dirty="0" smtClean="0"/>
              <a:t>), искусственный интеллект.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63804-16BF-4189-8929-E29B35DE2511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87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3.Определим функции, на которые может быть разложена функция, обозначенная на контекстной странице модели. Это:  </a:t>
            </a:r>
          </a:p>
          <a:p>
            <a:r>
              <a:rPr lang="ru-RU" dirty="0" smtClean="0"/>
              <a:t>•Продажи и маркетинг;  </a:t>
            </a:r>
          </a:p>
          <a:p>
            <a:r>
              <a:rPr lang="ru-RU" dirty="0" smtClean="0"/>
              <a:t>•Сборка и тестирование;  </a:t>
            </a:r>
          </a:p>
          <a:p>
            <a:r>
              <a:rPr lang="ru-RU" dirty="0" smtClean="0"/>
              <a:t>•Отгрузка и получение.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63804-16BF-4189-8929-E29B35DE2511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39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63804-16BF-4189-8929-E29B35DE2511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23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63804-16BF-4189-8929-E29B35DE2511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13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712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712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20173-8958-42CE-85CC-75E4A7A1B7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919902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4835D-448D-4BC7-8E5D-4DFDC1621C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2860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FA651-8937-4A77-A33C-21D07B681F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10734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36C9-08A7-4CAB-AF3A-34FD5247AE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2627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12.10.2016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5713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BC90E-5C34-4918-B047-D32D2C060E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5961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5565C-341E-4457-9950-7AA50169C7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76994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42177-36D0-4FA3-A6C7-78F09F0D83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30667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34B6A-ECDE-47FC-A3D6-97CE2B83B3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04573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67BA6-49E2-4517-A996-AA1CB42FBE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8326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2D6B8-D4A6-4645-B3C4-20491E80C1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9426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1B5E9-A900-479C-AD73-FE9E82F968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51505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51E40-2D68-45BC-A042-4FE949AAC9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7734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547C27B0-2174-4C5E-9F66-55348F62C3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609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0" r:id="rId13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z="4400" smtClean="0"/>
              <a:t>МЕТОДОЛОГИИ МОДЕЛИРОВАНИЯ </a:t>
            </a:r>
            <a:br>
              <a:rPr lang="ru-RU" altLang="ru-RU" sz="4400" smtClean="0"/>
            </a:br>
            <a:r>
              <a:rPr lang="ru-RU" altLang="ru-RU" sz="4400" smtClean="0"/>
              <a:t>ПРЕДМЕТНОЙ ОБЛАСТИ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Уровни построения моделей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82441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 sz="2400" smtClean="0">
                <a:latin typeface="Tahoma" panose="020B0604030504040204" pitchFamily="34" charset="0"/>
              </a:rPr>
              <a:t>На </a:t>
            </a:r>
            <a:r>
              <a:rPr lang="ru-RU" altLang="ru-RU" sz="2400" b="1" smtClean="0">
                <a:latin typeface="Tahoma" panose="020B0604030504040204" pitchFamily="34" charset="0"/>
              </a:rPr>
              <a:t>внешнем уровне </a:t>
            </a:r>
            <a:r>
              <a:rPr lang="ru-RU" altLang="ru-RU" sz="2400" smtClean="0">
                <a:latin typeface="Tahoma" panose="020B0604030504040204" pitchFamily="34" charset="0"/>
              </a:rPr>
              <a:t>модель отвечает на вопрос, что должна делать система, то есть определяется состав основных компонентов системы: объектов, функций, событий, организационных единиц, технических средств. </a:t>
            </a:r>
          </a:p>
          <a:p>
            <a:pPr eaLnBrk="1" hangingPunct="1"/>
            <a:r>
              <a:rPr lang="ru-RU" altLang="ru-RU" sz="2400" smtClean="0">
                <a:latin typeface="Tahoma" panose="020B0604030504040204" pitchFamily="34" charset="0"/>
              </a:rPr>
              <a:t>На </a:t>
            </a:r>
            <a:r>
              <a:rPr lang="ru-RU" altLang="ru-RU" sz="2400" b="1" smtClean="0">
                <a:latin typeface="Tahoma" panose="020B0604030504040204" pitchFamily="34" charset="0"/>
              </a:rPr>
              <a:t>концептуальном уровне</a:t>
            </a:r>
            <a:r>
              <a:rPr lang="ru-RU" altLang="ru-RU" sz="2400" smtClean="0">
                <a:latin typeface="Tahoma" panose="020B0604030504040204" pitchFamily="34" charset="0"/>
              </a:rPr>
              <a:t> модель отвечает на вопрос, как должна функционировать система? Иначе говоря, определяется характер взаимодействия компонентов системы одного и разных типов. </a:t>
            </a:r>
          </a:p>
          <a:p>
            <a:pPr eaLnBrk="1" hangingPunct="1"/>
            <a:r>
              <a:rPr lang="ru-RU" altLang="ru-RU" sz="2400" smtClean="0">
                <a:latin typeface="Tahoma" panose="020B0604030504040204" pitchFamily="34" charset="0"/>
              </a:rPr>
              <a:t>На </a:t>
            </a:r>
            <a:r>
              <a:rPr lang="ru-RU" altLang="ru-RU" sz="2400" b="1" smtClean="0">
                <a:latin typeface="Tahoma" panose="020B0604030504040204" pitchFamily="34" charset="0"/>
              </a:rPr>
              <a:t>внутреннем уровне </a:t>
            </a:r>
            <a:r>
              <a:rPr lang="ru-RU" altLang="ru-RU" sz="2400" smtClean="0">
                <a:latin typeface="Tahoma" panose="020B0604030504040204" pitchFamily="34" charset="0"/>
              </a:rPr>
              <a:t>модель отвечает на вопрос: с помощью каких программно-технических средств реализуются требования к системе? </a:t>
            </a:r>
          </a:p>
          <a:p>
            <a:pPr eaLnBrk="1" hangingPunct="1"/>
            <a:endParaRPr lang="ru-RU" altLang="ru-RU" sz="2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579563"/>
            <a:ext cx="8229600" cy="4824412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sz="2400" kern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>
              <a:defRPr/>
            </a:pPr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Объектная структура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608512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/>
              <a:t>Объект — это сущность, которая используется при выполнении некоторой </a:t>
            </a:r>
            <a:r>
              <a:rPr lang="ru-RU" sz="2400" i="1" dirty="0"/>
              <a:t>функции</a:t>
            </a:r>
            <a:r>
              <a:rPr lang="ru-RU" sz="2400" dirty="0"/>
              <a:t> или </a:t>
            </a:r>
            <a:r>
              <a:rPr lang="ru-RU" sz="2400" i="1" dirty="0" smtClean="0"/>
              <a:t>операции</a:t>
            </a:r>
            <a:r>
              <a:rPr lang="ru-RU" sz="2400" dirty="0" smtClean="0"/>
              <a:t>.</a:t>
            </a:r>
            <a:endParaRPr lang="ru-RU" sz="2400" dirty="0"/>
          </a:p>
          <a:p>
            <a:pPr eaLnBrk="1" hangingPunct="1">
              <a:spcAft>
                <a:spcPts val="600"/>
              </a:spcAft>
              <a:defRPr/>
            </a:pPr>
            <a:r>
              <a:rPr lang="ru-RU" sz="2400" b="1" dirty="0"/>
              <a:t>На внешнем уровне</a:t>
            </a:r>
            <a:r>
              <a:rPr lang="ru-RU" sz="2400" dirty="0"/>
              <a:t> выделяются основные виды материальных объектов и основные виды информационных объектов или документов.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2400" b="1" dirty="0"/>
              <a:t>На концептуальном уровне</a:t>
            </a:r>
            <a:r>
              <a:rPr lang="ru-RU" sz="2400" dirty="0"/>
              <a:t> уточняется состав классов объектов, определяются их атрибуты и взаимосвязи.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2400" dirty="0"/>
              <a:t>На </a:t>
            </a:r>
            <a:r>
              <a:rPr lang="ru-RU" sz="2400" b="1" dirty="0"/>
              <a:t>внутреннем уровне </a:t>
            </a:r>
            <a:r>
              <a:rPr lang="ru-RU" sz="2400" dirty="0"/>
              <a:t>отображается в виде файлов базы данных, входных и выходных </a:t>
            </a:r>
            <a:r>
              <a:rPr lang="ru-RU" sz="2400" dirty="0" smtClean="0"/>
              <a:t>документов. </a:t>
            </a:r>
            <a:endParaRPr lang="ru-RU" sz="2400" dirty="0"/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579563"/>
            <a:ext cx="8229600" cy="4824412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sz="2400" kern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>
              <a:defRPr/>
            </a:pPr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Функциональная</a:t>
            </a:r>
            <a:r>
              <a:rPr lang="ru-RU" alt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структура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79563"/>
            <a:ext cx="8229600" cy="48021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/>
              <a:t>Функция</a:t>
            </a:r>
            <a:r>
              <a:rPr lang="ru-RU" sz="2400" dirty="0"/>
              <a:t> (операция) представляет собой некоторый преобразователь входных объектов в выходные. Последовательность взаимосвязанных по входам и выходам функций составляет </a:t>
            </a:r>
            <a:r>
              <a:rPr lang="ru-RU" sz="2400" b="1" dirty="0"/>
              <a:t>бизнес-процесс</a:t>
            </a:r>
            <a:r>
              <a:rPr lang="ru-RU" sz="2400" dirty="0" smtClean="0"/>
              <a:t>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внешнем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моделирования определяется список основных бизнес-функций или видов </a:t>
            </a:r>
            <a:r>
              <a:rPr lang="ru-RU" altLang="ru-RU" sz="2400" i="1" dirty="0" smtClean="0">
                <a:latin typeface="Tahoma" panose="020B0604030504040204" pitchFamily="34" charset="0"/>
              </a:rPr>
              <a:t>бизнес-процессов</a:t>
            </a:r>
            <a:r>
              <a:rPr lang="ru-RU" altLang="ru-RU" sz="2400" dirty="0" smtClean="0">
                <a:latin typeface="Tahom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концептуальном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выделенные </a:t>
            </a:r>
            <a:r>
              <a:rPr lang="ru-RU" altLang="ru-RU" sz="2400" i="1" dirty="0" smtClean="0">
                <a:latin typeface="Tahoma" panose="020B0604030504040204" pitchFamily="34" charset="0"/>
              </a:rPr>
              <a:t>функции</a:t>
            </a:r>
            <a:r>
              <a:rPr lang="ru-RU" altLang="ru-RU" sz="2400" dirty="0" smtClean="0">
                <a:latin typeface="Tahoma" panose="020B0604030504040204" pitchFamily="34" charset="0"/>
              </a:rPr>
              <a:t> декомпозируются и строятся иерархии взаимосвязанных </a:t>
            </a:r>
            <a:r>
              <a:rPr lang="ru-RU" altLang="ru-RU" sz="2400" i="1" dirty="0" smtClean="0">
                <a:latin typeface="Tahoma" panose="020B0604030504040204" pitchFamily="34" charset="0"/>
              </a:rPr>
              <a:t>функций</a:t>
            </a:r>
            <a:r>
              <a:rPr lang="ru-RU" altLang="ru-RU" sz="2400" dirty="0" smtClean="0">
                <a:latin typeface="Tahom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внутреннем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отображается структура информационного процесса в компьютере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579563"/>
            <a:ext cx="8229600" cy="4824412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sz="2400" kern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>
              <a:defRPr/>
            </a:pPr>
            <a:r>
              <a:rPr lang="ru-RU" alt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Структура управления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79563"/>
            <a:ext cx="8229600" cy="48021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2400" b="1" dirty="0">
                <a:latin typeface="Tahoma" panose="020B0604030504040204" pitchFamily="34" charset="0"/>
              </a:rPr>
              <a:t>События</a:t>
            </a:r>
            <a:r>
              <a:rPr lang="ru-RU" altLang="ru-RU" sz="2400" dirty="0">
                <a:latin typeface="Tahoma" panose="020B0604030504040204" pitchFamily="34" charset="0"/>
              </a:rPr>
              <a:t> вызывают выполнение </a:t>
            </a:r>
            <a:r>
              <a:rPr lang="ru-RU" altLang="ru-RU" sz="2400" i="1" dirty="0">
                <a:latin typeface="Tahoma" panose="020B0604030504040204" pitchFamily="34" charset="0"/>
              </a:rPr>
              <a:t>функций</a:t>
            </a:r>
            <a:r>
              <a:rPr lang="ru-RU" altLang="ru-RU" sz="2400" dirty="0">
                <a:latin typeface="Tahoma" panose="020B0604030504040204" pitchFamily="34" charset="0"/>
              </a:rPr>
              <a:t>, которые, в свою очередь, изменяют состояния объектов и формируют новые события, и т.д., пока не будет завершен некоторый </a:t>
            </a:r>
            <a:r>
              <a:rPr lang="ru-RU" altLang="ru-RU" sz="2400" i="1" dirty="0">
                <a:latin typeface="Tahoma" panose="020B0604030504040204" pitchFamily="34" charset="0"/>
              </a:rPr>
              <a:t>бизнес-процесс</a:t>
            </a:r>
            <a:r>
              <a:rPr lang="ru-RU" altLang="ru-RU" sz="2400" dirty="0">
                <a:latin typeface="Tahoma" panose="020B060403050404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внешнем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определяются список внешних событий и список целевых установок.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концептуальном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устанавливаются бизнес-правила, определяющие условия вызова </a:t>
            </a:r>
            <a:r>
              <a:rPr lang="ru-RU" altLang="ru-RU" sz="2400" i="1" dirty="0" smtClean="0">
                <a:latin typeface="Tahoma" panose="020B0604030504040204" pitchFamily="34" charset="0"/>
              </a:rPr>
              <a:t>функций</a:t>
            </a:r>
            <a:r>
              <a:rPr lang="ru-RU" altLang="ru-RU" sz="2400" dirty="0" smtClean="0">
                <a:latin typeface="Tahoma" panose="020B0604030504040204" pitchFamily="34" charset="0"/>
              </a:rPr>
              <a:t> при возникновении событий и достижении состояний объектов.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внутреннем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выполняется формализация бизнес-правил в виде триггеров или вызовов программных модулей.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579563"/>
            <a:ext cx="8229600" cy="4968875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sz="2400" kern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>
              <a:defRPr/>
            </a:pPr>
            <a:r>
              <a:rPr lang="ru-RU" alt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Организационная структура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79563"/>
            <a:ext cx="8229600" cy="4945062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latin typeface="Tahoma" panose="020B0604030504040204" pitchFamily="34" charset="0"/>
              </a:rPr>
              <a:t>Организационная структура представляет собой совокупность организационных единиц, связанных иерархическими и процессными отношениями</a:t>
            </a:r>
            <a:r>
              <a:rPr lang="ru-RU" altLang="ru-RU" sz="2400" dirty="0" smtClean="0">
                <a:latin typeface="Tahoma" panose="020B0604030504040204" pitchFamily="34" charset="0"/>
              </a:rPr>
              <a:t>. </a:t>
            </a:r>
            <a:endParaRPr lang="ru-RU" altLang="ru-RU" sz="2400" dirty="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внешнем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строится структурная модель предприятия в виде иерархии подчинения организационных единиц или списков взаимодействующих подразделений.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концептуальном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для каждого подразделения задается организационно-штатная структура должностей (ролей персонала).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внутреннем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определяются требования к правам доступа персонала к автоматизируемым функциям информационной системы.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579563"/>
            <a:ext cx="8229600" cy="4945062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sz="2400" kern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>
              <a:defRPr/>
            </a:pPr>
            <a:r>
              <a:rPr lang="ru-RU" alt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Техническая структура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79563"/>
            <a:ext cx="8229600" cy="4945062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2400" dirty="0">
                <a:latin typeface="Tahoma" panose="020B0604030504040204" pitchFamily="34" charset="0"/>
              </a:rPr>
              <a:t>Топология определяет территориальное размещение технических средств по структурным подразделениям предприятия, а коммуникация — технический способ реализации взаимодействия структурных подразделений</a:t>
            </a:r>
            <a:r>
              <a:rPr lang="ru-RU" altLang="ru-RU" sz="2400" dirty="0" smtClean="0">
                <a:latin typeface="Tahoma" panose="020B0604030504040204" pitchFamily="34" charset="0"/>
              </a:rPr>
              <a:t>. </a:t>
            </a:r>
            <a:endParaRPr lang="ru-RU" altLang="ru-RU" sz="2400" dirty="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внешнем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модели определяются типы технических средств обработки данных и их размещение по структурным подразделениям.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концептуальном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определяется способы коммуникаций между техническими комплексами структурных подразделений.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ru-RU" altLang="ru-RU" sz="2400" b="1" dirty="0" smtClean="0">
                <a:latin typeface="Tahoma" panose="020B0604030504040204" pitchFamily="34" charset="0"/>
              </a:rPr>
              <a:t>На внутреннем уровне</a:t>
            </a:r>
            <a:r>
              <a:rPr lang="ru-RU" altLang="ru-RU" sz="2400" dirty="0" smtClean="0">
                <a:latin typeface="Tahoma" panose="020B0604030504040204" pitchFamily="34" charset="0"/>
              </a:rPr>
              <a:t> строится модель «клиент-серверной» архитектуры вычислительной сети.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z="4400" smtClean="0"/>
              <a:t>Структурный подход </a:t>
            </a:r>
            <a:br>
              <a:rPr lang="ru-RU" altLang="ru-RU" sz="4400" smtClean="0"/>
            </a:br>
            <a:r>
              <a:rPr lang="ru-RU" altLang="ru-RU" sz="4400" smtClean="0"/>
              <a:t>к моделированию систем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hlink"/>
                </a:solidFill>
              </a:rPr>
              <a:t>Методология функционального моделирования </a:t>
            </a:r>
            <a:r>
              <a:rPr lang="en-US" altLang="ru-RU" smtClean="0">
                <a:solidFill>
                  <a:schemeClr val="hlink"/>
                </a:solidFill>
              </a:rPr>
              <a:t>IDEF0</a:t>
            </a:r>
            <a:endParaRPr lang="ru-RU" altLang="ru-RU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вопросы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3887787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Сущность структурного подхода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Основные принципы структурного подхода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Сущность методологии функционального моделирования </a:t>
            </a:r>
            <a:r>
              <a:rPr lang="en-US" altLang="ru-RU" sz="2800" smtClean="0"/>
              <a:t>IDEF0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Основные понятия методологии </a:t>
            </a:r>
            <a:r>
              <a:rPr lang="en-US" altLang="ru-RU" sz="2800" smtClean="0"/>
              <a:t>IDEF0</a:t>
            </a:r>
            <a:endParaRPr lang="ru-RU" alt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Правила построения моделей </a:t>
            </a:r>
            <a:r>
              <a:rPr lang="en-US" altLang="ru-RU" sz="2800" smtClean="0"/>
              <a:t>IDEF0</a:t>
            </a:r>
            <a:endParaRPr lang="ru-RU" alt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Пример функциональной модели в нотации </a:t>
            </a:r>
            <a:r>
              <a:rPr lang="en-US" altLang="ru-RU" sz="2800" smtClean="0"/>
              <a:t>IDEF</a:t>
            </a:r>
            <a:r>
              <a:rPr lang="ru-RU" altLang="ru-RU" sz="2800" smtClean="0"/>
              <a:t>0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Сущность структурного подхода к моделированию систем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18716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smtClean="0"/>
              <a:t>Система разбивается на функциональные подсистемы, которые, в свою очередь, делятся на подфункции, подфункции – на задачи и т.д. до конкретных процедур </a:t>
            </a:r>
          </a:p>
        </p:txBody>
      </p:sp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611188" y="4437063"/>
            <a:ext cx="1441450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Система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1835150" y="3787775"/>
            <a:ext cx="1801813" cy="720725"/>
            <a:chOff x="1202" y="2704"/>
            <a:chExt cx="1135" cy="454"/>
          </a:xfrm>
        </p:grpSpPr>
        <p:sp>
          <p:nvSpPr>
            <p:cNvPr id="19502" name="Oval 5"/>
            <p:cNvSpPr>
              <a:spLocks noChangeArrowheads="1"/>
            </p:cNvSpPr>
            <p:nvPr/>
          </p:nvSpPr>
          <p:spPr bwMode="auto">
            <a:xfrm>
              <a:off x="1565" y="2704"/>
              <a:ext cx="772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Функция 1</a:t>
              </a:r>
            </a:p>
          </p:txBody>
        </p:sp>
        <p:sp>
          <p:nvSpPr>
            <p:cNvPr id="19503" name="Line 17"/>
            <p:cNvSpPr>
              <a:spLocks noChangeShapeType="1"/>
            </p:cNvSpPr>
            <p:nvPr/>
          </p:nvSpPr>
          <p:spPr bwMode="auto">
            <a:xfrm flipV="1">
              <a:off x="1202" y="2886"/>
              <a:ext cx="408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2051050" y="4364038"/>
            <a:ext cx="1655763" cy="431800"/>
            <a:chOff x="1338" y="3067"/>
            <a:chExt cx="1043" cy="272"/>
          </a:xfrm>
        </p:grpSpPr>
        <p:sp>
          <p:nvSpPr>
            <p:cNvPr id="19500" name="Oval 6"/>
            <p:cNvSpPr>
              <a:spLocks noChangeArrowheads="1"/>
            </p:cNvSpPr>
            <p:nvPr/>
          </p:nvSpPr>
          <p:spPr bwMode="auto">
            <a:xfrm>
              <a:off x="1565" y="3067"/>
              <a:ext cx="816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Функция 2</a:t>
              </a:r>
            </a:p>
          </p:txBody>
        </p:sp>
        <p:sp>
          <p:nvSpPr>
            <p:cNvPr id="19501" name="Line 19"/>
            <p:cNvSpPr>
              <a:spLocks noChangeShapeType="1"/>
            </p:cNvSpPr>
            <p:nvPr/>
          </p:nvSpPr>
          <p:spPr bwMode="auto">
            <a:xfrm flipV="1">
              <a:off x="1338" y="3203"/>
              <a:ext cx="227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2051050" y="4795838"/>
            <a:ext cx="1239838" cy="560387"/>
            <a:chOff x="1338" y="3339"/>
            <a:chExt cx="781" cy="353"/>
          </a:xfrm>
        </p:grpSpPr>
        <p:sp>
          <p:nvSpPr>
            <p:cNvPr id="19498" name="Text Box 8"/>
            <p:cNvSpPr txBox="1">
              <a:spLocks noChangeArrowheads="1"/>
            </p:cNvSpPr>
            <p:nvPr/>
          </p:nvSpPr>
          <p:spPr bwMode="auto">
            <a:xfrm>
              <a:off x="1779" y="3365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  <p:sp>
          <p:nvSpPr>
            <p:cNvPr id="19499" name="Line 20"/>
            <p:cNvSpPr>
              <a:spLocks noChangeShapeType="1"/>
            </p:cNvSpPr>
            <p:nvPr/>
          </p:nvSpPr>
          <p:spPr bwMode="auto">
            <a:xfrm>
              <a:off x="1338" y="3339"/>
              <a:ext cx="45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1906588" y="4940300"/>
            <a:ext cx="1800225" cy="1008063"/>
            <a:chOff x="1247" y="3430"/>
            <a:chExt cx="1134" cy="635"/>
          </a:xfrm>
        </p:grpSpPr>
        <p:sp>
          <p:nvSpPr>
            <p:cNvPr id="19496" name="Oval 7"/>
            <p:cNvSpPr>
              <a:spLocks noChangeArrowheads="1"/>
            </p:cNvSpPr>
            <p:nvPr/>
          </p:nvSpPr>
          <p:spPr bwMode="auto">
            <a:xfrm>
              <a:off x="1565" y="3793"/>
              <a:ext cx="816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Функция </a:t>
              </a:r>
              <a:r>
                <a:rPr lang="en-US" altLang="ru-RU" sz="1800"/>
                <a:t>n</a:t>
              </a:r>
              <a:endParaRPr lang="ru-RU" altLang="ru-RU" sz="1800"/>
            </a:p>
          </p:txBody>
        </p:sp>
        <p:sp>
          <p:nvSpPr>
            <p:cNvPr id="19497" name="Line 21"/>
            <p:cNvSpPr>
              <a:spLocks noChangeShapeType="1"/>
            </p:cNvSpPr>
            <p:nvPr/>
          </p:nvSpPr>
          <p:spPr bwMode="auto">
            <a:xfrm>
              <a:off x="1247" y="3430"/>
              <a:ext cx="318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3706813" y="4508500"/>
            <a:ext cx="2305050" cy="431800"/>
            <a:chOff x="2381" y="3158"/>
            <a:chExt cx="1452" cy="272"/>
          </a:xfrm>
        </p:grpSpPr>
        <p:sp>
          <p:nvSpPr>
            <p:cNvPr id="19494" name="Oval 10"/>
            <p:cNvSpPr>
              <a:spLocks noChangeArrowheads="1"/>
            </p:cNvSpPr>
            <p:nvPr/>
          </p:nvSpPr>
          <p:spPr bwMode="auto">
            <a:xfrm>
              <a:off x="2699" y="3158"/>
              <a:ext cx="1134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Подфункция 2</a:t>
              </a:r>
            </a:p>
          </p:txBody>
        </p:sp>
        <p:sp>
          <p:nvSpPr>
            <p:cNvPr id="19495" name="Line 23"/>
            <p:cNvSpPr>
              <a:spLocks noChangeShapeType="1"/>
            </p:cNvSpPr>
            <p:nvPr/>
          </p:nvSpPr>
          <p:spPr bwMode="auto">
            <a:xfrm>
              <a:off x="2381" y="3203"/>
              <a:ext cx="318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3706813" y="4652963"/>
            <a:ext cx="1692275" cy="590550"/>
            <a:chOff x="2381" y="3249"/>
            <a:chExt cx="1066" cy="372"/>
          </a:xfrm>
        </p:grpSpPr>
        <p:sp>
          <p:nvSpPr>
            <p:cNvPr id="19492" name="Text Box 12"/>
            <p:cNvSpPr txBox="1">
              <a:spLocks noChangeArrowheads="1"/>
            </p:cNvSpPr>
            <p:nvPr/>
          </p:nvSpPr>
          <p:spPr bwMode="auto">
            <a:xfrm>
              <a:off x="3107" y="329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  <p:sp>
          <p:nvSpPr>
            <p:cNvPr id="19493" name="Line 25"/>
            <p:cNvSpPr>
              <a:spLocks noChangeShapeType="1"/>
            </p:cNvSpPr>
            <p:nvPr/>
          </p:nvSpPr>
          <p:spPr bwMode="auto">
            <a:xfrm>
              <a:off x="2381" y="3249"/>
              <a:ext cx="544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5938838" y="4795838"/>
            <a:ext cx="1671637" cy="560387"/>
            <a:chOff x="3787" y="3339"/>
            <a:chExt cx="1053" cy="353"/>
          </a:xfrm>
        </p:grpSpPr>
        <p:sp>
          <p:nvSpPr>
            <p:cNvPr id="19490" name="Text Box 16"/>
            <p:cNvSpPr txBox="1">
              <a:spLocks noChangeArrowheads="1"/>
            </p:cNvSpPr>
            <p:nvPr/>
          </p:nvSpPr>
          <p:spPr bwMode="auto">
            <a:xfrm>
              <a:off x="4500" y="3365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  <p:sp>
          <p:nvSpPr>
            <p:cNvPr id="19491" name="Line 29"/>
            <p:cNvSpPr>
              <a:spLocks noChangeShapeType="1"/>
            </p:cNvSpPr>
            <p:nvPr/>
          </p:nvSpPr>
          <p:spPr bwMode="auto">
            <a:xfrm>
              <a:off x="3787" y="3339"/>
              <a:ext cx="726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5938838" y="4476750"/>
            <a:ext cx="2608262" cy="534988"/>
            <a:chOff x="3787" y="3138"/>
            <a:chExt cx="1643" cy="337"/>
          </a:xfrm>
        </p:grpSpPr>
        <p:sp>
          <p:nvSpPr>
            <p:cNvPr id="19487" name="Oval 14"/>
            <p:cNvSpPr>
              <a:spLocks noChangeArrowheads="1"/>
            </p:cNvSpPr>
            <p:nvPr/>
          </p:nvSpPr>
          <p:spPr bwMode="auto">
            <a:xfrm>
              <a:off x="4150" y="3203"/>
              <a:ext cx="861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Задача 2</a:t>
              </a:r>
            </a:p>
          </p:txBody>
        </p:sp>
        <p:sp>
          <p:nvSpPr>
            <p:cNvPr id="19488" name="Line 27"/>
            <p:cNvSpPr>
              <a:spLocks noChangeShapeType="1"/>
            </p:cNvSpPr>
            <p:nvPr/>
          </p:nvSpPr>
          <p:spPr bwMode="auto">
            <a:xfrm flipV="1">
              <a:off x="3787" y="3294"/>
              <a:ext cx="363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9" name="Text Box 31"/>
            <p:cNvSpPr txBox="1">
              <a:spLocks noChangeArrowheads="1"/>
            </p:cNvSpPr>
            <p:nvPr/>
          </p:nvSpPr>
          <p:spPr bwMode="auto">
            <a:xfrm>
              <a:off x="5090" y="313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</p:grp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3635375" y="3429000"/>
            <a:ext cx="2303463" cy="1079500"/>
            <a:chOff x="2336" y="2478"/>
            <a:chExt cx="1451" cy="680"/>
          </a:xfrm>
        </p:grpSpPr>
        <p:sp>
          <p:nvSpPr>
            <p:cNvPr id="19484" name="Oval 9"/>
            <p:cNvSpPr>
              <a:spLocks noChangeArrowheads="1"/>
            </p:cNvSpPr>
            <p:nvPr/>
          </p:nvSpPr>
          <p:spPr bwMode="auto">
            <a:xfrm>
              <a:off x="2699" y="2840"/>
              <a:ext cx="1088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Подфункция 1</a:t>
              </a:r>
            </a:p>
          </p:txBody>
        </p:sp>
        <p:sp>
          <p:nvSpPr>
            <p:cNvPr id="19485" name="Line 22"/>
            <p:cNvSpPr>
              <a:spLocks noChangeShapeType="1"/>
            </p:cNvSpPr>
            <p:nvPr/>
          </p:nvSpPr>
          <p:spPr bwMode="auto">
            <a:xfrm flipV="1">
              <a:off x="2336" y="3022"/>
              <a:ext cx="408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6" name="Text Box 34"/>
            <p:cNvSpPr txBox="1">
              <a:spLocks noChangeArrowheads="1"/>
            </p:cNvSpPr>
            <p:nvPr/>
          </p:nvSpPr>
          <p:spPr bwMode="auto">
            <a:xfrm>
              <a:off x="3061" y="247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</p:grpSp>
      <p:grpSp>
        <p:nvGrpSpPr>
          <p:cNvPr id="11" name="Group 51"/>
          <p:cNvGrpSpPr>
            <a:grpSpLocks/>
          </p:cNvGrpSpPr>
          <p:nvPr/>
        </p:nvGrpSpPr>
        <p:grpSpPr bwMode="auto">
          <a:xfrm>
            <a:off x="6011863" y="3468688"/>
            <a:ext cx="2463800" cy="1255712"/>
            <a:chOff x="3833" y="2503"/>
            <a:chExt cx="1552" cy="791"/>
          </a:xfrm>
        </p:grpSpPr>
        <p:sp>
          <p:nvSpPr>
            <p:cNvPr id="19480" name="Oval 13"/>
            <p:cNvSpPr>
              <a:spLocks noChangeArrowheads="1"/>
            </p:cNvSpPr>
            <p:nvPr/>
          </p:nvSpPr>
          <p:spPr bwMode="auto">
            <a:xfrm>
              <a:off x="4150" y="2840"/>
              <a:ext cx="816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Задача 1</a:t>
              </a:r>
            </a:p>
          </p:txBody>
        </p:sp>
        <p:sp>
          <p:nvSpPr>
            <p:cNvPr id="19481" name="Line 26"/>
            <p:cNvSpPr>
              <a:spLocks noChangeShapeType="1"/>
            </p:cNvSpPr>
            <p:nvPr/>
          </p:nvSpPr>
          <p:spPr bwMode="auto">
            <a:xfrm flipV="1">
              <a:off x="3833" y="3022"/>
              <a:ext cx="317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82" name="Text Box 30"/>
            <p:cNvSpPr txBox="1">
              <a:spLocks noChangeArrowheads="1"/>
            </p:cNvSpPr>
            <p:nvPr/>
          </p:nvSpPr>
          <p:spPr bwMode="auto">
            <a:xfrm>
              <a:off x="5045" y="268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  <p:sp>
          <p:nvSpPr>
            <p:cNvPr id="19483" name="Text Box 35"/>
            <p:cNvSpPr txBox="1">
              <a:spLocks noChangeArrowheads="1"/>
            </p:cNvSpPr>
            <p:nvPr/>
          </p:nvSpPr>
          <p:spPr bwMode="auto">
            <a:xfrm>
              <a:off x="4364" y="2503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938838" y="4795838"/>
            <a:ext cx="2752725" cy="1384300"/>
            <a:chOff x="3787" y="3339"/>
            <a:chExt cx="1734" cy="872"/>
          </a:xfrm>
        </p:grpSpPr>
        <p:sp>
          <p:nvSpPr>
            <p:cNvPr id="19476" name="Oval 15"/>
            <p:cNvSpPr>
              <a:spLocks noChangeArrowheads="1"/>
            </p:cNvSpPr>
            <p:nvPr/>
          </p:nvSpPr>
          <p:spPr bwMode="auto">
            <a:xfrm>
              <a:off x="4150" y="3702"/>
              <a:ext cx="861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Задача </a:t>
              </a:r>
              <a:r>
                <a:rPr lang="en-US" altLang="ru-RU" sz="1800"/>
                <a:t>n</a:t>
              </a:r>
              <a:endParaRPr lang="ru-RU" altLang="ru-RU" sz="1800"/>
            </a:p>
          </p:txBody>
        </p:sp>
        <p:sp>
          <p:nvSpPr>
            <p:cNvPr id="19477" name="Line 28"/>
            <p:cNvSpPr>
              <a:spLocks noChangeShapeType="1"/>
            </p:cNvSpPr>
            <p:nvPr/>
          </p:nvSpPr>
          <p:spPr bwMode="auto">
            <a:xfrm>
              <a:off x="3787" y="3339"/>
              <a:ext cx="408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8" name="Text Box 32"/>
            <p:cNvSpPr txBox="1">
              <a:spLocks noChangeArrowheads="1"/>
            </p:cNvSpPr>
            <p:nvPr/>
          </p:nvSpPr>
          <p:spPr bwMode="auto">
            <a:xfrm>
              <a:off x="5181" y="3591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  <p:sp>
          <p:nvSpPr>
            <p:cNvPr id="19479" name="Text Box 36"/>
            <p:cNvSpPr txBox="1">
              <a:spLocks noChangeArrowheads="1"/>
            </p:cNvSpPr>
            <p:nvPr/>
          </p:nvSpPr>
          <p:spPr bwMode="auto">
            <a:xfrm>
              <a:off x="4468" y="388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</p:grpSp>
      <p:grpSp>
        <p:nvGrpSpPr>
          <p:cNvPr id="13" name="Group 46"/>
          <p:cNvGrpSpPr>
            <a:grpSpLocks/>
          </p:cNvGrpSpPr>
          <p:nvPr/>
        </p:nvGrpSpPr>
        <p:grpSpPr bwMode="auto">
          <a:xfrm>
            <a:off x="3635375" y="4724400"/>
            <a:ext cx="2376488" cy="1455738"/>
            <a:chOff x="2336" y="3294"/>
            <a:chExt cx="1497" cy="917"/>
          </a:xfrm>
        </p:grpSpPr>
        <p:sp>
          <p:nvSpPr>
            <p:cNvPr id="19473" name="Oval 11"/>
            <p:cNvSpPr>
              <a:spLocks noChangeArrowheads="1"/>
            </p:cNvSpPr>
            <p:nvPr/>
          </p:nvSpPr>
          <p:spPr bwMode="auto">
            <a:xfrm>
              <a:off x="2699" y="3612"/>
              <a:ext cx="1134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Подфункция </a:t>
              </a:r>
              <a:r>
                <a:rPr lang="en-US" altLang="ru-RU" sz="1800"/>
                <a:t>n</a:t>
              </a:r>
              <a:endParaRPr lang="ru-RU" altLang="ru-RU" sz="1800"/>
            </a:p>
          </p:txBody>
        </p:sp>
        <p:sp>
          <p:nvSpPr>
            <p:cNvPr id="19474" name="Line 44"/>
            <p:cNvSpPr>
              <a:spLocks noChangeShapeType="1"/>
            </p:cNvSpPr>
            <p:nvPr/>
          </p:nvSpPr>
          <p:spPr bwMode="auto">
            <a:xfrm>
              <a:off x="2336" y="3294"/>
              <a:ext cx="408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5" name="Text Box 45"/>
            <p:cNvSpPr txBox="1">
              <a:spLocks noChangeArrowheads="1"/>
            </p:cNvSpPr>
            <p:nvPr/>
          </p:nvSpPr>
          <p:spPr bwMode="auto">
            <a:xfrm>
              <a:off x="3152" y="388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/>
                <a:t>…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Базовые принципы структурного подхода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mtClean="0"/>
              <a:t>принцип </a:t>
            </a:r>
            <a:r>
              <a:rPr lang="ru-RU" altLang="ru-RU" i="1" smtClean="0">
                <a:solidFill>
                  <a:schemeClr val="hlink"/>
                </a:solidFill>
              </a:rPr>
              <a:t>«Разделяй и властвуй»</a:t>
            </a:r>
            <a:r>
              <a:rPr lang="ru-RU" altLang="ru-RU" smtClean="0"/>
              <a:t> </a:t>
            </a:r>
          </a:p>
          <a:p>
            <a:pPr eaLnBrk="1" hangingPunct="1"/>
            <a:r>
              <a:rPr lang="ru-RU" altLang="ru-RU" smtClean="0"/>
              <a:t>принцип </a:t>
            </a:r>
            <a:r>
              <a:rPr lang="ru-RU" altLang="ru-RU" i="1" smtClean="0">
                <a:solidFill>
                  <a:schemeClr val="hlink"/>
                </a:solidFill>
              </a:rPr>
              <a:t>иерархического упорядочивания</a:t>
            </a:r>
            <a:r>
              <a:rPr lang="ru-RU" altLang="ru-RU" smtClean="0"/>
              <a:t> </a:t>
            </a:r>
          </a:p>
          <a:p>
            <a:pPr eaLnBrk="1" hangingPunct="1"/>
            <a:r>
              <a:rPr lang="ru-RU" altLang="ru-RU" smtClean="0"/>
              <a:t>принцип </a:t>
            </a:r>
            <a:r>
              <a:rPr lang="ru-RU" altLang="ru-RU" i="1" smtClean="0">
                <a:solidFill>
                  <a:schemeClr val="hlink"/>
                </a:solidFill>
              </a:rPr>
              <a:t>абстрагирования</a:t>
            </a:r>
            <a:r>
              <a:rPr lang="ru-RU" altLang="ru-RU" smtClean="0">
                <a:solidFill>
                  <a:schemeClr val="hlink"/>
                </a:solidFill>
              </a:rPr>
              <a:t> </a:t>
            </a:r>
          </a:p>
          <a:p>
            <a:pPr eaLnBrk="1" hangingPunct="1"/>
            <a:r>
              <a:rPr lang="ru-RU" altLang="ru-RU" smtClean="0"/>
              <a:t>принцип </a:t>
            </a:r>
            <a:r>
              <a:rPr lang="ru-RU" altLang="ru-RU" i="1" smtClean="0">
                <a:solidFill>
                  <a:schemeClr val="hlink"/>
                </a:solidFill>
              </a:rPr>
              <a:t>непротиворечивости</a:t>
            </a:r>
            <a:r>
              <a:rPr lang="ru-RU" altLang="ru-RU" smtClean="0">
                <a:solidFill>
                  <a:schemeClr val="hlink"/>
                </a:solidFill>
              </a:rPr>
              <a:t> </a:t>
            </a:r>
          </a:p>
          <a:p>
            <a:pPr eaLnBrk="1" hangingPunct="1"/>
            <a:r>
              <a:rPr lang="ru-RU" altLang="ru-RU" smtClean="0"/>
              <a:t>принцип </a:t>
            </a:r>
            <a:r>
              <a:rPr lang="ru-RU" altLang="ru-RU" i="1" smtClean="0">
                <a:solidFill>
                  <a:schemeClr val="hlink"/>
                </a:solidFill>
              </a:rPr>
              <a:t>структурирования данных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вопросы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3887787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800" dirty="0" smtClean="0"/>
              <a:t>Основные понятия и требования к моделям предметной области</a:t>
            </a:r>
          </a:p>
          <a:p>
            <a:pPr eaLnBrk="1" hangingPunct="1"/>
            <a:r>
              <a:rPr lang="ru-RU" altLang="ru-RU" sz="2800" dirty="0" smtClean="0"/>
              <a:t>Методология функционального моделирования </a:t>
            </a:r>
            <a:r>
              <a:rPr lang="en-US" altLang="ru-RU" sz="2800" dirty="0" smtClean="0"/>
              <a:t>IDEF0</a:t>
            </a:r>
            <a:endParaRPr lang="ru-RU" altLang="ru-RU" sz="2800" dirty="0" smtClean="0"/>
          </a:p>
          <a:p>
            <a:pPr eaLnBrk="1" hangingPunct="1"/>
            <a:r>
              <a:rPr lang="ru-RU" altLang="ru-RU" sz="2800" dirty="0"/>
              <a:t>Другие подходы </a:t>
            </a:r>
            <a:br>
              <a:rPr lang="ru-RU" altLang="ru-RU" sz="2800" dirty="0"/>
            </a:br>
            <a:r>
              <a:rPr lang="ru-RU" altLang="ru-RU" sz="2800" dirty="0"/>
              <a:t>к моделированию систем</a:t>
            </a:r>
          </a:p>
          <a:p>
            <a:pPr eaLnBrk="1" hangingPunct="1"/>
            <a:endParaRPr lang="ru-RU" altLang="ru-RU" sz="28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Методология структурного анализа и проектирования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43425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70-е гг. ХХ века – методология </a:t>
            </a:r>
            <a:r>
              <a:rPr lang="en-US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SADT</a:t>
            </a:r>
            <a:r>
              <a:rPr lang="ru-RU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dirty="0"/>
              <a:t>(</a:t>
            </a:r>
            <a:r>
              <a:rPr lang="en-US" sz="2400" dirty="0"/>
              <a:t>Structured Analysis and Design Technique</a:t>
            </a:r>
            <a:r>
              <a:rPr lang="ru-RU" sz="2400" dirty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Предложена </a:t>
            </a:r>
            <a:r>
              <a:rPr lang="ru-RU" sz="2400" i="1" dirty="0" smtClean="0">
                <a:solidFill>
                  <a:schemeClr val="bg2"/>
                </a:solidFill>
              </a:rPr>
              <a:t>Дугласом Россом</a:t>
            </a:r>
            <a:r>
              <a:rPr lang="ru-RU" sz="2400" dirty="0" smtClean="0"/>
              <a:t> (</a:t>
            </a:r>
            <a:r>
              <a:rPr lang="en-US" sz="2400" dirty="0" smtClean="0"/>
              <a:t>Douglas Ross</a:t>
            </a:r>
            <a:r>
              <a:rPr lang="ru-RU" sz="2400" dirty="0" smtClean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u="sng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Основная идея</a:t>
            </a:r>
            <a:r>
              <a:rPr lang="ru-RU" sz="2400" dirty="0" smtClean="0"/>
              <a:t> данной методологии – построение древовидной иерархической модели предприятия.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В начале </a:t>
            </a:r>
            <a:r>
              <a:rPr lang="ru-RU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1990-х</a:t>
            </a:r>
            <a:r>
              <a:rPr lang="ru-RU" sz="2400" dirty="0" smtClean="0"/>
              <a:t> на основе </a:t>
            </a:r>
            <a:r>
              <a:rPr lang="en-US" sz="2400" dirty="0" smtClean="0"/>
              <a:t>SADT </a:t>
            </a:r>
            <a:r>
              <a:rPr lang="ru-RU" sz="2400" dirty="0" smtClean="0"/>
              <a:t>принят стандарт моделирования бизнес-процессов </a:t>
            </a: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IDEF</a:t>
            </a: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ru-RU" sz="2400" dirty="0" smtClean="0"/>
              <a:t>, являющийся одним из 14 стандартов линейки </a:t>
            </a:r>
            <a:r>
              <a:rPr lang="en-US" sz="2400" i="1" dirty="0" smtClean="0">
                <a:solidFill>
                  <a:schemeClr val="hlink"/>
                </a:solidFill>
              </a:rPr>
              <a:t>IDEF</a:t>
            </a:r>
            <a:r>
              <a:rPr lang="ru-RU" sz="2400" dirty="0" smtClean="0">
                <a:solidFill>
                  <a:schemeClr val="hlink"/>
                </a:solidFill>
              </a:rPr>
              <a:t> – </a:t>
            </a:r>
            <a:r>
              <a:rPr lang="en-US" sz="2400" i="1" dirty="0" smtClean="0">
                <a:solidFill>
                  <a:schemeClr val="hlink"/>
                </a:solidFill>
              </a:rPr>
              <a:t>Integration Definition</a:t>
            </a:r>
            <a:r>
              <a:rPr lang="ru-RU" sz="2400" dirty="0" smtClean="0"/>
              <a:t> </a:t>
            </a:r>
            <a:r>
              <a:rPr lang="en-US" sz="2400" i="1" dirty="0" smtClean="0">
                <a:solidFill>
                  <a:schemeClr val="hlink"/>
                </a:solidFill>
              </a:rPr>
              <a:t>for Functional Modeling</a:t>
            </a:r>
            <a:r>
              <a:rPr lang="ru-RU" sz="2400" dirty="0" smtClean="0"/>
              <a:t>. Положения методологии зафиксированы в разработанном в США стандарте </a:t>
            </a:r>
            <a:r>
              <a:rPr lang="en-US" sz="2400" dirty="0" smtClean="0"/>
              <a:t>IDEF0 (</a:t>
            </a:r>
            <a:r>
              <a:rPr lang="ru-RU" sz="2400" dirty="0" smtClean="0"/>
              <a:t>Госстандарт России – </a:t>
            </a:r>
            <a:r>
              <a:rPr lang="ru-RU" sz="2400" i="1" dirty="0" smtClean="0">
                <a:solidFill>
                  <a:srgbClr val="CC0000"/>
                </a:solidFill>
              </a:rPr>
              <a:t>РД </a:t>
            </a:r>
            <a:r>
              <a:rPr lang="en-US" sz="2400" i="1" dirty="0" smtClean="0">
                <a:solidFill>
                  <a:srgbClr val="CC0000"/>
                </a:solidFill>
              </a:rPr>
              <a:t>IDEF0 – 2000</a:t>
            </a:r>
            <a:r>
              <a:rPr lang="en-US" sz="2400" dirty="0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sz="24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A0A2A-F359-488F-995C-7C6ED63A6B3C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20688"/>
            <a:ext cx="8229600" cy="13716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Семейство IDEF 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b="1"/>
              <a:t>IDEF</a:t>
            </a:r>
            <a:r>
              <a:rPr lang="ru-RU" altLang="ru-RU"/>
              <a:t>0 - методология функционального моделирования. С помощью наглядного графического языка IDEF0, изучаемая система предстает перед разработчиками и аналитиками в виде набора взаимосвязанных функций (функциональных блоков - в терминах IDEF0). Моделирование средствами IDEF0 является первым этапом изучения любой системы. </a:t>
            </a:r>
          </a:p>
        </p:txBody>
      </p:sp>
    </p:spTree>
    <p:extLst>
      <p:ext uri="{BB962C8B-B14F-4D97-AF65-F5344CB8AC3E}">
        <p14:creationId xmlns:p14="http://schemas.microsoft.com/office/powerpoint/2010/main" val="36563466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8BB1-ED7D-4866-830C-A82BD6CD7B2E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Семейство IDEF 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 b="1"/>
              <a:t>IDEF1</a:t>
            </a:r>
            <a:r>
              <a:rPr lang="ru-RU" altLang="ru-RU" sz="2800"/>
              <a:t> – методология моделирования информационных потоков внутри системы, позволяющая отображать и анализировать их структуру и взаимосвязи. </a:t>
            </a:r>
          </a:p>
          <a:p>
            <a:pPr>
              <a:lnSpc>
                <a:spcPct val="90000"/>
              </a:lnSpc>
            </a:pPr>
            <a:r>
              <a:rPr lang="ru-RU" altLang="ru-RU" sz="2800" b="1"/>
              <a:t>IDEF1X</a:t>
            </a:r>
            <a:r>
              <a:rPr lang="ru-RU" altLang="ru-RU" sz="2800"/>
              <a:t> (IDEF1 Extended) – методология построения реляционных структур. IDEF1X относится к типу методологий “Сущность-взаимосвязь” (ER – Entity-Relationship) и, как правило, используется для моделирования реляционных баз данных, имеющих отношение к рассматриваемой системе. </a:t>
            </a:r>
          </a:p>
        </p:txBody>
      </p:sp>
    </p:spTree>
    <p:extLst>
      <p:ext uri="{BB962C8B-B14F-4D97-AF65-F5344CB8AC3E}">
        <p14:creationId xmlns:p14="http://schemas.microsoft.com/office/powerpoint/2010/main" val="197766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A46E-4C99-450A-8DD7-E076EE4CA179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Семейство IDEF 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b="1"/>
              <a:t>IDEF2</a:t>
            </a:r>
            <a:r>
              <a:rPr lang="ru-RU" altLang="ru-RU" sz="2800"/>
              <a:t> – методология динамического моделирования развития систем. В связи с весьма серьезными сложностями анализа динамических систем от этого стандарта практически отказались, и его развитие приостановилось на самом начальном этапе. Однако в настоящее время присутствуют алгоритмы и их компьютерные реализации, позволяющие превращать набор статических диаграмм IDEF0 в динамические модели, построенные на базе “раскрашенных сетей Петри” (CPN – Color Petri Nets). </a:t>
            </a:r>
          </a:p>
        </p:txBody>
      </p:sp>
    </p:spTree>
    <p:extLst>
      <p:ext uri="{BB962C8B-B14F-4D97-AF65-F5344CB8AC3E}">
        <p14:creationId xmlns:p14="http://schemas.microsoft.com/office/powerpoint/2010/main" val="2470143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01BC-A412-4AA6-9DF6-AD4CE3143443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Семейство IDEF 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b="1"/>
              <a:t>IDEF3</a:t>
            </a:r>
            <a:r>
              <a:rPr lang="ru-RU" altLang="ru-RU"/>
              <a:t> – методология документирования процессов, происходящих в системе, которая используется, например, при исследовании технологических процессов на предприятиях. Основу методологии IDEF3 составляет построение моделей процессов по принципу последовательно выполняемых во времени работ (функций, операций). </a:t>
            </a:r>
          </a:p>
        </p:txBody>
      </p:sp>
    </p:spTree>
    <p:extLst>
      <p:ext uri="{BB962C8B-B14F-4D97-AF65-F5344CB8AC3E}">
        <p14:creationId xmlns:p14="http://schemas.microsoft.com/office/powerpoint/2010/main" val="12659185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88B0A-CD87-46A3-9F8C-E567EFA2A0FE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Семейство IDEF 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/>
              <a:t>IDEF4</a:t>
            </a:r>
            <a:r>
              <a:rPr lang="ru-RU" altLang="ru-RU"/>
              <a:t> – методология построения объектно-ориентированных систем. Средства IDEF4 позволяют наглядно отображать структуру объектов и заложенные принципы их взаимодействия, тем самым позволяя анализировать и оптимизировать сложные объектно-ориентированные системы. </a:t>
            </a:r>
          </a:p>
        </p:txBody>
      </p:sp>
    </p:spTree>
    <p:extLst>
      <p:ext uri="{BB962C8B-B14F-4D97-AF65-F5344CB8AC3E}">
        <p14:creationId xmlns:p14="http://schemas.microsoft.com/office/powerpoint/2010/main" val="15632020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A6AA-B8EA-4803-8843-FA29AD5C041F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Семейство IDEF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841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b="1" dirty="0"/>
              <a:t>IDEF5</a:t>
            </a:r>
            <a:r>
              <a:rPr lang="ru-RU" altLang="ru-RU" sz="2800" dirty="0"/>
              <a:t> – методология онтологического исследования сложных систем. С помощью методологии IDEF5 онтология системы может быть описана при помощи определенного словаря терминов и правил, на основании которых могут быть сформированы достоверные утверждения о состоянии рассматриваемой системы в некоторый момент времени. На основе этих утверждений формируются выводы о дальнейшем развитии системы и производится её оптимизация. </a:t>
            </a:r>
          </a:p>
        </p:txBody>
      </p:sp>
    </p:spTree>
    <p:extLst>
      <p:ext uri="{BB962C8B-B14F-4D97-AF65-F5344CB8AC3E}">
        <p14:creationId xmlns:p14="http://schemas.microsoft.com/office/powerpoint/2010/main" val="1042096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Модели структурного подхода,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229600" cy="187801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b="1" smtClean="0"/>
              <a:t>3 типа моделей</a:t>
            </a:r>
            <a:r>
              <a:rPr lang="ru-RU" altLang="ru-RU" sz="2400" smtClean="0"/>
              <a:t>, используемых в структурном подходе: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1) функциональные модели (ФМ)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2) информационные модели (ИМ)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3) динамические модели (ДМ)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400" smtClean="0"/>
          </a:p>
        </p:txBody>
      </p:sp>
      <p:graphicFrame>
        <p:nvGraphicFramePr>
          <p:cNvPr id="8271" name="Group 79"/>
          <p:cNvGraphicFramePr>
            <a:graphicFrameLocks noGrp="1"/>
          </p:cNvGraphicFramePr>
          <p:nvPr>
            <p:ph sz="half" idx="2"/>
          </p:nvPr>
        </p:nvGraphicFramePr>
        <p:xfrm>
          <a:off x="395288" y="4005263"/>
          <a:ext cx="8569325" cy="2376488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3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65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805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SADT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IDEF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0)-модели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DFD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-модели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Пакеты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BPWin, Design/IDEF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BPWin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ERD (IDEF1X)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Пакеты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Design/IDEF,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ERWin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92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IDEF/CPN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IDEF3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Design/IDEF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Пакет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BPWin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Сущность функционального моделирования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752975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mtClean="0"/>
              <a:t>Для любой системы определяющим является ее функциональное содержание, так как оно определяет ее основные свойства. Поэтому в основе функционального моделирования лежит </a:t>
            </a:r>
            <a:r>
              <a:rPr lang="ru-RU" altLang="ru-RU" smtClean="0">
                <a:solidFill>
                  <a:srgbClr val="CC0000"/>
                </a:solidFill>
              </a:rPr>
              <a:t>функциональное содержание системы</a:t>
            </a:r>
            <a:r>
              <a:rPr lang="ru-RU" altLang="ru-RU" smtClean="0"/>
              <a:t>, в качестве отношений между функциями рассматривается </a:t>
            </a:r>
            <a:r>
              <a:rPr lang="ru-RU" altLang="ru-RU" smtClean="0">
                <a:solidFill>
                  <a:srgbClr val="CC0000"/>
                </a:solidFill>
              </a:rPr>
              <a:t>информация об объектах</a:t>
            </a:r>
            <a:r>
              <a:rPr lang="ru-RU" altLang="ru-RU" smtClean="0"/>
              <a:t>, связывающих эти функции.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Методология </a:t>
            </a:r>
            <a:r>
              <a:rPr lang="en-US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IDEF0</a:t>
            </a:r>
            <a:endParaRPr lang="ru-RU" sz="3600" b="1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3886200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mtClean="0"/>
              <a:t>В основе </a:t>
            </a:r>
            <a:r>
              <a:rPr lang="en-US" altLang="ru-RU" i="1" smtClean="0"/>
              <a:t>IDEF</a:t>
            </a:r>
            <a:r>
              <a:rPr lang="ru-RU" altLang="ru-RU" i="1" smtClean="0"/>
              <a:t>0</a:t>
            </a:r>
            <a:r>
              <a:rPr lang="ru-RU" altLang="ru-RU" smtClean="0"/>
              <a:t>-методологии лежат  </a:t>
            </a:r>
            <a:r>
              <a:rPr lang="ru-RU" altLang="ru-RU" b="1" smtClean="0"/>
              <a:t>4 основных понятия</a:t>
            </a:r>
            <a:r>
              <a:rPr lang="ru-RU" altLang="ru-RU" smtClean="0"/>
              <a:t>:</a:t>
            </a:r>
          </a:p>
          <a:p>
            <a:pPr eaLnBrk="1" hangingPunct="1"/>
            <a:r>
              <a:rPr lang="ru-RU" altLang="ru-RU" smtClean="0"/>
              <a:t>1) функциональный блок;</a:t>
            </a:r>
          </a:p>
          <a:p>
            <a:pPr eaLnBrk="1" hangingPunct="1"/>
            <a:r>
              <a:rPr lang="ru-RU" altLang="ru-RU" smtClean="0"/>
              <a:t>2) интерфейсная дуга (стрелка);</a:t>
            </a:r>
          </a:p>
          <a:p>
            <a:pPr eaLnBrk="1" hangingPunct="1"/>
            <a:r>
              <a:rPr lang="ru-RU" altLang="ru-RU" smtClean="0"/>
              <a:t>3) декомпозиция;</a:t>
            </a:r>
          </a:p>
          <a:p>
            <a:pPr eaLnBrk="1" hangingPunct="1"/>
            <a:r>
              <a:rPr lang="ru-RU" altLang="ru-RU" smtClean="0"/>
              <a:t>4) глоссарий.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Модель предметной области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mtClean="0">
                <a:latin typeface="Tahoma" panose="020B0604030504040204" pitchFamily="34" charset="0"/>
              </a:rPr>
              <a:t>Под </a:t>
            </a:r>
            <a:r>
              <a:rPr lang="ru-RU" altLang="ru-RU" b="1" i="1" smtClean="0">
                <a:latin typeface="Tahoma" panose="020B0604030504040204" pitchFamily="34" charset="0"/>
              </a:rPr>
              <a:t>моделью предметной области</a:t>
            </a:r>
            <a:r>
              <a:rPr lang="ru-RU" altLang="ru-RU" smtClean="0">
                <a:latin typeface="Tahoma" panose="020B0604030504040204" pitchFamily="34" charset="0"/>
              </a:rPr>
              <a:t> понимается некоторая система, имитирующая структуру или функционирование исследуемой предметной области и отвечающая основному требованию – быть адекватной этой области.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397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Функциональный блок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122396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Олицетворяет некоторую конкретную функцию или работу в рамках рассматриваемой системы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i="1" smtClean="0">
                <a:solidFill>
                  <a:srgbClr val="CC0000"/>
                </a:solidFill>
              </a:rPr>
              <a:t>РД </a:t>
            </a:r>
            <a:r>
              <a:rPr lang="en-US" altLang="ru-RU" sz="2000" i="1" smtClean="0">
                <a:solidFill>
                  <a:srgbClr val="CC0000"/>
                </a:solidFill>
              </a:rPr>
              <a:t>IDEF0 – 2000</a:t>
            </a:r>
            <a:r>
              <a:rPr lang="ru-RU" altLang="ru-RU" sz="2000" smtClean="0"/>
              <a:t>: прямоугольник, содержащий имя и номер и используемый для описания функции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2051050" y="2263775"/>
            <a:ext cx="5075238" cy="4165600"/>
            <a:chOff x="3404" y="4665"/>
            <a:chExt cx="3670" cy="2368"/>
          </a:xfrm>
        </p:grpSpPr>
        <p:sp>
          <p:nvSpPr>
            <p:cNvPr id="25615" name="Line 5"/>
            <p:cNvSpPr>
              <a:spLocks noChangeShapeType="1"/>
            </p:cNvSpPr>
            <p:nvPr/>
          </p:nvSpPr>
          <p:spPr bwMode="auto">
            <a:xfrm>
              <a:off x="5240" y="4698"/>
              <a:ext cx="0" cy="69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6" name="Rectangle 6"/>
            <p:cNvSpPr>
              <a:spLocks noChangeArrowheads="1"/>
            </p:cNvSpPr>
            <p:nvPr/>
          </p:nvSpPr>
          <p:spPr bwMode="auto">
            <a:xfrm>
              <a:off x="4533" y="5405"/>
              <a:ext cx="1412" cy="7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Управлять предприятием</a:t>
              </a:r>
            </a:p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100"/>
            </a:p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А0</a:t>
              </a:r>
            </a:p>
          </p:txBody>
        </p:sp>
        <p:sp>
          <p:nvSpPr>
            <p:cNvPr id="25617" name="Line 7"/>
            <p:cNvSpPr>
              <a:spLocks noChangeShapeType="1"/>
            </p:cNvSpPr>
            <p:nvPr/>
          </p:nvSpPr>
          <p:spPr bwMode="auto">
            <a:xfrm>
              <a:off x="3404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Line 8"/>
            <p:cNvSpPr>
              <a:spLocks noChangeShapeType="1"/>
            </p:cNvSpPr>
            <p:nvPr/>
          </p:nvSpPr>
          <p:spPr bwMode="auto">
            <a:xfrm>
              <a:off x="5945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Line 9"/>
            <p:cNvSpPr>
              <a:spLocks noChangeShapeType="1"/>
            </p:cNvSpPr>
            <p:nvPr/>
          </p:nvSpPr>
          <p:spPr bwMode="auto">
            <a:xfrm flipV="1">
              <a:off x="5240" y="6146"/>
              <a:ext cx="1" cy="8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Text Box 10"/>
            <p:cNvSpPr txBox="1">
              <a:spLocks noChangeArrowheads="1"/>
            </p:cNvSpPr>
            <p:nvPr/>
          </p:nvSpPr>
          <p:spPr bwMode="auto">
            <a:xfrm>
              <a:off x="5380" y="4665"/>
              <a:ext cx="1270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управление</a:t>
              </a:r>
            </a:p>
          </p:txBody>
        </p:sp>
        <p:sp>
          <p:nvSpPr>
            <p:cNvPr id="25621" name="Text Box 11"/>
            <p:cNvSpPr txBox="1">
              <a:spLocks noChangeArrowheads="1"/>
            </p:cNvSpPr>
            <p:nvPr/>
          </p:nvSpPr>
          <p:spPr bwMode="auto">
            <a:xfrm>
              <a:off x="3546" y="5222"/>
              <a:ext cx="705" cy="4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вход</a:t>
              </a:r>
            </a:p>
          </p:txBody>
        </p:sp>
        <p:sp>
          <p:nvSpPr>
            <p:cNvPr id="25622" name="Text Box 12"/>
            <p:cNvSpPr txBox="1">
              <a:spLocks noChangeArrowheads="1"/>
            </p:cNvSpPr>
            <p:nvPr/>
          </p:nvSpPr>
          <p:spPr bwMode="auto">
            <a:xfrm>
              <a:off x="6087" y="5222"/>
              <a:ext cx="847" cy="4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выход</a:t>
              </a:r>
            </a:p>
          </p:txBody>
        </p:sp>
        <p:sp>
          <p:nvSpPr>
            <p:cNvPr id="25623" name="Text Box 13"/>
            <p:cNvSpPr txBox="1">
              <a:spLocks noChangeArrowheads="1"/>
            </p:cNvSpPr>
            <p:nvPr/>
          </p:nvSpPr>
          <p:spPr bwMode="auto">
            <a:xfrm>
              <a:off x="5380" y="6260"/>
              <a:ext cx="1128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механизм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5288" y="4156075"/>
            <a:ext cx="3624262" cy="2082800"/>
            <a:chOff x="282" y="2750"/>
            <a:chExt cx="2235" cy="1112"/>
          </a:xfrm>
        </p:grpSpPr>
        <p:sp>
          <p:nvSpPr>
            <p:cNvPr id="25613" name="Text Box 16"/>
            <p:cNvSpPr txBox="1">
              <a:spLocks noChangeArrowheads="1"/>
            </p:cNvSpPr>
            <p:nvPr/>
          </p:nvSpPr>
          <p:spPr bwMode="auto">
            <a:xfrm>
              <a:off x="282" y="3080"/>
              <a:ext cx="1373" cy="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Наименование осуществляется оборотом глагола </a:t>
              </a:r>
              <a:r>
                <a:rPr lang="ru-RU" altLang="ru-RU" sz="1800" u="sng">
                  <a:solidFill>
                    <a:srgbClr val="CC0000"/>
                  </a:solidFill>
                </a:rPr>
                <a:t>или </a:t>
              </a:r>
              <a:r>
                <a:rPr lang="ru-RU" altLang="ru-RU" sz="1800">
                  <a:solidFill>
                    <a:srgbClr val="CC0000"/>
                  </a:solidFill>
                </a:rPr>
                <a:t>существительного</a:t>
              </a:r>
            </a:p>
          </p:txBody>
        </p:sp>
        <p:sp>
          <p:nvSpPr>
            <p:cNvPr id="25614" name="Line 17"/>
            <p:cNvSpPr>
              <a:spLocks noChangeShapeType="1"/>
            </p:cNvSpPr>
            <p:nvPr/>
          </p:nvSpPr>
          <p:spPr bwMode="auto">
            <a:xfrm flipV="1">
              <a:off x="1519" y="2750"/>
              <a:ext cx="998" cy="54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5364163" y="4591050"/>
            <a:ext cx="3384550" cy="1276350"/>
            <a:chOff x="3379" y="2976"/>
            <a:chExt cx="2087" cy="681"/>
          </a:xfrm>
        </p:grpSpPr>
        <p:sp>
          <p:nvSpPr>
            <p:cNvPr id="25611" name="Text Box 19"/>
            <p:cNvSpPr txBox="1">
              <a:spLocks noChangeArrowheads="1"/>
            </p:cNvSpPr>
            <p:nvPr/>
          </p:nvSpPr>
          <p:spPr bwMode="auto">
            <a:xfrm>
              <a:off x="3969" y="3022"/>
              <a:ext cx="1497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Каждый блок в рамках единой системы имеет уникальный номер</a:t>
              </a:r>
            </a:p>
          </p:txBody>
        </p:sp>
        <p:sp>
          <p:nvSpPr>
            <p:cNvPr id="25612" name="Line 20"/>
            <p:cNvSpPr>
              <a:spLocks noChangeShapeType="1"/>
            </p:cNvSpPr>
            <p:nvPr/>
          </p:nvSpPr>
          <p:spPr bwMode="auto">
            <a:xfrm flipH="1" flipV="1">
              <a:off x="3379" y="2976"/>
              <a:ext cx="635" cy="9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395288" y="2420938"/>
            <a:ext cx="3678237" cy="1614487"/>
            <a:chOff x="249" y="1616"/>
            <a:chExt cx="2268" cy="862"/>
          </a:xfrm>
        </p:grpSpPr>
        <p:sp>
          <p:nvSpPr>
            <p:cNvPr id="25608" name="Text Box 22"/>
            <p:cNvSpPr txBox="1">
              <a:spLocks noChangeArrowheads="1"/>
            </p:cNvSpPr>
            <p:nvPr/>
          </p:nvSpPr>
          <p:spPr bwMode="auto">
            <a:xfrm>
              <a:off x="249" y="1616"/>
              <a:ext cx="1360" cy="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Каждая сторона функционального блока имеет свое назначение</a:t>
              </a:r>
            </a:p>
          </p:txBody>
        </p:sp>
        <p:sp>
          <p:nvSpPr>
            <p:cNvPr id="25609" name="Line 23"/>
            <p:cNvSpPr>
              <a:spLocks noChangeShapeType="1"/>
            </p:cNvSpPr>
            <p:nvPr/>
          </p:nvSpPr>
          <p:spPr bwMode="auto">
            <a:xfrm>
              <a:off x="1565" y="1888"/>
              <a:ext cx="952" cy="363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0" name="Line 24"/>
            <p:cNvSpPr>
              <a:spLocks noChangeShapeType="1"/>
            </p:cNvSpPr>
            <p:nvPr/>
          </p:nvSpPr>
          <p:spPr bwMode="auto">
            <a:xfrm>
              <a:off x="1565" y="1888"/>
              <a:ext cx="635" cy="59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Интерфейсная дуга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82441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Интерфейсная дуга отображает элемент системы, который обрабатывается функциональным блоком или оказывает иное влияние на функцию, отображаемую функциональным блоком.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i="1" smtClean="0">
                <a:solidFill>
                  <a:schemeClr val="bg2"/>
                </a:solidFill>
              </a:rPr>
              <a:t>Графически</a:t>
            </a:r>
            <a:r>
              <a:rPr lang="ru-RU" altLang="ru-RU" sz="2400" smtClean="0"/>
              <a:t> изображается в виде однонаправленной стрелки.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Каждая дуга должна иметь свое уникальное </a:t>
            </a:r>
            <a:r>
              <a:rPr lang="ru-RU" altLang="ru-RU" sz="2400" i="1" smtClean="0">
                <a:solidFill>
                  <a:schemeClr val="bg2"/>
                </a:solidFill>
              </a:rPr>
              <a:t>название</a:t>
            </a:r>
            <a:r>
              <a:rPr lang="ru-RU" altLang="ru-RU" sz="2400" smtClean="0"/>
              <a:t>, сформулированное оборотом существительного (должно отвечать на вопросы кто?, что?). </a:t>
            </a:r>
            <a:r>
              <a:rPr lang="ru-RU" altLang="ru-RU" sz="2400" u="sng" smtClean="0"/>
              <a:t>Примеры</a:t>
            </a:r>
            <a:r>
              <a:rPr lang="ru-RU" altLang="ru-RU" sz="2400" smtClean="0"/>
              <a:t>: информация, разработчик, документ, обработанная заявка.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В зависимости от того, к какой стороне блока она подходит, интерфейсная дуга будет являться </a:t>
            </a:r>
            <a:r>
              <a:rPr lang="ru-RU" altLang="ru-RU" sz="2400" i="1" smtClean="0">
                <a:solidFill>
                  <a:schemeClr val="bg2"/>
                </a:solidFill>
              </a:rPr>
              <a:t>входящей, выходящей, управления, механизма</a:t>
            </a:r>
            <a:r>
              <a:rPr lang="ru-RU" altLang="ru-RU" sz="2400" smtClean="0"/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Интерфейсная дуга</a:t>
            </a:r>
          </a:p>
        </p:txBody>
      </p:sp>
      <p:grpSp>
        <p:nvGrpSpPr>
          <p:cNvPr id="27651" name="Group 4"/>
          <p:cNvGrpSpPr>
            <a:grpSpLocks/>
          </p:cNvGrpSpPr>
          <p:nvPr/>
        </p:nvGrpSpPr>
        <p:grpSpPr bwMode="auto">
          <a:xfrm>
            <a:off x="1301750" y="1965325"/>
            <a:ext cx="5880100" cy="3835400"/>
            <a:chOff x="3404" y="4665"/>
            <a:chExt cx="3670" cy="2368"/>
          </a:xfrm>
        </p:grpSpPr>
        <p:sp>
          <p:nvSpPr>
            <p:cNvPr id="27665" name="Line 5"/>
            <p:cNvSpPr>
              <a:spLocks noChangeShapeType="1"/>
            </p:cNvSpPr>
            <p:nvPr/>
          </p:nvSpPr>
          <p:spPr bwMode="auto">
            <a:xfrm>
              <a:off x="5240" y="4698"/>
              <a:ext cx="0" cy="69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6" name="Rectangle 6"/>
            <p:cNvSpPr>
              <a:spLocks noChangeArrowheads="1"/>
            </p:cNvSpPr>
            <p:nvPr/>
          </p:nvSpPr>
          <p:spPr bwMode="auto">
            <a:xfrm>
              <a:off x="4533" y="5405"/>
              <a:ext cx="1412" cy="7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Функциональный блок</a:t>
              </a:r>
            </a:p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100"/>
            </a:p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А0</a:t>
              </a:r>
            </a:p>
          </p:txBody>
        </p:sp>
        <p:sp>
          <p:nvSpPr>
            <p:cNvPr id="27667" name="Line 7"/>
            <p:cNvSpPr>
              <a:spLocks noChangeShapeType="1"/>
            </p:cNvSpPr>
            <p:nvPr/>
          </p:nvSpPr>
          <p:spPr bwMode="auto">
            <a:xfrm>
              <a:off x="3404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8" name="Line 8"/>
            <p:cNvSpPr>
              <a:spLocks noChangeShapeType="1"/>
            </p:cNvSpPr>
            <p:nvPr/>
          </p:nvSpPr>
          <p:spPr bwMode="auto">
            <a:xfrm>
              <a:off x="5945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9" name="Line 9"/>
            <p:cNvSpPr>
              <a:spLocks noChangeShapeType="1"/>
            </p:cNvSpPr>
            <p:nvPr/>
          </p:nvSpPr>
          <p:spPr bwMode="auto">
            <a:xfrm flipV="1">
              <a:off x="5240" y="6146"/>
              <a:ext cx="1" cy="8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0" name="Text Box 10"/>
            <p:cNvSpPr txBox="1">
              <a:spLocks noChangeArrowheads="1"/>
            </p:cNvSpPr>
            <p:nvPr/>
          </p:nvSpPr>
          <p:spPr bwMode="auto">
            <a:xfrm>
              <a:off x="5380" y="4665"/>
              <a:ext cx="1270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управление</a:t>
              </a:r>
            </a:p>
          </p:txBody>
        </p:sp>
        <p:sp>
          <p:nvSpPr>
            <p:cNvPr id="27671" name="Text Box 11"/>
            <p:cNvSpPr txBox="1">
              <a:spLocks noChangeArrowheads="1"/>
            </p:cNvSpPr>
            <p:nvPr/>
          </p:nvSpPr>
          <p:spPr bwMode="auto">
            <a:xfrm>
              <a:off x="3546" y="5222"/>
              <a:ext cx="705" cy="4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вход</a:t>
              </a:r>
            </a:p>
          </p:txBody>
        </p:sp>
        <p:sp>
          <p:nvSpPr>
            <p:cNvPr id="27672" name="Text Box 12"/>
            <p:cNvSpPr txBox="1">
              <a:spLocks noChangeArrowheads="1"/>
            </p:cNvSpPr>
            <p:nvPr/>
          </p:nvSpPr>
          <p:spPr bwMode="auto">
            <a:xfrm>
              <a:off x="6087" y="5222"/>
              <a:ext cx="847" cy="4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выход</a:t>
              </a:r>
            </a:p>
          </p:txBody>
        </p:sp>
        <p:sp>
          <p:nvSpPr>
            <p:cNvPr id="27673" name="Text Box 13"/>
            <p:cNvSpPr txBox="1">
              <a:spLocks noChangeArrowheads="1"/>
            </p:cNvSpPr>
            <p:nvPr/>
          </p:nvSpPr>
          <p:spPr bwMode="auto">
            <a:xfrm>
              <a:off x="5380" y="6260"/>
              <a:ext cx="1128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механизм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58813" y="4841875"/>
            <a:ext cx="4200525" cy="1331913"/>
            <a:chOff x="748" y="2976"/>
            <a:chExt cx="2540" cy="741"/>
          </a:xfrm>
        </p:grpSpPr>
        <p:sp>
          <p:nvSpPr>
            <p:cNvPr id="27663" name="Text Box 17"/>
            <p:cNvSpPr txBox="1">
              <a:spLocks noChangeArrowheads="1"/>
            </p:cNvSpPr>
            <p:nvPr/>
          </p:nvSpPr>
          <p:spPr bwMode="auto">
            <a:xfrm>
              <a:off x="748" y="3022"/>
              <a:ext cx="1951" cy="695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Ресурсы, необходимые для проведения работы (человеческие ресурсы, оборудование, ИС).</a:t>
              </a:r>
            </a:p>
          </p:txBody>
        </p:sp>
        <p:sp>
          <p:nvSpPr>
            <p:cNvPr id="27664" name="Line 24"/>
            <p:cNvSpPr>
              <a:spLocks noChangeShapeType="1"/>
            </p:cNvSpPr>
            <p:nvPr/>
          </p:nvSpPr>
          <p:spPr bwMode="auto">
            <a:xfrm flipV="1">
              <a:off x="2699" y="2976"/>
              <a:ext cx="589" cy="36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84213" y="1665288"/>
            <a:ext cx="2641600" cy="1408112"/>
            <a:chOff x="703" y="1117"/>
            <a:chExt cx="1509" cy="816"/>
          </a:xfrm>
        </p:grpSpPr>
        <p:sp>
          <p:nvSpPr>
            <p:cNvPr id="27661" name="Text Box 14"/>
            <p:cNvSpPr txBox="1">
              <a:spLocks noChangeArrowheads="1"/>
            </p:cNvSpPr>
            <p:nvPr/>
          </p:nvSpPr>
          <p:spPr bwMode="auto">
            <a:xfrm>
              <a:off x="703" y="1117"/>
              <a:ext cx="1509" cy="536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Ресурсы, перерабатываемые системой</a:t>
              </a:r>
            </a:p>
          </p:txBody>
        </p:sp>
        <p:sp>
          <p:nvSpPr>
            <p:cNvPr id="27662" name="Line 26"/>
            <p:cNvSpPr>
              <a:spLocks noChangeShapeType="1"/>
            </p:cNvSpPr>
            <p:nvPr/>
          </p:nvSpPr>
          <p:spPr bwMode="auto">
            <a:xfrm>
              <a:off x="1474" y="1706"/>
              <a:ext cx="136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4949825" y="1268413"/>
            <a:ext cx="3654425" cy="1200150"/>
            <a:chOff x="3424" y="890"/>
            <a:chExt cx="2087" cy="696"/>
          </a:xfrm>
        </p:grpSpPr>
        <p:sp>
          <p:nvSpPr>
            <p:cNvPr id="27659" name="Text Box 16"/>
            <p:cNvSpPr txBox="1">
              <a:spLocks noChangeArrowheads="1"/>
            </p:cNvSpPr>
            <p:nvPr/>
          </p:nvSpPr>
          <p:spPr bwMode="auto">
            <a:xfrm>
              <a:off x="4014" y="890"/>
              <a:ext cx="1497" cy="696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Регулирует работу системы, управляет (нормативная документация и т.п.)</a:t>
              </a:r>
            </a:p>
          </p:txBody>
        </p:sp>
        <p:sp>
          <p:nvSpPr>
            <p:cNvPr id="27660" name="Line 28"/>
            <p:cNvSpPr>
              <a:spLocks noChangeShapeType="1"/>
            </p:cNvSpPr>
            <p:nvPr/>
          </p:nvSpPr>
          <p:spPr bwMode="auto">
            <a:xfrm flipH="1">
              <a:off x="3424" y="1071"/>
              <a:ext cx="590" cy="27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5730875" y="3148013"/>
            <a:ext cx="2840038" cy="2809875"/>
            <a:chOff x="3878" y="2024"/>
            <a:chExt cx="1632" cy="1671"/>
          </a:xfrm>
        </p:grpSpPr>
        <p:sp>
          <p:nvSpPr>
            <p:cNvPr id="27657" name="Text Box 15"/>
            <p:cNvSpPr txBox="1">
              <a:spLocks noChangeArrowheads="1"/>
            </p:cNvSpPr>
            <p:nvPr/>
          </p:nvSpPr>
          <p:spPr bwMode="auto">
            <a:xfrm>
              <a:off x="4059" y="2840"/>
              <a:ext cx="1451" cy="855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Результат работы системы, переработанные ресурсы, продукт деятельности</a:t>
              </a:r>
            </a:p>
          </p:txBody>
        </p:sp>
        <p:sp>
          <p:nvSpPr>
            <p:cNvPr id="27658" name="Line 30"/>
            <p:cNvSpPr>
              <a:spLocks noChangeShapeType="1"/>
            </p:cNvSpPr>
            <p:nvPr/>
          </p:nvSpPr>
          <p:spPr bwMode="auto">
            <a:xfrm flipH="1" flipV="1">
              <a:off x="3878" y="2024"/>
              <a:ext cx="590" cy="81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656" name="Text Box 32"/>
          <p:cNvSpPr txBox="1">
            <a:spLocks noChangeArrowheads="1"/>
          </p:cNvSpPr>
          <p:nvPr/>
        </p:nvSpPr>
        <p:spPr bwMode="auto">
          <a:xfrm>
            <a:off x="71438" y="6308725"/>
            <a:ext cx="9047162" cy="376238"/>
          </a:xfrm>
          <a:prstGeom prst="rect">
            <a:avLst/>
          </a:prstGeom>
          <a:noFill/>
          <a:ln w="9525" cap="rnd">
            <a:solidFill>
              <a:schemeClr val="accent2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hlink"/>
                </a:solidFill>
              </a:rPr>
              <a:t>Стрелки входа может не быть. Остальные интерфейсные дуги обязательны.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Декомпозиция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07375" cy="4897437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Принцип декомпозиции применяется при разбиении сложных процессов на составляющие его функции. При этом уровень детализации определяется непосредственно разработчиком модели.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Модель </a:t>
            </a:r>
            <a:r>
              <a:rPr lang="en-US" sz="2400" smtClean="0"/>
              <a:t>IDEF</a:t>
            </a:r>
            <a:r>
              <a:rPr lang="ru-RU" sz="2400" smtClean="0"/>
              <a:t>0 всегда начинается с рассмотрения системы как единого целого, т.е. одного функционального блока с интерфейсными дугами, простирающимися за пределы рассматриваемой области. Такая диаграмма называется </a:t>
            </a:r>
            <a:r>
              <a:rPr lang="ru-RU" sz="2400" i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контекстной</a:t>
            </a:r>
            <a:r>
              <a:rPr lang="ru-RU" sz="2400" smtClean="0"/>
              <a:t>, она обозначается идентификатором А-0.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Для определения границ системы на контекстной диаграмме обязательно должны быть цель и точка зрения.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Цель моделирования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392612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dirty="0" smtClean="0"/>
              <a:t>Цель моделирования должна отвечать на следующие вопросы: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/>
              <a:t>Почему процесс должен быть моделирован?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/>
              <a:t>Что должна показывать модель?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/>
              <a:t>Что может получить читатель?</a:t>
            </a:r>
            <a:endParaRPr lang="ru-RU" altLang="ru-RU" sz="2800" u="sng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u="sng" dirty="0" smtClean="0"/>
              <a:t>Примеры целей</a:t>
            </a:r>
            <a:r>
              <a:rPr lang="ru-RU" altLang="ru-RU" sz="2800" dirty="0" smtClean="0"/>
              <a:t>: «Идентифицировать слабые стороны процесса сбора данных», «Определить ответственность сотрудников для написания должностных инструкций» и т.п.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Точка зрения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07375" cy="424815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Точка зрения</a:t>
            </a:r>
            <a:r>
              <a:rPr lang="ru-RU" sz="2800" smtClean="0"/>
              <a:t> – позиция, с которой будет строиться модель. В качестве точки зрения берется взгляд человека, который видит систему в нужном для моделирования аспекте.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Как правило, выбирается точка зрения человека, </a:t>
            </a:r>
            <a:r>
              <a:rPr lang="ru-RU" sz="2800" smtClean="0">
                <a:solidFill>
                  <a:schemeClr val="hlink"/>
                </a:solidFill>
              </a:rPr>
              <a:t>ответственного</a:t>
            </a:r>
            <a:r>
              <a:rPr lang="ru-RU" sz="2800" smtClean="0"/>
              <a:t> за выполнение моделируемой работы.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>
                <a:solidFill>
                  <a:schemeClr val="hlink"/>
                </a:solidFill>
              </a:rPr>
              <a:t>Между целью и точкой зрения должно быть жесткое соответствие</a:t>
            </a:r>
            <a:r>
              <a:rPr lang="ru-RU" sz="2800" smtClean="0"/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Декомпозиция</a:t>
            </a:r>
          </a:p>
        </p:txBody>
      </p:sp>
      <p:sp>
        <p:nvSpPr>
          <p:cNvPr id="31747" name="AutoShape 5"/>
          <p:cNvSpPr>
            <a:spLocks noChangeAspect="1" noChangeArrowheads="1"/>
          </p:cNvSpPr>
          <p:nvPr/>
        </p:nvSpPr>
        <p:spPr bwMode="auto">
          <a:xfrm>
            <a:off x="1258888" y="685800"/>
            <a:ext cx="6553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pSp>
        <p:nvGrpSpPr>
          <p:cNvPr id="31748" name="Group 6"/>
          <p:cNvGrpSpPr>
            <a:grpSpLocks/>
          </p:cNvGrpSpPr>
          <p:nvPr/>
        </p:nvGrpSpPr>
        <p:grpSpPr bwMode="auto">
          <a:xfrm>
            <a:off x="3059113" y="1268413"/>
            <a:ext cx="2592387" cy="1512887"/>
            <a:chOff x="4110" y="2088"/>
            <a:chExt cx="2824" cy="1951"/>
          </a:xfrm>
        </p:grpSpPr>
        <p:sp>
          <p:nvSpPr>
            <p:cNvPr id="31813" name="Rectangle 7"/>
            <p:cNvSpPr>
              <a:spLocks noChangeArrowheads="1"/>
            </p:cNvSpPr>
            <p:nvPr/>
          </p:nvSpPr>
          <p:spPr bwMode="auto">
            <a:xfrm>
              <a:off x="4110" y="2088"/>
              <a:ext cx="2824" cy="195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grpSp>
          <p:nvGrpSpPr>
            <p:cNvPr id="31814" name="Group 8"/>
            <p:cNvGrpSpPr>
              <a:grpSpLocks/>
            </p:cNvGrpSpPr>
            <p:nvPr/>
          </p:nvGrpSpPr>
          <p:grpSpPr bwMode="auto">
            <a:xfrm>
              <a:off x="4957" y="2228"/>
              <a:ext cx="1130" cy="836"/>
              <a:chOff x="4957" y="2228"/>
              <a:chExt cx="1130" cy="836"/>
            </a:xfrm>
          </p:grpSpPr>
          <p:sp>
            <p:nvSpPr>
              <p:cNvPr id="31817" name="Rectangle 9"/>
              <p:cNvSpPr>
                <a:spLocks noChangeArrowheads="1"/>
              </p:cNvSpPr>
              <p:nvPr/>
            </p:nvSpPr>
            <p:spPr bwMode="auto">
              <a:xfrm>
                <a:off x="5099" y="2367"/>
                <a:ext cx="846" cy="5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200"/>
              </a:p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А0</a:t>
                </a:r>
              </a:p>
            </p:txBody>
          </p:sp>
          <p:sp>
            <p:nvSpPr>
              <p:cNvPr id="31818" name="Line 10"/>
              <p:cNvSpPr>
                <a:spLocks noChangeShapeType="1"/>
              </p:cNvSpPr>
              <p:nvPr/>
            </p:nvSpPr>
            <p:spPr bwMode="auto">
              <a:xfrm>
                <a:off x="4957" y="2646"/>
                <a:ext cx="14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19" name="Line 11"/>
              <p:cNvSpPr>
                <a:spLocks noChangeShapeType="1"/>
              </p:cNvSpPr>
              <p:nvPr/>
            </p:nvSpPr>
            <p:spPr bwMode="auto">
              <a:xfrm>
                <a:off x="5522" y="2228"/>
                <a:ext cx="1" cy="13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20" name="Line 12"/>
              <p:cNvSpPr>
                <a:spLocks noChangeShapeType="1"/>
              </p:cNvSpPr>
              <p:nvPr/>
            </p:nvSpPr>
            <p:spPr bwMode="auto">
              <a:xfrm>
                <a:off x="5946" y="2646"/>
                <a:ext cx="14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21" name="Line 13"/>
              <p:cNvSpPr>
                <a:spLocks noChangeShapeType="1"/>
              </p:cNvSpPr>
              <p:nvPr/>
            </p:nvSpPr>
            <p:spPr bwMode="auto">
              <a:xfrm flipV="1">
                <a:off x="5522" y="2924"/>
                <a:ext cx="0" cy="1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815" name="Text Box 14"/>
            <p:cNvSpPr txBox="1">
              <a:spLocks noChangeArrowheads="1"/>
            </p:cNvSpPr>
            <p:nvPr/>
          </p:nvSpPr>
          <p:spPr bwMode="auto">
            <a:xfrm>
              <a:off x="4251" y="3343"/>
              <a:ext cx="1272" cy="5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/>
                <a:t>Цель: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/>
                <a:t>Т.зрения:</a:t>
              </a:r>
            </a:p>
          </p:txBody>
        </p:sp>
        <p:sp>
          <p:nvSpPr>
            <p:cNvPr id="31816" name="Text Box 15"/>
            <p:cNvSpPr txBox="1">
              <a:spLocks noChangeArrowheads="1"/>
            </p:cNvSpPr>
            <p:nvPr/>
          </p:nvSpPr>
          <p:spPr bwMode="auto">
            <a:xfrm>
              <a:off x="6228" y="3482"/>
              <a:ext cx="565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/>
                <a:t>А-0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600"/>
            </a:p>
          </p:txBody>
        </p:sp>
      </p:grpSp>
      <p:grpSp>
        <p:nvGrpSpPr>
          <p:cNvPr id="4" name="Group 96"/>
          <p:cNvGrpSpPr>
            <a:grpSpLocks/>
          </p:cNvGrpSpPr>
          <p:nvPr/>
        </p:nvGrpSpPr>
        <p:grpSpPr bwMode="auto">
          <a:xfrm>
            <a:off x="2484438" y="1917700"/>
            <a:ext cx="3686175" cy="2651125"/>
            <a:chOff x="1565" y="935"/>
            <a:chExt cx="2322" cy="1670"/>
          </a:xfrm>
        </p:grpSpPr>
        <p:grpSp>
          <p:nvGrpSpPr>
            <p:cNvPr id="31794" name="Group 77"/>
            <p:cNvGrpSpPr>
              <a:grpSpLocks/>
            </p:cNvGrpSpPr>
            <p:nvPr/>
          </p:nvGrpSpPr>
          <p:grpSpPr bwMode="auto">
            <a:xfrm>
              <a:off x="1565" y="1525"/>
              <a:ext cx="2322" cy="1080"/>
              <a:chOff x="3546" y="4318"/>
              <a:chExt cx="3811" cy="2090"/>
            </a:xfrm>
          </p:grpSpPr>
          <p:sp>
            <p:nvSpPr>
              <p:cNvPr id="31797" name="Rectangle 78"/>
              <p:cNvSpPr>
                <a:spLocks noChangeArrowheads="1"/>
              </p:cNvSpPr>
              <p:nvPr/>
            </p:nvSpPr>
            <p:spPr bwMode="auto">
              <a:xfrm>
                <a:off x="3546" y="4318"/>
                <a:ext cx="3811" cy="20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1798" name="Group 79"/>
              <p:cNvGrpSpPr>
                <a:grpSpLocks/>
              </p:cNvGrpSpPr>
              <p:nvPr/>
            </p:nvGrpSpPr>
            <p:grpSpPr bwMode="auto">
              <a:xfrm>
                <a:off x="3828" y="4597"/>
                <a:ext cx="3247" cy="1254"/>
                <a:chOff x="3828" y="4597"/>
                <a:chExt cx="3247" cy="1254"/>
              </a:xfrm>
            </p:grpSpPr>
            <p:sp>
              <p:nvSpPr>
                <p:cNvPr id="31800" name="Rectangle 80"/>
                <p:cNvSpPr>
                  <a:spLocks noChangeArrowheads="1"/>
                </p:cNvSpPr>
                <p:nvPr/>
              </p:nvSpPr>
              <p:spPr bwMode="auto">
                <a:xfrm>
                  <a:off x="3969" y="4736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</a:t>
                  </a:r>
                </a:p>
              </p:txBody>
            </p:sp>
            <p:sp>
              <p:nvSpPr>
                <p:cNvPr id="31801" name="Rectangle 81"/>
                <p:cNvSpPr>
                  <a:spLocks noChangeArrowheads="1"/>
                </p:cNvSpPr>
                <p:nvPr/>
              </p:nvSpPr>
              <p:spPr bwMode="auto">
                <a:xfrm>
                  <a:off x="6228" y="5293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</a:t>
                  </a:r>
                </a:p>
              </p:txBody>
            </p:sp>
            <p:sp>
              <p:nvSpPr>
                <p:cNvPr id="31802" name="Rectangle 82"/>
                <p:cNvSpPr>
                  <a:spLocks noChangeArrowheads="1"/>
                </p:cNvSpPr>
                <p:nvPr/>
              </p:nvSpPr>
              <p:spPr bwMode="auto">
                <a:xfrm>
                  <a:off x="5099" y="5015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А2</a:t>
                  </a:r>
                </a:p>
              </p:txBody>
            </p:sp>
            <p:sp>
              <p:nvSpPr>
                <p:cNvPr id="31803" name="Line 83"/>
                <p:cNvSpPr>
                  <a:spLocks noChangeShapeType="1"/>
                </p:cNvSpPr>
                <p:nvPr/>
              </p:nvSpPr>
              <p:spPr bwMode="auto">
                <a:xfrm>
                  <a:off x="3828" y="4875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4" name="Line 84"/>
                <p:cNvSpPr>
                  <a:spLocks noChangeShapeType="1"/>
                </p:cNvSpPr>
                <p:nvPr/>
              </p:nvSpPr>
              <p:spPr bwMode="auto">
                <a:xfrm>
                  <a:off x="6934" y="5433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5" name="Line 85"/>
                <p:cNvSpPr>
                  <a:spLocks noChangeShapeType="1"/>
                </p:cNvSpPr>
                <p:nvPr/>
              </p:nvSpPr>
              <p:spPr bwMode="auto">
                <a:xfrm>
                  <a:off x="4393" y="4597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6" name="Line 86"/>
                <p:cNvSpPr>
                  <a:spLocks noChangeShapeType="1"/>
                </p:cNvSpPr>
                <p:nvPr/>
              </p:nvSpPr>
              <p:spPr bwMode="auto">
                <a:xfrm>
                  <a:off x="5522" y="4875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7" name="Line 87"/>
                <p:cNvSpPr>
                  <a:spLocks noChangeShapeType="1"/>
                </p:cNvSpPr>
                <p:nvPr/>
              </p:nvSpPr>
              <p:spPr bwMode="auto">
                <a:xfrm>
                  <a:off x="6651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8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4393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9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5522" y="5433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10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6651" y="5711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31811" name="AutoShape 91"/>
                <p:cNvCxnSpPr>
                  <a:cxnSpLocks noChangeShapeType="1"/>
                  <a:stCxn id="31800" idx="3"/>
                  <a:endCxn id="31802" idx="1"/>
                </p:cNvCxnSpPr>
                <p:nvPr/>
              </p:nvCxnSpPr>
              <p:spPr bwMode="auto">
                <a:xfrm>
                  <a:off x="4676" y="4945"/>
                  <a:ext cx="423" cy="279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812" name="AutoShape 92"/>
                <p:cNvCxnSpPr>
                  <a:cxnSpLocks noChangeShapeType="1"/>
                  <a:stCxn id="31802" idx="3"/>
                  <a:endCxn id="31801" idx="1"/>
                </p:cNvCxnSpPr>
                <p:nvPr/>
              </p:nvCxnSpPr>
              <p:spPr bwMode="auto">
                <a:xfrm>
                  <a:off x="5806" y="5224"/>
                  <a:ext cx="422" cy="27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1799" name="Text Box 93"/>
              <p:cNvSpPr txBox="1">
                <a:spLocks noChangeArrowheads="1"/>
              </p:cNvSpPr>
              <p:nvPr/>
            </p:nvSpPr>
            <p:spPr bwMode="auto">
              <a:xfrm>
                <a:off x="6510" y="5990"/>
                <a:ext cx="706" cy="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А0</a:t>
                </a:r>
              </a:p>
            </p:txBody>
          </p:sp>
        </p:grpSp>
        <p:sp>
          <p:nvSpPr>
            <p:cNvPr id="31795" name="Line 94"/>
            <p:cNvSpPr>
              <a:spLocks noChangeShapeType="1"/>
            </p:cNvSpPr>
            <p:nvPr/>
          </p:nvSpPr>
          <p:spPr bwMode="auto">
            <a:xfrm flipH="1">
              <a:off x="1565" y="935"/>
              <a:ext cx="907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96" name="Line 95"/>
            <p:cNvSpPr>
              <a:spLocks noChangeShapeType="1"/>
            </p:cNvSpPr>
            <p:nvPr/>
          </p:nvSpPr>
          <p:spPr bwMode="auto">
            <a:xfrm>
              <a:off x="2971" y="935"/>
              <a:ext cx="907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99"/>
          <p:cNvGrpSpPr>
            <a:grpSpLocks/>
          </p:cNvGrpSpPr>
          <p:nvPr/>
        </p:nvGrpSpPr>
        <p:grpSpPr bwMode="auto">
          <a:xfrm>
            <a:off x="1403350" y="3429000"/>
            <a:ext cx="3024188" cy="2938463"/>
            <a:chOff x="884" y="1933"/>
            <a:chExt cx="1905" cy="1851"/>
          </a:xfrm>
        </p:grpSpPr>
        <p:grpSp>
          <p:nvGrpSpPr>
            <p:cNvPr id="31775" name="Group 35"/>
            <p:cNvGrpSpPr>
              <a:grpSpLocks/>
            </p:cNvGrpSpPr>
            <p:nvPr/>
          </p:nvGrpSpPr>
          <p:grpSpPr bwMode="auto">
            <a:xfrm>
              <a:off x="884" y="2704"/>
              <a:ext cx="1892" cy="1080"/>
              <a:chOff x="3546" y="4318"/>
              <a:chExt cx="3811" cy="2090"/>
            </a:xfrm>
          </p:grpSpPr>
          <p:sp>
            <p:nvSpPr>
              <p:cNvPr id="31778" name="Rectangle 36"/>
              <p:cNvSpPr>
                <a:spLocks noChangeArrowheads="1"/>
              </p:cNvSpPr>
              <p:nvPr/>
            </p:nvSpPr>
            <p:spPr bwMode="auto">
              <a:xfrm>
                <a:off x="3546" y="4318"/>
                <a:ext cx="3811" cy="20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1779" name="Group 37"/>
              <p:cNvGrpSpPr>
                <a:grpSpLocks/>
              </p:cNvGrpSpPr>
              <p:nvPr/>
            </p:nvGrpSpPr>
            <p:grpSpPr bwMode="auto">
              <a:xfrm>
                <a:off x="3828" y="4597"/>
                <a:ext cx="3247" cy="1254"/>
                <a:chOff x="3828" y="4597"/>
                <a:chExt cx="3247" cy="1254"/>
              </a:xfrm>
            </p:grpSpPr>
            <p:sp>
              <p:nvSpPr>
                <p:cNvPr id="31781" name="Rectangle 38"/>
                <p:cNvSpPr>
                  <a:spLocks noChangeArrowheads="1"/>
                </p:cNvSpPr>
                <p:nvPr/>
              </p:nvSpPr>
              <p:spPr bwMode="auto">
                <a:xfrm>
                  <a:off x="3969" y="4736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А11</a:t>
                  </a:r>
                </a:p>
              </p:txBody>
            </p:sp>
            <p:sp>
              <p:nvSpPr>
                <p:cNvPr id="31782" name="Rectangle 39"/>
                <p:cNvSpPr>
                  <a:spLocks noChangeArrowheads="1"/>
                </p:cNvSpPr>
                <p:nvPr/>
              </p:nvSpPr>
              <p:spPr bwMode="auto">
                <a:xfrm>
                  <a:off x="6228" y="5293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А13</a:t>
                  </a:r>
                </a:p>
              </p:txBody>
            </p:sp>
            <p:sp>
              <p:nvSpPr>
                <p:cNvPr id="31783" name="Rectangle 40"/>
                <p:cNvSpPr>
                  <a:spLocks noChangeArrowheads="1"/>
                </p:cNvSpPr>
                <p:nvPr/>
              </p:nvSpPr>
              <p:spPr bwMode="auto">
                <a:xfrm>
                  <a:off x="5099" y="5015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А12</a:t>
                  </a:r>
                </a:p>
              </p:txBody>
            </p:sp>
            <p:sp>
              <p:nvSpPr>
                <p:cNvPr id="31784" name="Line 41"/>
                <p:cNvSpPr>
                  <a:spLocks noChangeShapeType="1"/>
                </p:cNvSpPr>
                <p:nvPr/>
              </p:nvSpPr>
              <p:spPr bwMode="auto">
                <a:xfrm>
                  <a:off x="3828" y="4875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5" name="Line 42"/>
                <p:cNvSpPr>
                  <a:spLocks noChangeShapeType="1"/>
                </p:cNvSpPr>
                <p:nvPr/>
              </p:nvSpPr>
              <p:spPr bwMode="auto">
                <a:xfrm>
                  <a:off x="6934" y="5433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6" name="Line 43"/>
                <p:cNvSpPr>
                  <a:spLocks noChangeShapeType="1"/>
                </p:cNvSpPr>
                <p:nvPr/>
              </p:nvSpPr>
              <p:spPr bwMode="auto">
                <a:xfrm>
                  <a:off x="4393" y="4597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7" name="Line 44"/>
                <p:cNvSpPr>
                  <a:spLocks noChangeShapeType="1"/>
                </p:cNvSpPr>
                <p:nvPr/>
              </p:nvSpPr>
              <p:spPr bwMode="auto">
                <a:xfrm>
                  <a:off x="5522" y="4875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8" name="Line 45"/>
                <p:cNvSpPr>
                  <a:spLocks noChangeShapeType="1"/>
                </p:cNvSpPr>
                <p:nvPr/>
              </p:nvSpPr>
              <p:spPr bwMode="auto">
                <a:xfrm>
                  <a:off x="6651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9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4393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90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5522" y="5433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91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6651" y="5711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31792" name="AutoShape 49"/>
                <p:cNvCxnSpPr>
                  <a:cxnSpLocks noChangeShapeType="1"/>
                  <a:stCxn id="31781" idx="3"/>
                  <a:endCxn id="31783" idx="1"/>
                </p:cNvCxnSpPr>
                <p:nvPr/>
              </p:nvCxnSpPr>
              <p:spPr bwMode="auto">
                <a:xfrm>
                  <a:off x="4676" y="4945"/>
                  <a:ext cx="423" cy="279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793" name="AutoShape 50"/>
                <p:cNvCxnSpPr>
                  <a:cxnSpLocks noChangeShapeType="1"/>
                  <a:stCxn id="31783" idx="3"/>
                  <a:endCxn id="31782" idx="1"/>
                </p:cNvCxnSpPr>
                <p:nvPr/>
              </p:nvCxnSpPr>
              <p:spPr bwMode="auto">
                <a:xfrm>
                  <a:off x="5806" y="5224"/>
                  <a:ext cx="422" cy="27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1780" name="Text Box 51"/>
              <p:cNvSpPr txBox="1">
                <a:spLocks noChangeArrowheads="1"/>
              </p:cNvSpPr>
              <p:nvPr/>
            </p:nvSpPr>
            <p:spPr bwMode="auto">
              <a:xfrm>
                <a:off x="6510" y="5990"/>
                <a:ext cx="706" cy="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А1</a:t>
                </a:r>
              </a:p>
            </p:txBody>
          </p:sp>
        </p:grpSp>
        <p:sp>
          <p:nvSpPr>
            <p:cNvPr id="31776" name="Line 97"/>
            <p:cNvSpPr>
              <a:spLocks noChangeShapeType="1"/>
            </p:cNvSpPr>
            <p:nvPr/>
          </p:nvSpPr>
          <p:spPr bwMode="auto">
            <a:xfrm flipH="1">
              <a:off x="884" y="1933"/>
              <a:ext cx="953" cy="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77" name="Line 98"/>
            <p:cNvSpPr>
              <a:spLocks noChangeShapeType="1"/>
            </p:cNvSpPr>
            <p:nvPr/>
          </p:nvSpPr>
          <p:spPr bwMode="auto">
            <a:xfrm>
              <a:off x="2245" y="1933"/>
              <a:ext cx="544" cy="8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102"/>
          <p:cNvGrpSpPr>
            <a:grpSpLocks/>
          </p:cNvGrpSpPr>
          <p:nvPr/>
        </p:nvGrpSpPr>
        <p:grpSpPr bwMode="auto">
          <a:xfrm>
            <a:off x="4500563" y="3933825"/>
            <a:ext cx="3024187" cy="2433638"/>
            <a:chOff x="2835" y="2251"/>
            <a:chExt cx="1905" cy="1533"/>
          </a:xfrm>
        </p:grpSpPr>
        <p:grpSp>
          <p:nvGrpSpPr>
            <p:cNvPr id="31756" name="Group 52"/>
            <p:cNvGrpSpPr>
              <a:grpSpLocks/>
            </p:cNvGrpSpPr>
            <p:nvPr/>
          </p:nvGrpSpPr>
          <p:grpSpPr bwMode="auto">
            <a:xfrm>
              <a:off x="2835" y="2704"/>
              <a:ext cx="1892" cy="1080"/>
              <a:chOff x="3546" y="4318"/>
              <a:chExt cx="3811" cy="2090"/>
            </a:xfrm>
          </p:grpSpPr>
          <p:sp>
            <p:nvSpPr>
              <p:cNvPr id="31759" name="Rectangle 53"/>
              <p:cNvSpPr>
                <a:spLocks noChangeArrowheads="1"/>
              </p:cNvSpPr>
              <p:nvPr/>
            </p:nvSpPr>
            <p:spPr bwMode="auto">
              <a:xfrm>
                <a:off x="3546" y="4318"/>
                <a:ext cx="3811" cy="20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1760" name="Group 54"/>
              <p:cNvGrpSpPr>
                <a:grpSpLocks/>
              </p:cNvGrpSpPr>
              <p:nvPr/>
            </p:nvGrpSpPr>
            <p:grpSpPr bwMode="auto">
              <a:xfrm>
                <a:off x="3828" y="4597"/>
                <a:ext cx="3247" cy="1254"/>
                <a:chOff x="3828" y="4597"/>
                <a:chExt cx="3247" cy="1254"/>
              </a:xfrm>
            </p:grpSpPr>
            <p:sp>
              <p:nvSpPr>
                <p:cNvPr id="31762" name="Rectangle 55"/>
                <p:cNvSpPr>
                  <a:spLocks noChangeArrowheads="1"/>
                </p:cNvSpPr>
                <p:nvPr/>
              </p:nvSpPr>
              <p:spPr bwMode="auto">
                <a:xfrm>
                  <a:off x="3969" y="4736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А31</a:t>
                  </a:r>
                </a:p>
              </p:txBody>
            </p:sp>
            <p:sp>
              <p:nvSpPr>
                <p:cNvPr id="31763" name="Rectangle 56"/>
                <p:cNvSpPr>
                  <a:spLocks noChangeArrowheads="1"/>
                </p:cNvSpPr>
                <p:nvPr/>
              </p:nvSpPr>
              <p:spPr bwMode="auto">
                <a:xfrm>
                  <a:off x="6228" y="5293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А33</a:t>
                  </a:r>
                </a:p>
              </p:txBody>
            </p:sp>
            <p:sp>
              <p:nvSpPr>
                <p:cNvPr id="31764" name="Rectangle 57"/>
                <p:cNvSpPr>
                  <a:spLocks noChangeArrowheads="1"/>
                </p:cNvSpPr>
                <p:nvPr/>
              </p:nvSpPr>
              <p:spPr bwMode="auto">
                <a:xfrm>
                  <a:off x="5099" y="5015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А32</a:t>
                  </a:r>
                </a:p>
              </p:txBody>
            </p:sp>
            <p:sp>
              <p:nvSpPr>
                <p:cNvPr id="31765" name="Line 58"/>
                <p:cNvSpPr>
                  <a:spLocks noChangeShapeType="1"/>
                </p:cNvSpPr>
                <p:nvPr/>
              </p:nvSpPr>
              <p:spPr bwMode="auto">
                <a:xfrm>
                  <a:off x="3828" y="4875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66" name="Line 59"/>
                <p:cNvSpPr>
                  <a:spLocks noChangeShapeType="1"/>
                </p:cNvSpPr>
                <p:nvPr/>
              </p:nvSpPr>
              <p:spPr bwMode="auto">
                <a:xfrm>
                  <a:off x="6934" y="5433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67" name="Line 60"/>
                <p:cNvSpPr>
                  <a:spLocks noChangeShapeType="1"/>
                </p:cNvSpPr>
                <p:nvPr/>
              </p:nvSpPr>
              <p:spPr bwMode="auto">
                <a:xfrm>
                  <a:off x="4393" y="4597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68" name="Line 61"/>
                <p:cNvSpPr>
                  <a:spLocks noChangeShapeType="1"/>
                </p:cNvSpPr>
                <p:nvPr/>
              </p:nvSpPr>
              <p:spPr bwMode="auto">
                <a:xfrm>
                  <a:off x="5522" y="4875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69" name="Line 62"/>
                <p:cNvSpPr>
                  <a:spLocks noChangeShapeType="1"/>
                </p:cNvSpPr>
                <p:nvPr/>
              </p:nvSpPr>
              <p:spPr bwMode="auto">
                <a:xfrm>
                  <a:off x="6651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70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4393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71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5522" y="5433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7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6651" y="5711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31773" name="AutoShape 66"/>
                <p:cNvCxnSpPr>
                  <a:cxnSpLocks noChangeShapeType="1"/>
                  <a:stCxn id="31762" idx="3"/>
                  <a:endCxn id="31764" idx="1"/>
                </p:cNvCxnSpPr>
                <p:nvPr/>
              </p:nvCxnSpPr>
              <p:spPr bwMode="auto">
                <a:xfrm>
                  <a:off x="4676" y="4945"/>
                  <a:ext cx="423" cy="279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774" name="AutoShape 67"/>
                <p:cNvCxnSpPr>
                  <a:cxnSpLocks noChangeShapeType="1"/>
                  <a:stCxn id="31764" idx="3"/>
                  <a:endCxn id="31763" idx="1"/>
                </p:cNvCxnSpPr>
                <p:nvPr/>
              </p:nvCxnSpPr>
              <p:spPr bwMode="auto">
                <a:xfrm>
                  <a:off x="5806" y="5224"/>
                  <a:ext cx="422" cy="27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1761" name="Text Box 68"/>
              <p:cNvSpPr txBox="1">
                <a:spLocks noChangeArrowheads="1"/>
              </p:cNvSpPr>
              <p:nvPr/>
            </p:nvSpPr>
            <p:spPr bwMode="auto">
              <a:xfrm>
                <a:off x="6510" y="5990"/>
                <a:ext cx="706" cy="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А3</a:t>
                </a:r>
              </a:p>
            </p:txBody>
          </p:sp>
        </p:grpSp>
        <p:sp>
          <p:nvSpPr>
            <p:cNvPr id="31757" name="Line 100"/>
            <p:cNvSpPr>
              <a:spLocks noChangeShapeType="1"/>
            </p:cNvSpPr>
            <p:nvPr/>
          </p:nvSpPr>
          <p:spPr bwMode="auto">
            <a:xfrm flipH="1">
              <a:off x="2835" y="2251"/>
              <a:ext cx="363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58" name="Line 101"/>
            <p:cNvSpPr>
              <a:spLocks noChangeShapeType="1"/>
            </p:cNvSpPr>
            <p:nvPr/>
          </p:nvSpPr>
          <p:spPr bwMode="auto">
            <a:xfrm>
              <a:off x="3606" y="2251"/>
              <a:ext cx="1134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752" name="Text Box 104"/>
          <p:cNvSpPr txBox="1">
            <a:spLocks noChangeArrowheads="1"/>
          </p:cNvSpPr>
          <p:nvPr/>
        </p:nvSpPr>
        <p:spPr bwMode="auto">
          <a:xfrm>
            <a:off x="6588125" y="1557338"/>
            <a:ext cx="19288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bg2"/>
                </a:solidFill>
              </a:rPr>
              <a:t>Контекстная диаграмма</a:t>
            </a:r>
          </a:p>
        </p:txBody>
      </p:sp>
      <p:sp>
        <p:nvSpPr>
          <p:cNvPr id="19561" name="Text Box 105"/>
          <p:cNvSpPr txBox="1">
            <a:spLocks noChangeArrowheads="1"/>
          </p:cNvSpPr>
          <p:nvPr/>
        </p:nvSpPr>
        <p:spPr bwMode="auto">
          <a:xfrm>
            <a:off x="6372225" y="3068638"/>
            <a:ext cx="25209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bg2"/>
                </a:solidFill>
              </a:rPr>
              <a:t>Декомпозиция контекстной диаграммы</a:t>
            </a:r>
          </a:p>
        </p:txBody>
      </p:sp>
      <p:sp>
        <p:nvSpPr>
          <p:cNvPr id="19562" name="Text Box 106"/>
          <p:cNvSpPr txBox="1">
            <a:spLocks noChangeArrowheads="1"/>
          </p:cNvSpPr>
          <p:nvPr/>
        </p:nvSpPr>
        <p:spPr bwMode="auto">
          <a:xfrm>
            <a:off x="1187450" y="6381750"/>
            <a:ext cx="3241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bg2"/>
                </a:solidFill>
              </a:rPr>
              <a:t>Декомпозиция блока А1</a:t>
            </a:r>
          </a:p>
        </p:txBody>
      </p:sp>
      <p:sp>
        <p:nvSpPr>
          <p:cNvPr id="19563" name="Text Box 107"/>
          <p:cNvSpPr txBox="1">
            <a:spLocks noChangeArrowheads="1"/>
          </p:cNvSpPr>
          <p:nvPr/>
        </p:nvSpPr>
        <p:spPr bwMode="auto">
          <a:xfrm>
            <a:off x="4500563" y="6381750"/>
            <a:ext cx="3311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bg2"/>
                </a:solidFill>
              </a:rPr>
              <a:t>Декомпозиция блока А3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9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9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1" grpId="0"/>
      <p:bldP spid="19562" grpId="0"/>
      <p:bldP spid="1956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Декомпозиция</a:t>
            </a:r>
          </a:p>
        </p:txBody>
      </p:sp>
      <p:grpSp>
        <p:nvGrpSpPr>
          <p:cNvPr id="32771" name="Group 6"/>
          <p:cNvGrpSpPr>
            <a:grpSpLocks noChangeAspect="1"/>
          </p:cNvGrpSpPr>
          <p:nvPr/>
        </p:nvGrpSpPr>
        <p:grpSpPr bwMode="auto">
          <a:xfrm>
            <a:off x="1042988" y="1196975"/>
            <a:ext cx="7056437" cy="2951163"/>
            <a:chOff x="2275" y="332"/>
            <a:chExt cx="7200" cy="2648"/>
          </a:xfrm>
        </p:grpSpPr>
        <p:sp>
          <p:nvSpPr>
            <p:cNvPr id="32776" name="AutoShape 7"/>
            <p:cNvSpPr>
              <a:spLocks noChangeAspect="1" noChangeArrowheads="1"/>
            </p:cNvSpPr>
            <p:nvPr/>
          </p:nvSpPr>
          <p:spPr bwMode="auto">
            <a:xfrm>
              <a:off x="2275" y="332"/>
              <a:ext cx="7200" cy="2648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grpSp>
          <p:nvGrpSpPr>
            <p:cNvPr id="32777" name="Group 8"/>
            <p:cNvGrpSpPr>
              <a:grpSpLocks/>
            </p:cNvGrpSpPr>
            <p:nvPr/>
          </p:nvGrpSpPr>
          <p:grpSpPr bwMode="auto">
            <a:xfrm>
              <a:off x="2699" y="611"/>
              <a:ext cx="4375" cy="2090"/>
              <a:chOff x="2699" y="611"/>
              <a:chExt cx="4375" cy="2090"/>
            </a:xfrm>
          </p:grpSpPr>
          <p:sp>
            <p:nvSpPr>
              <p:cNvPr id="32778" name="Rectangle 9"/>
              <p:cNvSpPr>
                <a:spLocks noChangeArrowheads="1"/>
              </p:cNvSpPr>
              <p:nvPr/>
            </p:nvSpPr>
            <p:spPr bwMode="auto">
              <a:xfrm>
                <a:off x="5099" y="611"/>
                <a:ext cx="847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А0</a:t>
                </a:r>
              </a:p>
            </p:txBody>
          </p:sp>
          <p:sp>
            <p:nvSpPr>
              <p:cNvPr id="32779" name="Rectangle 10"/>
              <p:cNvSpPr>
                <a:spLocks noChangeArrowheads="1"/>
              </p:cNvSpPr>
              <p:nvPr/>
            </p:nvSpPr>
            <p:spPr bwMode="auto">
              <a:xfrm>
                <a:off x="3969" y="1447"/>
                <a:ext cx="847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А1</a:t>
                </a:r>
              </a:p>
            </p:txBody>
          </p:sp>
          <p:sp>
            <p:nvSpPr>
              <p:cNvPr id="32780" name="Rectangle 11"/>
              <p:cNvSpPr>
                <a:spLocks noChangeArrowheads="1"/>
              </p:cNvSpPr>
              <p:nvPr/>
            </p:nvSpPr>
            <p:spPr bwMode="auto">
              <a:xfrm>
                <a:off x="5099" y="1447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А2</a:t>
                </a:r>
              </a:p>
            </p:txBody>
          </p:sp>
          <p:sp>
            <p:nvSpPr>
              <p:cNvPr id="32781" name="Rectangle 12"/>
              <p:cNvSpPr>
                <a:spLocks noChangeArrowheads="1"/>
              </p:cNvSpPr>
              <p:nvPr/>
            </p:nvSpPr>
            <p:spPr bwMode="auto">
              <a:xfrm>
                <a:off x="6228" y="1447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А3</a:t>
                </a:r>
              </a:p>
            </p:txBody>
          </p:sp>
          <p:sp>
            <p:nvSpPr>
              <p:cNvPr id="32782" name="Rectangle 13"/>
              <p:cNvSpPr>
                <a:spLocks noChangeArrowheads="1"/>
              </p:cNvSpPr>
              <p:nvPr/>
            </p:nvSpPr>
            <p:spPr bwMode="auto">
              <a:xfrm>
                <a:off x="2699" y="2283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А11</a:t>
                </a:r>
              </a:p>
            </p:txBody>
          </p:sp>
          <p:sp>
            <p:nvSpPr>
              <p:cNvPr id="32783" name="Rectangle 14"/>
              <p:cNvSpPr>
                <a:spLocks noChangeArrowheads="1"/>
              </p:cNvSpPr>
              <p:nvPr/>
            </p:nvSpPr>
            <p:spPr bwMode="auto">
              <a:xfrm>
                <a:off x="3969" y="2283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А12</a:t>
                </a:r>
              </a:p>
            </p:txBody>
          </p:sp>
          <p:sp>
            <p:nvSpPr>
              <p:cNvPr id="32784" name="Rectangle 15"/>
              <p:cNvSpPr>
                <a:spLocks noChangeArrowheads="1"/>
              </p:cNvSpPr>
              <p:nvPr/>
            </p:nvSpPr>
            <p:spPr bwMode="auto">
              <a:xfrm>
                <a:off x="5240" y="2283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А13</a:t>
                </a:r>
              </a:p>
            </p:txBody>
          </p:sp>
          <p:sp>
            <p:nvSpPr>
              <p:cNvPr id="32785" name="Line 16"/>
              <p:cNvSpPr>
                <a:spLocks noChangeShapeType="1"/>
              </p:cNvSpPr>
              <p:nvPr/>
            </p:nvSpPr>
            <p:spPr bwMode="auto">
              <a:xfrm>
                <a:off x="5522" y="1029"/>
                <a:ext cx="0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6" name="Line 17"/>
              <p:cNvSpPr>
                <a:spLocks noChangeShapeType="1"/>
              </p:cNvSpPr>
              <p:nvPr/>
            </p:nvSpPr>
            <p:spPr bwMode="auto">
              <a:xfrm flipH="1">
                <a:off x="4393" y="1029"/>
                <a:ext cx="1129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7" name="Line 18"/>
              <p:cNvSpPr>
                <a:spLocks noChangeShapeType="1"/>
              </p:cNvSpPr>
              <p:nvPr/>
            </p:nvSpPr>
            <p:spPr bwMode="auto">
              <a:xfrm>
                <a:off x="5522" y="1029"/>
                <a:ext cx="1129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8" name="Line 19"/>
              <p:cNvSpPr>
                <a:spLocks noChangeShapeType="1"/>
              </p:cNvSpPr>
              <p:nvPr/>
            </p:nvSpPr>
            <p:spPr bwMode="auto">
              <a:xfrm flipH="1">
                <a:off x="3122" y="1865"/>
                <a:ext cx="1271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9" name="Line 20"/>
              <p:cNvSpPr>
                <a:spLocks noChangeShapeType="1"/>
              </p:cNvSpPr>
              <p:nvPr/>
            </p:nvSpPr>
            <p:spPr bwMode="auto">
              <a:xfrm>
                <a:off x="4393" y="1865"/>
                <a:ext cx="141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0" name="Line 21"/>
              <p:cNvSpPr>
                <a:spLocks noChangeShapeType="1"/>
              </p:cNvSpPr>
              <p:nvPr/>
            </p:nvSpPr>
            <p:spPr bwMode="auto">
              <a:xfrm>
                <a:off x="4393" y="1865"/>
                <a:ext cx="1270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2772" name="Rectangle 22"/>
          <p:cNvSpPr>
            <a:spLocks noChangeArrowheads="1"/>
          </p:cNvSpPr>
          <p:nvPr/>
        </p:nvSpPr>
        <p:spPr bwMode="auto">
          <a:xfrm>
            <a:off x="1042988" y="4292600"/>
            <a:ext cx="7058025" cy="2376488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32773" name="Rectangle 23"/>
          <p:cNvSpPr>
            <a:spLocks noChangeArrowheads="1"/>
          </p:cNvSpPr>
          <p:nvPr/>
        </p:nvSpPr>
        <p:spPr bwMode="auto">
          <a:xfrm>
            <a:off x="1187450" y="4437063"/>
            <a:ext cx="38163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А0 ____________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	А1____________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		А11___________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		А12___________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		А13___________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	А2____________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	А3____________</a:t>
            </a:r>
          </a:p>
        </p:txBody>
      </p:sp>
      <p:sp>
        <p:nvSpPr>
          <p:cNvPr id="32774" name="Text Box 24"/>
          <p:cNvSpPr txBox="1">
            <a:spLocks noChangeArrowheads="1"/>
          </p:cNvSpPr>
          <p:nvPr/>
        </p:nvSpPr>
        <p:spPr bwMode="auto">
          <a:xfrm>
            <a:off x="5867400" y="3573463"/>
            <a:ext cx="2117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hlink"/>
                </a:solidFill>
              </a:rPr>
              <a:t>Дерево узлов</a:t>
            </a:r>
          </a:p>
        </p:txBody>
      </p:sp>
      <p:sp>
        <p:nvSpPr>
          <p:cNvPr id="32775" name="Text Box 25"/>
          <p:cNvSpPr txBox="1">
            <a:spLocks noChangeArrowheads="1"/>
          </p:cNvSpPr>
          <p:nvPr/>
        </p:nvSpPr>
        <p:spPr bwMode="auto">
          <a:xfrm>
            <a:off x="5940425" y="6165850"/>
            <a:ext cx="2090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hlink"/>
                </a:solidFill>
              </a:rPr>
              <a:t>Индекс узлов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Нумерация работ и диаграмм</a:t>
            </a:r>
          </a:p>
        </p:txBody>
      </p:sp>
      <p:grpSp>
        <p:nvGrpSpPr>
          <p:cNvPr id="33795" name="Group 4"/>
          <p:cNvGrpSpPr>
            <a:grpSpLocks/>
          </p:cNvGrpSpPr>
          <p:nvPr/>
        </p:nvGrpSpPr>
        <p:grpSpPr bwMode="auto">
          <a:xfrm>
            <a:off x="3635375" y="1268413"/>
            <a:ext cx="2592388" cy="1512887"/>
            <a:chOff x="4110" y="2088"/>
            <a:chExt cx="2824" cy="1951"/>
          </a:xfrm>
        </p:grpSpPr>
        <p:sp>
          <p:nvSpPr>
            <p:cNvPr id="33869" name="Rectangle 5"/>
            <p:cNvSpPr>
              <a:spLocks noChangeArrowheads="1"/>
            </p:cNvSpPr>
            <p:nvPr/>
          </p:nvSpPr>
          <p:spPr bwMode="auto">
            <a:xfrm>
              <a:off x="4110" y="2088"/>
              <a:ext cx="2824" cy="195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grpSp>
          <p:nvGrpSpPr>
            <p:cNvPr id="33870" name="Group 6"/>
            <p:cNvGrpSpPr>
              <a:grpSpLocks/>
            </p:cNvGrpSpPr>
            <p:nvPr/>
          </p:nvGrpSpPr>
          <p:grpSpPr bwMode="auto">
            <a:xfrm>
              <a:off x="4957" y="2228"/>
              <a:ext cx="1130" cy="836"/>
              <a:chOff x="4957" y="2228"/>
              <a:chExt cx="1130" cy="836"/>
            </a:xfrm>
          </p:grpSpPr>
          <p:sp>
            <p:nvSpPr>
              <p:cNvPr id="33873" name="Rectangle 7"/>
              <p:cNvSpPr>
                <a:spLocks noChangeArrowheads="1"/>
              </p:cNvSpPr>
              <p:nvPr/>
            </p:nvSpPr>
            <p:spPr bwMode="auto">
              <a:xfrm>
                <a:off x="5099" y="2367"/>
                <a:ext cx="846" cy="5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200"/>
              </a:p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А0</a:t>
                </a:r>
              </a:p>
            </p:txBody>
          </p:sp>
          <p:sp>
            <p:nvSpPr>
              <p:cNvPr id="33874" name="Line 8"/>
              <p:cNvSpPr>
                <a:spLocks noChangeShapeType="1"/>
              </p:cNvSpPr>
              <p:nvPr/>
            </p:nvSpPr>
            <p:spPr bwMode="auto">
              <a:xfrm>
                <a:off x="4957" y="2646"/>
                <a:ext cx="14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75" name="Line 9"/>
              <p:cNvSpPr>
                <a:spLocks noChangeShapeType="1"/>
              </p:cNvSpPr>
              <p:nvPr/>
            </p:nvSpPr>
            <p:spPr bwMode="auto">
              <a:xfrm>
                <a:off x="5522" y="2228"/>
                <a:ext cx="1" cy="13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76" name="Line 10"/>
              <p:cNvSpPr>
                <a:spLocks noChangeShapeType="1"/>
              </p:cNvSpPr>
              <p:nvPr/>
            </p:nvSpPr>
            <p:spPr bwMode="auto">
              <a:xfrm>
                <a:off x="5946" y="2646"/>
                <a:ext cx="14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77" name="Line 11"/>
              <p:cNvSpPr>
                <a:spLocks noChangeShapeType="1"/>
              </p:cNvSpPr>
              <p:nvPr/>
            </p:nvSpPr>
            <p:spPr bwMode="auto">
              <a:xfrm flipV="1">
                <a:off x="5522" y="2924"/>
                <a:ext cx="0" cy="1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871" name="Text Box 12"/>
            <p:cNvSpPr txBox="1">
              <a:spLocks noChangeArrowheads="1"/>
            </p:cNvSpPr>
            <p:nvPr/>
          </p:nvSpPr>
          <p:spPr bwMode="auto">
            <a:xfrm>
              <a:off x="4251" y="3343"/>
              <a:ext cx="1272" cy="5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/>
                <a:t>Цель: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/>
                <a:t>Т.зрения:</a:t>
              </a:r>
            </a:p>
          </p:txBody>
        </p:sp>
        <p:sp>
          <p:nvSpPr>
            <p:cNvPr id="33872" name="Text Box 13"/>
            <p:cNvSpPr txBox="1">
              <a:spLocks noChangeArrowheads="1"/>
            </p:cNvSpPr>
            <p:nvPr/>
          </p:nvSpPr>
          <p:spPr bwMode="auto">
            <a:xfrm>
              <a:off x="6228" y="3482"/>
              <a:ext cx="565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/>
                <a:t>А-0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600"/>
            </a:p>
          </p:txBody>
        </p:sp>
      </p:grpSp>
      <p:grpSp>
        <p:nvGrpSpPr>
          <p:cNvPr id="33796" name="Group 14"/>
          <p:cNvGrpSpPr>
            <a:grpSpLocks/>
          </p:cNvGrpSpPr>
          <p:nvPr/>
        </p:nvGrpSpPr>
        <p:grpSpPr bwMode="auto">
          <a:xfrm>
            <a:off x="3059113" y="1916113"/>
            <a:ext cx="3686175" cy="2651125"/>
            <a:chOff x="1565" y="935"/>
            <a:chExt cx="2322" cy="1670"/>
          </a:xfrm>
        </p:grpSpPr>
        <p:grpSp>
          <p:nvGrpSpPr>
            <p:cNvPr id="33850" name="Group 15"/>
            <p:cNvGrpSpPr>
              <a:grpSpLocks/>
            </p:cNvGrpSpPr>
            <p:nvPr/>
          </p:nvGrpSpPr>
          <p:grpSpPr bwMode="auto">
            <a:xfrm>
              <a:off x="1565" y="1525"/>
              <a:ext cx="2322" cy="1080"/>
              <a:chOff x="3546" y="4318"/>
              <a:chExt cx="3811" cy="2090"/>
            </a:xfrm>
          </p:grpSpPr>
          <p:sp>
            <p:nvSpPr>
              <p:cNvPr id="33853" name="Rectangle 16"/>
              <p:cNvSpPr>
                <a:spLocks noChangeArrowheads="1"/>
              </p:cNvSpPr>
              <p:nvPr/>
            </p:nvSpPr>
            <p:spPr bwMode="auto">
              <a:xfrm>
                <a:off x="3546" y="4318"/>
                <a:ext cx="3811" cy="20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3854" name="Group 17"/>
              <p:cNvGrpSpPr>
                <a:grpSpLocks/>
              </p:cNvGrpSpPr>
              <p:nvPr/>
            </p:nvGrpSpPr>
            <p:grpSpPr bwMode="auto">
              <a:xfrm>
                <a:off x="3828" y="4597"/>
                <a:ext cx="3247" cy="1254"/>
                <a:chOff x="3828" y="4597"/>
                <a:chExt cx="3247" cy="1254"/>
              </a:xfrm>
            </p:grpSpPr>
            <p:sp>
              <p:nvSpPr>
                <p:cNvPr id="33856" name="Rectangle 18"/>
                <p:cNvSpPr>
                  <a:spLocks noChangeArrowheads="1"/>
                </p:cNvSpPr>
                <p:nvPr/>
              </p:nvSpPr>
              <p:spPr bwMode="auto">
                <a:xfrm>
                  <a:off x="3969" y="4736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</a:t>
                  </a:r>
                </a:p>
              </p:txBody>
            </p:sp>
            <p:sp>
              <p:nvSpPr>
                <p:cNvPr id="33857" name="Rectangle 19"/>
                <p:cNvSpPr>
                  <a:spLocks noChangeArrowheads="1"/>
                </p:cNvSpPr>
                <p:nvPr/>
              </p:nvSpPr>
              <p:spPr bwMode="auto">
                <a:xfrm>
                  <a:off x="6228" y="5293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</a:t>
                  </a:r>
                </a:p>
              </p:txBody>
            </p:sp>
            <p:sp>
              <p:nvSpPr>
                <p:cNvPr id="33858" name="Rectangle 20"/>
                <p:cNvSpPr>
                  <a:spLocks noChangeArrowheads="1"/>
                </p:cNvSpPr>
                <p:nvPr/>
              </p:nvSpPr>
              <p:spPr bwMode="auto">
                <a:xfrm>
                  <a:off x="5099" y="5015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А2</a:t>
                  </a:r>
                </a:p>
              </p:txBody>
            </p:sp>
            <p:sp>
              <p:nvSpPr>
                <p:cNvPr id="33859" name="Line 21"/>
                <p:cNvSpPr>
                  <a:spLocks noChangeShapeType="1"/>
                </p:cNvSpPr>
                <p:nvPr/>
              </p:nvSpPr>
              <p:spPr bwMode="auto">
                <a:xfrm>
                  <a:off x="3828" y="4875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0" name="Line 22"/>
                <p:cNvSpPr>
                  <a:spLocks noChangeShapeType="1"/>
                </p:cNvSpPr>
                <p:nvPr/>
              </p:nvSpPr>
              <p:spPr bwMode="auto">
                <a:xfrm>
                  <a:off x="6934" y="5433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1" name="Line 23"/>
                <p:cNvSpPr>
                  <a:spLocks noChangeShapeType="1"/>
                </p:cNvSpPr>
                <p:nvPr/>
              </p:nvSpPr>
              <p:spPr bwMode="auto">
                <a:xfrm>
                  <a:off x="4393" y="4597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2" name="Line 24"/>
                <p:cNvSpPr>
                  <a:spLocks noChangeShapeType="1"/>
                </p:cNvSpPr>
                <p:nvPr/>
              </p:nvSpPr>
              <p:spPr bwMode="auto">
                <a:xfrm>
                  <a:off x="5522" y="4875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3" name="Line 25"/>
                <p:cNvSpPr>
                  <a:spLocks noChangeShapeType="1"/>
                </p:cNvSpPr>
                <p:nvPr/>
              </p:nvSpPr>
              <p:spPr bwMode="auto">
                <a:xfrm>
                  <a:off x="6651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4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4393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5522" y="5433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66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6651" y="5711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33867" name="AutoShape 29"/>
                <p:cNvCxnSpPr>
                  <a:cxnSpLocks noChangeShapeType="1"/>
                  <a:stCxn id="33856" idx="3"/>
                  <a:endCxn id="33858" idx="1"/>
                </p:cNvCxnSpPr>
                <p:nvPr/>
              </p:nvCxnSpPr>
              <p:spPr bwMode="auto">
                <a:xfrm>
                  <a:off x="4676" y="4945"/>
                  <a:ext cx="423" cy="279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868" name="AutoShape 30"/>
                <p:cNvCxnSpPr>
                  <a:cxnSpLocks noChangeShapeType="1"/>
                  <a:stCxn id="33858" idx="3"/>
                  <a:endCxn id="33857" idx="1"/>
                </p:cNvCxnSpPr>
                <p:nvPr/>
              </p:nvCxnSpPr>
              <p:spPr bwMode="auto">
                <a:xfrm>
                  <a:off x="5806" y="5224"/>
                  <a:ext cx="422" cy="27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3855" name="Text Box 31"/>
              <p:cNvSpPr txBox="1">
                <a:spLocks noChangeArrowheads="1"/>
              </p:cNvSpPr>
              <p:nvPr/>
            </p:nvSpPr>
            <p:spPr bwMode="auto">
              <a:xfrm>
                <a:off x="6510" y="5990"/>
                <a:ext cx="706" cy="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А0</a:t>
                </a:r>
              </a:p>
            </p:txBody>
          </p:sp>
        </p:grpSp>
        <p:sp>
          <p:nvSpPr>
            <p:cNvPr id="33851" name="Line 32"/>
            <p:cNvSpPr>
              <a:spLocks noChangeShapeType="1"/>
            </p:cNvSpPr>
            <p:nvPr/>
          </p:nvSpPr>
          <p:spPr bwMode="auto">
            <a:xfrm flipH="1">
              <a:off x="1565" y="935"/>
              <a:ext cx="907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2" name="Line 33"/>
            <p:cNvSpPr>
              <a:spLocks noChangeShapeType="1"/>
            </p:cNvSpPr>
            <p:nvPr/>
          </p:nvSpPr>
          <p:spPr bwMode="auto">
            <a:xfrm>
              <a:off x="2971" y="935"/>
              <a:ext cx="907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797" name="Group 34"/>
          <p:cNvGrpSpPr>
            <a:grpSpLocks/>
          </p:cNvGrpSpPr>
          <p:nvPr/>
        </p:nvGrpSpPr>
        <p:grpSpPr bwMode="auto">
          <a:xfrm>
            <a:off x="1979613" y="3500438"/>
            <a:ext cx="3024187" cy="2938462"/>
            <a:chOff x="884" y="1933"/>
            <a:chExt cx="1905" cy="1851"/>
          </a:xfrm>
        </p:grpSpPr>
        <p:grpSp>
          <p:nvGrpSpPr>
            <p:cNvPr id="33831" name="Group 35"/>
            <p:cNvGrpSpPr>
              <a:grpSpLocks/>
            </p:cNvGrpSpPr>
            <p:nvPr/>
          </p:nvGrpSpPr>
          <p:grpSpPr bwMode="auto">
            <a:xfrm>
              <a:off x="884" y="2704"/>
              <a:ext cx="1892" cy="1080"/>
              <a:chOff x="3546" y="4318"/>
              <a:chExt cx="3811" cy="2090"/>
            </a:xfrm>
          </p:grpSpPr>
          <p:sp>
            <p:nvSpPr>
              <p:cNvPr id="33834" name="Rectangle 36"/>
              <p:cNvSpPr>
                <a:spLocks noChangeArrowheads="1"/>
              </p:cNvSpPr>
              <p:nvPr/>
            </p:nvSpPr>
            <p:spPr bwMode="auto">
              <a:xfrm>
                <a:off x="3546" y="4318"/>
                <a:ext cx="3811" cy="20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3835" name="Group 37"/>
              <p:cNvGrpSpPr>
                <a:grpSpLocks/>
              </p:cNvGrpSpPr>
              <p:nvPr/>
            </p:nvGrpSpPr>
            <p:grpSpPr bwMode="auto">
              <a:xfrm>
                <a:off x="3828" y="4597"/>
                <a:ext cx="3247" cy="1254"/>
                <a:chOff x="3828" y="4597"/>
                <a:chExt cx="3247" cy="1254"/>
              </a:xfrm>
            </p:grpSpPr>
            <p:sp>
              <p:nvSpPr>
                <p:cNvPr id="33837" name="Rectangle 38"/>
                <p:cNvSpPr>
                  <a:spLocks noChangeArrowheads="1"/>
                </p:cNvSpPr>
                <p:nvPr/>
              </p:nvSpPr>
              <p:spPr bwMode="auto">
                <a:xfrm>
                  <a:off x="3969" y="4736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А11</a:t>
                  </a:r>
                </a:p>
              </p:txBody>
            </p:sp>
            <p:sp>
              <p:nvSpPr>
                <p:cNvPr id="33838" name="Rectangle 39"/>
                <p:cNvSpPr>
                  <a:spLocks noChangeArrowheads="1"/>
                </p:cNvSpPr>
                <p:nvPr/>
              </p:nvSpPr>
              <p:spPr bwMode="auto">
                <a:xfrm>
                  <a:off x="6228" y="5293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А13</a:t>
                  </a:r>
                </a:p>
              </p:txBody>
            </p:sp>
            <p:sp>
              <p:nvSpPr>
                <p:cNvPr id="33839" name="Rectangle 40"/>
                <p:cNvSpPr>
                  <a:spLocks noChangeArrowheads="1"/>
                </p:cNvSpPr>
                <p:nvPr/>
              </p:nvSpPr>
              <p:spPr bwMode="auto">
                <a:xfrm>
                  <a:off x="5099" y="5015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А12</a:t>
                  </a:r>
                </a:p>
              </p:txBody>
            </p:sp>
            <p:sp>
              <p:nvSpPr>
                <p:cNvPr id="33840" name="Line 41"/>
                <p:cNvSpPr>
                  <a:spLocks noChangeShapeType="1"/>
                </p:cNvSpPr>
                <p:nvPr/>
              </p:nvSpPr>
              <p:spPr bwMode="auto">
                <a:xfrm>
                  <a:off x="3828" y="4875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1" name="Line 42"/>
                <p:cNvSpPr>
                  <a:spLocks noChangeShapeType="1"/>
                </p:cNvSpPr>
                <p:nvPr/>
              </p:nvSpPr>
              <p:spPr bwMode="auto">
                <a:xfrm>
                  <a:off x="6934" y="5433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2" name="Line 43"/>
                <p:cNvSpPr>
                  <a:spLocks noChangeShapeType="1"/>
                </p:cNvSpPr>
                <p:nvPr/>
              </p:nvSpPr>
              <p:spPr bwMode="auto">
                <a:xfrm>
                  <a:off x="4393" y="4597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3" name="Line 44"/>
                <p:cNvSpPr>
                  <a:spLocks noChangeShapeType="1"/>
                </p:cNvSpPr>
                <p:nvPr/>
              </p:nvSpPr>
              <p:spPr bwMode="auto">
                <a:xfrm>
                  <a:off x="5522" y="4875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4" name="Line 45"/>
                <p:cNvSpPr>
                  <a:spLocks noChangeShapeType="1"/>
                </p:cNvSpPr>
                <p:nvPr/>
              </p:nvSpPr>
              <p:spPr bwMode="auto">
                <a:xfrm>
                  <a:off x="6651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5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4393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6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5522" y="5433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7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6651" y="5711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33848" name="AutoShape 49"/>
                <p:cNvCxnSpPr>
                  <a:cxnSpLocks noChangeShapeType="1"/>
                  <a:stCxn id="33837" idx="3"/>
                  <a:endCxn id="33839" idx="1"/>
                </p:cNvCxnSpPr>
                <p:nvPr/>
              </p:nvCxnSpPr>
              <p:spPr bwMode="auto">
                <a:xfrm>
                  <a:off x="4676" y="4945"/>
                  <a:ext cx="423" cy="279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849" name="AutoShape 50"/>
                <p:cNvCxnSpPr>
                  <a:cxnSpLocks noChangeShapeType="1"/>
                  <a:stCxn id="33839" idx="3"/>
                  <a:endCxn id="33838" idx="1"/>
                </p:cNvCxnSpPr>
                <p:nvPr/>
              </p:nvCxnSpPr>
              <p:spPr bwMode="auto">
                <a:xfrm>
                  <a:off x="5806" y="5224"/>
                  <a:ext cx="422" cy="27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3836" name="Text Box 51"/>
              <p:cNvSpPr txBox="1">
                <a:spLocks noChangeArrowheads="1"/>
              </p:cNvSpPr>
              <p:nvPr/>
            </p:nvSpPr>
            <p:spPr bwMode="auto">
              <a:xfrm>
                <a:off x="6510" y="5990"/>
                <a:ext cx="706" cy="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А1</a:t>
                </a:r>
              </a:p>
            </p:txBody>
          </p:sp>
        </p:grpSp>
        <p:sp>
          <p:nvSpPr>
            <p:cNvPr id="33832" name="Line 52"/>
            <p:cNvSpPr>
              <a:spLocks noChangeShapeType="1"/>
            </p:cNvSpPr>
            <p:nvPr/>
          </p:nvSpPr>
          <p:spPr bwMode="auto">
            <a:xfrm flipH="1">
              <a:off x="884" y="1933"/>
              <a:ext cx="953" cy="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33" name="Line 53"/>
            <p:cNvSpPr>
              <a:spLocks noChangeShapeType="1"/>
            </p:cNvSpPr>
            <p:nvPr/>
          </p:nvSpPr>
          <p:spPr bwMode="auto">
            <a:xfrm>
              <a:off x="2245" y="1933"/>
              <a:ext cx="544" cy="8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798" name="Group 54"/>
          <p:cNvGrpSpPr>
            <a:grpSpLocks/>
          </p:cNvGrpSpPr>
          <p:nvPr/>
        </p:nvGrpSpPr>
        <p:grpSpPr bwMode="auto">
          <a:xfrm>
            <a:off x="5076825" y="4005263"/>
            <a:ext cx="3024188" cy="2433637"/>
            <a:chOff x="2835" y="2251"/>
            <a:chExt cx="1905" cy="1533"/>
          </a:xfrm>
        </p:grpSpPr>
        <p:grpSp>
          <p:nvGrpSpPr>
            <p:cNvPr id="33812" name="Group 55"/>
            <p:cNvGrpSpPr>
              <a:grpSpLocks/>
            </p:cNvGrpSpPr>
            <p:nvPr/>
          </p:nvGrpSpPr>
          <p:grpSpPr bwMode="auto">
            <a:xfrm>
              <a:off x="2835" y="2704"/>
              <a:ext cx="1892" cy="1080"/>
              <a:chOff x="3546" y="4318"/>
              <a:chExt cx="3811" cy="2090"/>
            </a:xfrm>
          </p:grpSpPr>
          <p:sp>
            <p:nvSpPr>
              <p:cNvPr id="33815" name="Rectangle 56"/>
              <p:cNvSpPr>
                <a:spLocks noChangeArrowheads="1"/>
              </p:cNvSpPr>
              <p:nvPr/>
            </p:nvSpPr>
            <p:spPr bwMode="auto">
              <a:xfrm>
                <a:off x="3546" y="4318"/>
                <a:ext cx="3811" cy="20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3816" name="Group 57"/>
              <p:cNvGrpSpPr>
                <a:grpSpLocks/>
              </p:cNvGrpSpPr>
              <p:nvPr/>
            </p:nvGrpSpPr>
            <p:grpSpPr bwMode="auto">
              <a:xfrm>
                <a:off x="3828" y="4597"/>
                <a:ext cx="3247" cy="1254"/>
                <a:chOff x="3828" y="4597"/>
                <a:chExt cx="3247" cy="1254"/>
              </a:xfrm>
            </p:grpSpPr>
            <p:sp>
              <p:nvSpPr>
                <p:cNvPr id="33818" name="Rectangle 58"/>
                <p:cNvSpPr>
                  <a:spLocks noChangeArrowheads="1"/>
                </p:cNvSpPr>
                <p:nvPr/>
              </p:nvSpPr>
              <p:spPr bwMode="auto">
                <a:xfrm>
                  <a:off x="3969" y="4736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А31</a:t>
                  </a:r>
                </a:p>
              </p:txBody>
            </p:sp>
            <p:sp>
              <p:nvSpPr>
                <p:cNvPr id="33819" name="Rectangle 59"/>
                <p:cNvSpPr>
                  <a:spLocks noChangeArrowheads="1"/>
                </p:cNvSpPr>
                <p:nvPr/>
              </p:nvSpPr>
              <p:spPr bwMode="auto">
                <a:xfrm>
                  <a:off x="6228" y="5293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А33</a:t>
                  </a:r>
                </a:p>
              </p:txBody>
            </p:sp>
            <p:sp>
              <p:nvSpPr>
                <p:cNvPr id="33820" name="Rectangle 60"/>
                <p:cNvSpPr>
                  <a:spLocks noChangeArrowheads="1"/>
                </p:cNvSpPr>
                <p:nvPr/>
              </p:nvSpPr>
              <p:spPr bwMode="auto">
                <a:xfrm>
                  <a:off x="5099" y="5015"/>
                  <a:ext cx="707" cy="41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600"/>
                    <a:t>А32</a:t>
                  </a:r>
                </a:p>
              </p:txBody>
            </p:sp>
            <p:sp>
              <p:nvSpPr>
                <p:cNvPr id="33821" name="Line 61"/>
                <p:cNvSpPr>
                  <a:spLocks noChangeShapeType="1"/>
                </p:cNvSpPr>
                <p:nvPr/>
              </p:nvSpPr>
              <p:spPr bwMode="auto">
                <a:xfrm>
                  <a:off x="3828" y="4875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2" name="Line 62"/>
                <p:cNvSpPr>
                  <a:spLocks noChangeShapeType="1"/>
                </p:cNvSpPr>
                <p:nvPr/>
              </p:nvSpPr>
              <p:spPr bwMode="auto">
                <a:xfrm>
                  <a:off x="6934" y="5433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3" name="Line 63"/>
                <p:cNvSpPr>
                  <a:spLocks noChangeShapeType="1"/>
                </p:cNvSpPr>
                <p:nvPr/>
              </p:nvSpPr>
              <p:spPr bwMode="auto">
                <a:xfrm>
                  <a:off x="4393" y="4597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4" name="Line 64"/>
                <p:cNvSpPr>
                  <a:spLocks noChangeShapeType="1"/>
                </p:cNvSpPr>
                <p:nvPr/>
              </p:nvSpPr>
              <p:spPr bwMode="auto">
                <a:xfrm>
                  <a:off x="5522" y="4875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5" name="Line 65"/>
                <p:cNvSpPr>
                  <a:spLocks noChangeShapeType="1"/>
                </p:cNvSpPr>
                <p:nvPr/>
              </p:nvSpPr>
              <p:spPr bwMode="auto">
                <a:xfrm>
                  <a:off x="6651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6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393" y="5154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7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5522" y="5433"/>
                  <a:ext cx="0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28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6651" y="5711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33829" name="AutoShape 69"/>
                <p:cNvCxnSpPr>
                  <a:cxnSpLocks noChangeShapeType="1"/>
                  <a:stCxn id="33818" idx="3"/>
                  <a:endCxn id="33820" idx="1"/>
                </p:cNvCxnSpPr>
                <p:nvPr/>
              </p:nvCxnSpPr>
              <p:spPr bwMode="auto">
                <a:xfrm>
                  <a:off x="4676" y="4945"/>
                  <a:ext cx="423" cy="279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830" name="AutoShape 70"/>
                <p:cNvCxnSpPr>
                  <a:cxnSpLocks noChangeShapeType="1"/>
                  <a:stCxn id="33820" idx="3"/>
                  <a:endCxn id="33819" idx="1"/>
                </p:cNvCxnSpPr>
                <p:nvPr/>
              </p:nvCxnSpPr>
              <p:spPr bwMode="auto">
                <a:xfrm>
                  <a:off x="5806" y="5224"/>
                  <a:ext cx="422" cy="27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3817" name="Text Box 71"/>
              <p:cNvSpPr txBox="1">
                <a:spLocks noChangeArrowheads="1"/>
              </p:cNvSpPr>
              <p:nvPr/>
            </p:nvSpPr>
            <p:spPr bwMode="auto">
              <a:xfrm>
                <a:off x="6510" y="5990"/>
                <a:ext cx="706" cy="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/>
                  <a:t>А3</a:t>
                </a:r>
              </a:p>
            </p:txBody>
          </p:sp>
        </p:grpSp>
        <p:sp>
          <p:nvSpPr>
            <p:cNvPr id="33813" name="Line 72"/>
            <p:cNvSpPr>
              <a:spLocks noChangeShapeType="1"/>
            </p:cNvSpPr>
            <p:nvPr/>
          </p:nvSpPr>
          <p:spPr bwMode="auto">
            <a:xfrm flipH="1">
              <a:off x="2835" y="2251"/>
              <a:ext cx="363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4" name="Line 73"/>
            <p:cNvSpPr>
              <a:spLocks noChangeShapeType="1"/>
            </p:cNvSpPr>
            <p:nvPr/>
          </p:nvSpPr>
          <p:spPr bwMode="auto">
            <a:xfrm>
              <a:off x="3606" y="2251"/>
              <a:ext cx="1134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79"/>
          <p:cNvGrpSpPr>
            <a:grpSpLocks/>
          </p:cNvGrpSpPr>
          <p:nvPr/>
        </p:nvGrpSpPr>
        <p:grpSpPr bwMode="auto">
          <a:xfrm>
            <a:off x="5580063" y="1557338"/>
            <a:ext cx="3330575" cy="935037"/>
            <a:chOff x="3515" y="981"/>
            <a:chExt cx="2098" cy="589"/>
          </a:xfrm>
        </p:grpSpPr>
        <p:sp>
          <p:nvSpPr>
            <p:cNvPr id="33810" name="Text Box 77"/>
            <p:cNvSpPr txBox="1">
              <a:spLocks noChangeArrowheads="1"/>
            </p:cNvSpPr>
            <p:nvPr/>
          </p:nvSpPr>
          <p:spPr bwMode="auto">
            <a:xfrm>
              <a:off x="3787" y="981"/>
              <a:ext cx="1826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CC0000"/>
                  </a:solidFill>
                </a:rPr>
                <a:t>Номер контекстной диаграммы</a:t>
              </a:r>
            </a:p>
          </p:txBody>
        </p:sp>
        <p:sp>
          <p:nvSpPr>
            <p:cNvPr id="33811" name="Line 78"/>
            <p:cNvSpPr>
              <a:spLocks noChangeShapeType="1"/>
            </p:cNvSpPr>
            <p:nvPr/>
          </p:nvSpPr>
          <p:spPr bwMode="auto">
            <a:xfrm flipH="1">
              <a:off x="3515" y="1207"/>
              <a:ext cx="590" cy="36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82"/>
          <p:cNvGrpSpPr>
            <a:grpSpLocks/>
          </p:cNvGrpSpPr>
          <p:nvPr/>
        </p:nvGrpSpPr>
        <p:grpSpPr bwMode="auto">
          <a:xfrm>
            <a:off x="250825" y="1268413"/>
            <a:ext cx="4321175" cy="1314450"/>
            <a:chOff x="158" y="799"/>
            <a:chExt cx="2722" cy="828"/>
          </a:xfrm>
        </p:grpSpPr>
        <p:sp>
          <p:nvSpPr>
            <p:cNvPr id="33808" name="Text Box 80"/>
            <p:cNvSpPr txBox="1">
              <a:spLocks noChangeArrowheads="1"/>
            </p:cNvSpPr>
            <p:nvPr/>
          </p:nvSpPr>
          <p:spPr bwMode="auto">
            <a:xfrm>
              <a:off x="158" y="799"/>
              <a:ext cx="1361" cy="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CC0000"/>
                  </a:solidFill>
                </a:rPr>
                <a:t>Номер функционального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CC0000"/>
                  </a:solidFill>
                </a:rPr>
                <a:t>блока на контекстной диаграмме</a:t>
              </a:r>
            </a:p>
          </p:txBody>
        </p:sp>
        <p:sp>
          <p:nvSpPr>
            <p:cNvPr id="33809" name="Line 81"/>
            <p:cNvSpPr>
              <a:spLocks noChangeShapeType="1"/>
            </p:cNvSpPr>
            <p:nvPr/>
          </p:nvSpPr>
          <p:spPr bwMode="auto">
            <a:xfrm flipV="1">
              <a:off x="1292" y="1117"/>
              <a:ext cx="1588" cy="9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91"/>
          <p:cNvGrpSpPr>
            <a:grpSpLocks/>
          </p:cNvGrpSpPr>
          <p:nvPr/>
        </p:nvGrpSpPr>
        <p:grpSpPr bwMode="auto">
          <a:xfrm>
            <a:off x="6516688" y="2781300"/>
            <a:ext cx="2324100" cy="3529013"/>
            <a:chOff x="4105" y="1616"/>
            <a:chExt cx="1464" cy="2223"/>
          </a:xfrm>
        </p:grpSpPr>
        <p:sp>
          <p:nvSpPr>
            <p:cNvPr id="33805" name="Text Box 86"/>
            <p:cNvSpPr txBox="1">
              <a:spLocks noChangeArrowheads="1"/>
            </p:cNvSpPr>
            <p:nvPr/>
          </p:nvSpPr>
          <p:spPr bwMode="auto">
            <a:xfrm>
              <a:off x="4195" y="1616"/>
              <a:ext cx="1374" cy="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CC0000"/>
                  </a:solidFill>
                </a:rPr>
                <a:t>Диаграммы декомпозиции имеют номер  декомпозируемого блока</a:t>
              </a:r>
            </a:p>
          </p:txBody>
        </p:sp>
        <p:sp>
          <p:nvSpPr>
            <p:cNvPr id="33806" name="Line 87"/>
            <p:cNvSpPr>
              <a:spLocks noChangeShapeType="1"/>
            </p:cNvSpPr>
            <p:nvPr/>
          </p:nvSpPr>
          <p:spPr bwMode="auto">
            <a:xfrm flipH="1">
              <a:off x="4105" y="2432"/>
              <a:ext cx="453" cy="27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7" name="Line 88"/>
            <p:cNvSpPr>
              <a:spLocks noChangeShapeType="1"/>
            </p:cNvSpPr>
            <p:nvPr/>
          </p:nvSpPr>
          <p:spPr bwMode="auto">
            <a:xfrm flipH="1">
              <a:off x="4967" y="2432"/>
              <a:ext cx="181" cy="140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93"/>
          <p:cNvGrpSpPr>
            <a:grpSpLocks/>
          </p:cNvGrpSpPr>
          <p:nvPr/>
        </p:nvGrpSpPr>
        <p:grpSpPr bwMode="auto">
          <a:xfrm>
            <a:off x="179388" y="3357563"/>
            <a:ext cx="2447925" cy="2292350"/>
            <a:chOff x="113" y="2115"/>
            <a:chExt cx="1542" cy="1444"/>
          </a:xfrm>
        </p:grpSpPr>
        <p:sp>
          <p:nvSpPr>
            <p:cNvPr id="33803" name="Text Box 90"/>
            <p:cNvSpPr txBox="1">
              <a:spLocks noChangeArrowheads="1"/>
            </p:cNvSpPr>
            <p:nvPr/>
          </p:nvSpPr>
          <p:spPr bwMode="auto">
            <a:xfrm>
              <a:off x="113" y="2115"/>
              <a:ext cx="1270" cy="1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u="sng">
                  <a:solidFill>
                    <a:srgbClr val="CC0000"/>
                  </a:solidFill>
                </a:rPr>
                <a:t>Формат номера блока: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AutoNum type="arabicPeriod"/>
              </a:pPr>
              <a:r>
                <a:rPr lang="ru-RU" altLang="ru-RU" sz="1600">
                  <a:solidFill>
                    <a:srgbClr val="CC0000"/>
                  </a:solidFill>
                </a:rPr>
                <a:t>Префикс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AutoNum type="arabicPeriod"/>
              </a:pPr>
              <a:r>
                <a:rPr lang="ru-RU" altLang="ru-RU" sz="1600">
                  <a:solidFill>
                    <a:srgbClr val="CC0000"/>
                  </a:solidFill>
                </a:rPr>
                <a:t>Номер родительской работы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CC0000"/>
                  </a:solidFill>
                </a:rPr>
                <a:t>3. Собственный порядковый номер</a:t>
              </a:r>
            </a:p>
          </p:txBody>
        </p:sp>
        <p:sp>
          <p:nvSpPr>
            <p:cNvPr id="33804" name="Line 92"/>
            <p:cNvSpPr>
              <a:spLocks noChangeShapeType="1"/>
            </p:cNvSpPr>
            <p:nvPr/>
          </p:nvSpPr>
          <p:spPr bwMode="auto">
            <a:xfrm>
              <a:off x="975" y="2387"/>
              <a:ext cx="680" cy="86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правила построения диаграмм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1879600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smtClean="0"/>
              <a:t>1. На одной диаграмме рекомендуется рисовать от 3 до 6 блоков. Иначе диаграмма будет плохо читаемой.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smtClean="0"/>
              <a:t>2. Функциональные блоки должны располагаться слева направо сверху вниз в порядке доминирования.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smtClean="0"/>
              <a:t>3. Следует избегать излишнего пересечения стрелок.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/>
          </a:p>
        </p:txBody>
      </p:sp>
      <p:grpSp>
        <p:nvGrpSpPr>
          <p:cNvPr id="34820" name="Group 4"/>
          <p:cNvGrpSpPr>
            <a:grpSpLocks noChangeAspect="1"/>
          </p:cNvGrpSpPr>
          <p:nvPr/>
        </p:nvGrpSpPr>
        <p:grpSpPr bwMode="auto">
          <a:xfrm>
            <a:off x="250825" y="3860800"/>
            <a:ext cx="8677275" cy="2552700"/>
            <a:chOff x="2275" y="253"/>
            <a:chExt cx="7200" cy="2091"/>
          </a:xfrm>
        </p:grpSpPr>
        <p:sp>
          <p:nvSpPr>
            <p:cNvPr id="34821" name="AutoShape 5"/>
            <p:cNvSpPr>
              <a:spLocks noChangeAspect="1" noChangeArrowheads="1"/>
            </p:cNvSpPr>
            <p:nvPr/>
          </p:nvSpPr>
          <p:spPr bwMode="auto">
            <a:xfrm>
              <a:off x="2275" y="253"/>
              <a:ext cx="7200" cy="2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grpSp>
          <p:nvGrpSpPr>
            <p:cNvPr id="34822" name="Group 6"/>
            <p:cNvGrpSpPr>
              <a:grpSpLocks/>
            </p:cNvGrpSpPr>
            <p:nvPr/>
          </p:nvGrpSpPr>
          <p:grpSpPr bwMode="auto">
            <a:xfrm>
              <a:off x="2557" y="392"/>
              <a:ext cx="2542" cy="1810"/>
              <a:chOff x="2557" y="392"/>
              <a:chExt cx="2542" cy="1810"/>
            </a:xfrm>
          </p:grpSpPr>
          <p:sp>
            <p:nvSpPr>
              <p:cNvPr id="34832" name="Rectangle 7"/>
              <p:cNvSpPr>
                <a:spLocks noChangeArrowheads="1"/>
              </p:cNvSpPr>
              <p:nvPr/>
            </p:nvSpPr>
            <p:spPr bwMode="auto">
              <a:xfrm>
                <a:off x="2840" y="950"/>
                <a:ext cx="847" cy="5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4833" name="Rectangle 8"/>
              <p:cNvSpPr>
                <a:spLocks noChangeArrowheads="1"/>
              </p:cNvSpPr>
              <p:nvPr/>
            </p:nvSpPr>
            <p:spPr bwMode="auto">
              <a:xfrm>
                <a:off x="4251" y="1647"/>
                <a:ext cx="848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cxnSp>
            <p:nvCxnSpPr>
              <p:cNvPr id="34834" name="AutoShape 9"/>
              <p:cNvCxnSpPr>
                <a:cxnSpLocks noChangeShapeType="1"/>
                <a:endCxn id="34832" idx="0"/>
              </p:cNvCxnSpPr>
              <p:nvPr/>
            </p:nvCxnSpPr>
            <p:spPr bwMode="auto">
              <a:xfrm rot="16200000" flipH="1">
                <a:off x="2773" y="459"/>
                <a:ext cx="558" cy="423"/>
              </a:xfrm>
              <a:prstGeom prst="bentConnector3">
                <a:avLst>
                  <a:gd name="adj1" fmla="val 972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4835" name="AutoShape 10"/>
              <p:cNvCxnSpPr>
                <a:cxnSpLocks noChangeShapeType="1"/>
                <a:endCxn id="34833" idx="0"/>
              </p:cNvCxnSpPr>
              <p:nvPr/>
            </p:nvCxnSpPr>
            <p:spPr bwMode="auto">
              <a:xfrm>
                <a:off x="3263" y="671"/>
                <a:ext cx="1412" cy="976"/>
              </a:xfrm>
              <a:prstGeom prst="bentConnector2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836" name="Line 11"/>
              <p:cNvSpPr>
                <a:spLocks noChangeShapeType="1"/>
              </p:cNvSpPr>
              <p:nvPr/>
            </p:nvSpPr>
            <p:spPr bwMode="auto">
              <a:xfrm>
                <a:off x="3687" y="1368"/>
                <a:ext cx="141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34837" name="AutoShape 12"/>
              <p:cNvCxnSpPr>
                <a:cxnSpLocks noChangeShapeType="1"/>
                <a:stCxn id="34832" idx="3"/>
                <a:endCxn id="34833" idx="1"/>
              </p:cNvCxnSpPr>
              <p:nvPr/>
            </p:nvCxnSpPr>
            <p:spPr bwMode="auto">
              <a:xfrm>
                <a:off x="3687" y="1228"/>
                <a:ext cx="564" cy="696"/>
              </a:xfrm>
              <a:prstGeom prst="bentConnector3">
                <a:avLst>
                  <a:gd name="adj1" fmla="val 49931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838" name="Line 13"/>
              <p:cNvSpPr>
                <a:spLocks noChangeShapeType="1"/>
              </p:cNvSpPr>
              <p:nvPr/>
            </p:nvSpPr>
            <p:spPr bwMode="auto">
              <a:xfrm>
                <a:off x="2557" y="1786"/>
                <a:ext cx="16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4823" name="Group 14"/>
            <p:cNvGrpSpPr>
              <a:grpSpLocks/>
            </p:cNvGrpSpPr>
            <p:nvPr/>
          </p:nvGrpSpPr>
          <p:grpSpPr bwMode="auto">
            <a:xfrm>
              <a:off x="6651" y="532"/>
              <a:ext cx="2404" cy="1672"/>
              <a:chOff x="5804" y="2065"/>
              <a:chExt cx="2403" cy="1673"/>
            </a:xfrm>
          </p:grpSpPr>
          <p:sp>
            <p:nvSpPr>
              <p:cNvPr id="34825" name="Rectangle 15"/>
              <p:cNvSpPr>
                <a:spLocks noChangeArrowheads="1"/>
              </p:cNvSpPr>
              <p:nvPr/>
            </p:nvSpPr>
            <p:spPr bwMode="auto">
              <a:xfrm>
                <a:off x="5804" y="2483"/>
                <a:ext cx="849" cy="5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4826" name="Rectangle 16"/>
              <p:cNvSpPr>
                <a:spLocks noChangeArrowheads="1"/>
              </p:cNvSpPr>
              <p:nvPr/>
            </p:nvSpPr>
            <p:spPr bwMode="auto">
              <a:xfrm>
                <a:off x="7357" y="3179"/>
                <a:ext cx="850" cy="5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cxnSp>
            <p:nvCxnSpPr>
              <p:cNvPr id="34827" name="AutoShape 17"/>
              <p:cNvCxnSpPr>
                <a:cxnSpLocks noChangeShapeType="1"/>
                <a:endCxn id="34825" idx="0"/>
              </p:cNvCxnSpPr>
              <p:nvPr/>
            </p:nvCxnSpPr>
            <p:spPr bwMode="auto">
              <a:xfrm rot="16200000" flipH="1">
                <a:off x="6020" y="2273"/>
                <a:ext cx="418" cy="1"/>
              </a:xfrm>
              <a:prstGeom prst="bentConnector3">
                <a:avLst>
                  <a:gd name="adj1" fmla="val 49907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4828" name="AutoShape 18"/>
              <p:cNvCxnSpPr>
                <a:cxnSpLocks noChangeShapeType="1"/>
                <a:endCxn id="34826" idx="0"/>
              </p:cNvCxnSpPr>
              <p:nvPr/>
            </p:nvCxnSpPr>
            <p:spPr bwMode="auto">
              <a:xfrm>
                <a:off x="6231" y="2065"/>
                <a:ext cx="1551" cy="1114"/>
              </a:xfrm>
              <a:prstGeom prst="bentConnector2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829" name="Line 19"/>
              <p:cNvSpPr>
                <a:spLocks noChangeShapeType="1"/>
              </p:cNvSpPr>
              <p:nvPr/>
            </p:nvSpPr>
            <p:spPr bwMode="auto">
              <a:xfrm>
                <a:off x="5804" y="3598"/>
                <a:ext cx="15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34830" name="AutoShape 20"/>
              <p:cNvCxnSpPr>
                <a:cxnSpLocks noChangeShapeType="1"/>
                <a:stCxn id="34825" idx="3"/>
                <a:endCxn id="34826" idx="1"/>
              </p:cNvCxnSpPr>
              <p:nvPr/>
            </p:nvCxnSpPr>
            <p:spPr bwMode="auto">
              <a:xfrm>
                <a:off x="6653" y="2761"/>
                <a:ext cx="704" cy="697"/>
              </a:xfrm>
              <a:prstGeom prst="bentConnector3">
                <a:avLst>
                  <a:gd name="adj1" fmla="val 49889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4831" name="Line 21"/>
              <p:cNvSpPr>
                <a:spLocks noChangeShapeType="1"/>
              </p:cNvSpPr>
              <p:nvPr/>
            </p:nvSpPr>
            <p:spPr bwMode="auto">
              <a:xfrm>
                <a:off x="6651" y="2622"/>
                <a:ext cx="15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4824" name="AutoShape 22"/>
            <p:cNvSpPr>
              <a:spLocks noChangeArrowheads="1"/>
            </p:cNvSpPr>
            <p:nvPr/>
          </p:nvSpPr>
          <p:spPr bwMode="auto">
            <a:xfrm>
              <a:off x="5522" y="1228"/>
              <a:ext cx="847" cy="279"/>
            </a:xfrm>
            <a:prstGeom prst="rightArrow">
              <a:avLst>
                <a:gd name="adj1" fmla="val 50000"/>
                <a:gd name="adj2" fmla="val 75896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/>
        </p:nvSpPr>
        <p:spPr>
          <a:xfrm>
            <a:off x="3122703" y="4703355"/>
            <a:ext cx="1567446" cy="718413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Организация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579875" y="5748319"/>
            <a:ext cx="653102" cy="0"/>
          </a:xfrm>
          <a:prstGeom prst="line">
            <a:avLst/>
          </a:prstGeom>
          <a:noFill/>
          <a:ln w="0">
            <a:solidFill>
              <a:srgbClr val="000000"/>
            </a:solidFill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V="1">
            <a:off x="3090048" y="3886977"/>
            <a:ext cx="816378" cy="751068"/>
          </a:xfrm>
          <a:prstGeom prst="line">
            <a:avLst/>
          </a:prstGeom>
          <a:noFill/>
          <a:ln w="0">
            <a:solidFill>
              <a:srgbClr val="000000"/>
            </a:solidFill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0" name="TextBox 9"/>
          <p:cNvSpPr/>
          <p:nvPr/>
        </p:nvSpPr>
        <p:spPr>
          <a:xfrm rot="2782200">
            <a:off x="3301074" y="4147525"/>
            <a:ext cx="1165340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en-US" sz="1633" dirty="0" err="1">
                <a:latin typeface="Arial" charset="0"/>
              </a:rPr>
              <a:t>Заказано</a:t>
            </a:r>
            <a:endParaRPr lang="en-US" sz="1633" dirty="0">
              <a:latin typeface="Arial" charset="0"/>
            </a:endParaRPr>
          </a:p>
        </p:txBody>
      </p:sp>
      <p:sp>
        <p:nvSpPr>
          <p:cNvPr id="11" name="Rectangle 1"/>
          <p:cNvSpPr/>
          <p:nvPr/>
        </p:nvSpPr>
        <p:spPr>
          <a:xfrm>
            <a:off x="1620568" y="3201220"/>
            <a:ext cx="1747049" cy="653102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 dirty="0" err="1">
                <a:solidFill>
                  <a:sysClr val="windowText" lastClr="000000"/>
                </a:solidFill>
                <a:latin typeface="Arial" charset="0"/>
              </a:rPr>
              <a:t>Научное</a:t>
            </a:r>
            <a:r>
              <a:rPr lang="en-US" sz="1633" dirty="0">
                <a:solidFill>
                  <a:sysClr val="windowText" lastClr="000000"/>
                </a:solidFill>
                <a:latin typeface="Arial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 dirty="0" err="1">
                <a:solidFill>
                  <a:sysClr val="windowText" lastClr="000000"/>
                </a:solidFill>
                <a:latin typeface="Arial" charset="0"/>
              </a:rPr>
              <a:t>исследование</a:t>
            </a:r>
            <a:endParaRPr lang="en-US" sz="1633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12" name="Rectangle 1"/>
          <p:cNvSpPr/>
          <p:nvPr/>
        </p:nvSpPr>
        <p:spPr>
          <a:xfrm>
            <a:off x="4962166" y="3233875"/>
            <a:ext cx="1698066" cy="587792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Научная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работа</a:t>
            </a:r>
          </a:p>
        </p:txBody>
      </p:sp>
      <p:sp>
        <p:nvSpPr>
          <p:cNvPr id="13" name="Rectangle 1"/>
          <p:cNvSpPr/>
          <p:nvPr/>
        </p:nvSpPr>
        <p:spPr>
          <a:xfrm>
            <a:off x="3122703" y="6009560"/>
            <a:ext cx="1567446" cy="587792"/>
          </a:xfrm>
          <a:prstGeom prst="rect">
            <a:avLst/>
          </a:prstGeom>
          <a:solidFill>
            <a:srgbClr val="CFE7F5"/>
          </a:solidFill>
          <a:ln w="0">
            <a:solidFill>
              <a:srgbClr val="808080"/>
            </a:solidFill>
          </a:ln>
          <a:effectLst>
            <a:outerShdw blurRad="50800" dist="101823" dir="2700000" algn="tl" rotWithShape="0">
              <a:srgbClr val="808080">
                <a:alpha val="100000"/>
              </a:srgbClr>
            </a:outerShdw>
          </a:effectLst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 anchor="ctr" anchorCtr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Научный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ysClr val="windowText" lastClr="000000"/>
                </a:solidFill>
                <a:latin typeface="Arial" charset="0"/>
              </a:rPr>
              <a:t>работник</a:t>
            </a:r>
          </a:p>
        </p:txBody>
      </p:sp>
      <p:cxnSp>
        <p:nvCxnSpPr>
          <p:cNvPr id="14" name="Straight Arrow Connector 13"/>
          <p:cNvCxnSpPr>
            <a:endCxn id="13" idx="1"/>
          </p:cNvCxnSpPr>
          <p:nvPr/>
        </p:nvCxnSpPr>
        <p:spPr>
          <a:xfrm rot="16200000" flipH="1">
            <a:off x="1583831" y="4764583"/>
            <a:ext cx="2449134" cy="628611"/>
          </a:xfrm>
          <a:prstGeom prst="straightConnector1">
            <a:avLst/>
          </a:prstGeom>
          <a:noFill/>
          <a:ln w="0">
            <a:solidFill>
              <a:srgbClr val="000000"/>
            </a:solidFill>
            <a:headEnd type="triangle" w="med" len="lg"/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5" name="TextBox 14"/>
          <p:cNvSpPr/>
          <p:nvPr/>
        </p:nvSpPr>
        <p:spPr>
          <a:xfrm rot="4630800">
            <a:off x="1699545" y="5093364"/>
            <a:ext cx="1654511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en-US" sz="1633" dirty="0" err="1">
                <a:latin typeface="Arial" charset="0"/>
              </a:rPr>
              <a:t>Выполняется</a:t>
            </a:r>
            <a:endParaRPr lang="en-US" sz="1633" dirty="0">
              <a:latin typeface="Arial" charset="0"/>
            </a:endParaRPr>
          </a:p>
        </p:txBody>
      </p:sp>
      <p:cxnSp>
        <p:nvCxnSpPr>
          <p:cNvPr id="16" name="Straight Arrow Connector 15"/>
          <p:cNvCxnSpPr>
            <a:stCxn id="11" idx="3"/>
            <a:endCxn id="12" idx="1"/>
          </p:cNvCxnSpPr>
          <p:nvPr/>
        </p:nvCxnSpPr>
        <p:spPr>
          <a:xfrm>
            <a:off x="3367617" y="3527771"/>
            <a:ext cx="1594549" cy="0"/>
          </a:xfrm>
          <a:prstGeom prst="straightConnector1">
            <a:avLst/>
          </a:prstGeom>
          <a:noFill/>
          <a:ln w="0">
            <a:solidFill>
              <a:srgbClr val="000000"/>
            </a:solidFill>
            <a:headEnd type="triangle" w="med" len="lg"/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7" name="TextBox 16"/>
          <p:cNvSpPr/>
          <p:nvPr/>
        </p:nvSpPr>
        <p:spPr>
          <a:xfrm>
            <a:off x="3645184" y="3233875"/>
            <a:ext cx="1119215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en-US" sz="1633" dirty="0" err="1">
                <a:latin typeface="Arial" charset="0"/>
              </a:rPr>
              <a:t>Отражает</a:t>
            </a:r>
            <a:endParaRPr lang="en-US" sz="1633" dirty="0"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12" idx="2"/>
          </p:cNvCxnSpPr>
          <p:nvPr/>
        </p:nvCxnSpPr>
        <p:spPr>
          <a:xfrm rot="5400000">
            <a:off x="4009779" y="4502036"/>
            <a:ext cx="2481789" cy="1121050"/>
          </a:xfrm>
          <a:prstGeom prst="straightConnector1">
            <a:avLst/>
          </a:prstGeom>
          <a:noFill/>
          <a:ln w="0">
            <a:solidFill>
              <a:srgbClr val="000000"/>
            </a:solidFill>
            <a:headEnd type="triangle" w="med" len="lg"/>
            <a:tailEnd type="triangle" w="med" len="lg"/>
          </a:ln>
        </p:spPr>
        <p:style>
          <a:lnRef idx="2">
            <a:schemeClr val="dk1"/>
          </a:lnRef>
          <a:fillRef idx="1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9" name="TextBox 18"/>
          <p:cNvSpPr/>
          <p:nvPr/>
        </p:nvSpPr>
        <p:spPr>
          <a:xfrm rot="-3932400">
            <a:off x="4888040" y="4758151"/>
            <a:ext cx="1370579" cy="333722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>
            <a:spAutoFit/>
          </a:bodyPr>
          <a:lstStyle/>
          <a:p>
            <a:pPr algn="ctr"/>
            <a:r>
              <a:rPr lang="ru-RU" sz="1633" dirty="0" smtClean="0">
                <a:latin typeface="Arial" charset="0"/>
              </a:rPr>
              <a:t>Авторство</a:t>
            </a:r>
            <a:endParaRPr lang="ru-RU" sz="1633" dirty="0">
              <a:latin typeface="Arial" charset="0"/>
            </a:endParaRPr>
          </a:p>
        </p:txBody>
      </p:sp>
      <p:sp>
        <p:nvSpPr>
          <p:cNvPr id="20" name="sub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</a:t>
            </a:r>
            <a:r>
              <a:rPr lang="en-US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редметная</a:t>
            </a:r>
            <a:r>
              <a:rPr lang="en-US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область</a:t>
            </a:r>
            <a:r>
              <a:rPr lang="en-US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научного</a:t>
            </a:r>
            <a:r>
              <a:rPr lang="en-US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института</a:t>
            </a:r>
            <a:endParaRPr lang="en-US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3946" y="1828800"/>
            <a:ext cx="8332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tabLst/>
            </a:pPr>
            <a:r>
              <a:rPr lang="en-US" dirty="0" err="1">
                <a:latin typeface="Arial" charset="0"/>
              </a:rPr>
              <a:t>Предварительное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моделирование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предметной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области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позволяет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сократить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время</a:t>
            </a:r>
            <a:r>
              <a:rPr lang="en-US" dirty="0">
                <a:latin typeface="Arial" charset="0"/>
              </a:rPr>
              <a:t> и </a:t>
            </a:r>
            <a:r>
              <a:rPr lang="en-US" dirty="0" err="1">
                <a:latin typeface="Arial" charset="0"/>
              </a:rPr>
              <a:t>сроки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проведения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проектировочных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работ</a:t>
            </a:r>
            <a:r>
              <a:rPr lang="en-US" dirty="0">
                <a:latin typeface="Arial" charset="0"/>
              </a:rPr>
              <a:t> и </a:t>
            </a:r>
            <a:r>
              <a:rPr lang="en-US" dirty="0" err="1">
                <a:latin typeface="Arial" charset="0"/>
              </a:rPr>
              <a:t>получить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более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эффективный</a:t>
            </a:r>
            <a:r>
              <a:rPr lang="en-US" dirty="0">
                <a:latin typeface="Arial" charset="0"/>
              </a:rPr>
              <a:t> и </a:t>
            </a:r>
            <a:r>
              <a:rPr lang="en-US" dirty="0" err="1">
                <a:latin typeface="Arial" charset="0"/>
              </a:rPr>
              <a:t>качественный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проект</a:t>
            </a:r>
            <a:r>
              <a:rPr lang="en-US" dirty="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2150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правила построения диаграмм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1008063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smtClean="0"/>
              <a:t>4. Выход одного блока может являться входом (управлением) для другого. Могут быть и обратные связи по входу и управлению.</a:t>
            </a:r>
          </a:p>
        </p:txBody>
      </p:sp>
      <p:sp>
        <p:nvSpPr>
          <p:cNvPr id="35844" name="Rectangle 13"/>
          <p:cNvSpPr>
            <a:spLocks noChangeArrowheads="1"/>
          </p:cNvSpPr>
          <p:nvPr/>
        </p:nvSpPr>
        <p:spPr bwMode="auto">
          <a:xfrm>
            <a:off x="0" y="26479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pSp>
        <p:nvGrpSpPr>
          <p:cNvPr id="35845" name="Group 29"/>
          <p:cNvGrpSpPr>
            <a:grpSpLocks/>
          </p:cNvGrpSpPr>
          <p:nvPr/>
        </p:nvGrpSpPr>
        <p:grpSpPr bwMode="auto">
          <a:xfrm>
            <a:off x="1547813" y="3068638"/>
            <a:ext cx="6554787" cy="2713037"/>
            <a:chOff x="1111" y="1842"/>
            <a:chExt cx="3903" cy="1522"/>
          </a:xfrm>
        </p:grpSpPr>
        <p:grpSp>
          <p:nvGrpSpPr>
            <p:cNvPr id="35846" name="Group 15"/>
            <p:cNvGrpSpPr>
              <a:grpSpLocks noChangeAspect="1"/>
            </p:cNvGrpSpPr>
            <p:nvPr/>
          </p:nvGrpSpPr>
          <p:grpSpPr bwMode="auto">
            <a:xfrm>
              <a:off x="1111" y="1979"/>
              <a:ext cx="3402" cy="1208"/>
              <a:chOff x="2275" y="2106"/>
              <a:chExt cx="4376" cy="1534"/>
            </a:xfrm>
          </p:grpSpPr>
          <p:sp>
            <p:nvSpPr>
              <p:cNvPr id="35851" name="AutoShape 16"/>
              <p:cNvSpPr>
                <a:spLocks noChangeAspect="1" noChangeArrowheads="1"/>
              </p:cNvSpPr>
              <p:nvPr/>
            </p:nvSpPr>
            <p:spPr bwMode="auto">
              <a:xfrm>
                <a:off x="2275" y="2106"/>
                <a:ext cx="4376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5852" name="Group 17"/>
              <p:cNvGrpSpPr>
                <a:grpSpLocks/>
              </p:cNvGrpSpPr>
              <p:nvPr/>
            </p:nvGrpSpPr>
            <p:grpSpPr bwMode="auto">
              <a:xfrm>
                <a:off x="2699" y="2245"/>
                <a:ext cx="3670" cy="1253"/>
                <a:chOff x="2699" y="2245"/>
                <a:chExt cx="3951" cy="1253"/>
              </a:xfrm>
            </p:grpSpPr>
            <p:sp>
              <p:nvSpPr>
                <p:cNvPr id="35853" name="Rectangle 18"/>
                <p:cNvSpPr>
                  <a:spLocks noChangeArrowheads="1"/>
                </p:cNvSpPr>
                <p:nvPr/>
              </p:nvSpPr>
              <p:spPr bwMode="auto">
                <a:xfrm>
                  <a:off x="2699" y="2245"/>
                  <a:ext cx="988" cy="418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35854" name="Rectangle 19"/>
                <p:cNvSpPr>
                  <a:spLocks noChangeArrowheads="1"/>
                </p:cNvSpPr>
                <p:nvPr/>
              </p:nvSpPr>
              <p:spPr bwMode="auto">
                <a:xfrm>
                  <a:off x="4110" y="2663"/>
                  <a:ext cx="987" cy="417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35855" name="Rectangle 20"/>
                <p:cNvSpPr>
                  <a:spLocks noChangeArrowheads="1"/>
                </p:cNvSpPr>
                <p:nvPr/>
              </p:nvSpPr>
              <p:spPr bwMode="auto">
                <a:xfrm>
                  <a:off x="5663" y="3081"/>
                  <a:ext cx="987" cy="417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800"/>
                </a:p>
              </p:txBody>
            </p:sp>
            <p:cxnSp>
              <p:nvCxnSpPr>
                <p:cNvPr id="35856" name="AutoShape 21"/>
                <p:cNvCxnSpPr>
                  <a:cxnSpLocks noChangeShapeType="1"/>
                  <a:stCxn id="35853" idx="3"/>
                  <a:endCxn id="35854" idx="1"/>
                </p:cNvCxnSpPr>
                <p:nvPr/>
              </p:nvCxnSpPr>
              <p:spPr bwMode="auto">
                <a:xfrm>
                  <a:off x="3687" y="2454"/>
                  <a:ext cx="423" cy="41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5857" name="AutoShape 22"/>
                <p:cNvCxnSpPr>
                  <a:cxnSpLocks noChangeShapeType="1"/>
                  <a:stCxn id="35853" idx="3"/>
                  <a:endCxn id="35855" idx="1"/>
                </p:cNvCxnSpPr>
                <p:nvPr/>
              </p:nvCxnSpPr>
              <p:spPr bwMode="auto">
                <a:xfrm>
                  <a:off x="3687" y="2454"/>
                  <a:ext cx="1976" cy="836"/>
                </a:xfrm>
                <a:prstGeom prst="bentConnector3">
                  <a:avLst>
                    <a:gd name="adj1" fmla="val 10477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5858" name="AutoShape 23"/>
                <p:cNvCxnSpPr>
                  <a:cxnSpLocks noChangeShapeType="1"/>
                  <a:stCxn id="35853" idx="3"/>
                  <a:endCxn id="35855" idx="0"/>
                </p:cNvCxnSpPr>
                <p:nvPr/>
              </p:nvCxnSpPr>
              <p:spPr bwMode="auto">
                <a:xfrm>
                  <a:off x="3687" y="2454"/>
                  <a:ext cx="2470" cy="627"/>
                </a:xfrm>
                <a:prstGeom prst="bentConnector2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24601" name="Text Box 25"/>
            <p:cNvSpPr txBox="1">
              <a:spLocks noChangeArrowheads="1"/>
            </p:cNvSpPr>
            <p:nvPr/>
          </p:nvSpPr>
          <p:spPr bwMode="auto">
            <a:xfrm>
              <a:off x="1367" y="3158"/>
              <a:ext cx="1170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ru-RU" b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Связь по входу</a:t>
              </a:r>
            </a:p>
          </p:txBody>
        </p:sp>
        <p:sp>
          <p:nvSpPr>
            <p:cNvPr id="24602" name="Text Box 26"/>
            <p:cNvSpPr txBox="1">
              <a:spLocks noChangeArrowheads="1"/>
            </p:cNvSpPr>
            <p:nvPr/>
          </p:nvSpPr>
          <p:spPr bwMode="auto">
            <a:xfrm>
              <a:off x="3404" y="1842"/>
              <a:ext cx="1610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ru-RU" b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Связь по управлению</a:t>
              </a:r>
            </a:p>
          </p:txBody>
        </p:sp>
        <p:sp>
          <p:nvSpPr>
            <p:cNvPr id="35849" name="Line 27"/>
            <p:cNvSpPr>
              <a:spLocks noChangeShapeType="1"/>
            </p:cNvSpPr>
            <p:nvPr/>
          </p:nvSpPr>
          <p:spPr bwMode="auto">
            <a:xfrm flipV="1">
              <a:off x="2064" y="2931"/>
              <a:ext cx="408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0" name="Line 28"/>
            <p:cNvSpPr>
              <a:spLocks noChangeShapeType="1"/>
            </p:cNvSpPr>
            <p:nvPr/>
          </p:nvSpPr>
          <p:spPr bwMode="auto">
            <a:xfrm flipH="1">
              <a:off x="3379" y="2024"/>
              <a:ext cx="544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57200"/>
            <a:ext cx="8218487" cy="8112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правила построения диаграмм</a:t>
            </a:r>
          </a:p>
        </p:txBody>
      </p:sp>
      <p:grpSp>
        <p:nvGrpSpPr>
          <p:cNvPr id="36867" name="Group 7"/>
          <p:cNvGrpSpPr>
            <a:grpSpLocks/>
          </p:cNvGrpSpPr>
          <p:nvPr/>
        </p:nvGrpSpPr>
        <p:grpSpPr bwMode="auto">
          <a:xfrm>
            <a:off x="611188" y="1557338"/>
            <a:ext cx="4319587" cy="1943100"/>
            <a:chOff x="3122" y="7346"/>
            <a:chExt cx="3953" cy="1951"/>
          </a:xfrm>
        </p:grpSpPr>
        <p:sp>
          <p:nvSpPr>
            <p:cNvPr id="36889" name="Rectangle 8"/>
            <p:cNvSpPr>
              <a:spLocks noChangeArrowheads="1"/>
            </p:cNvSpPr>
            <p:nvPr/>
          </p:nvSpPr>
          <p:spPr bwMode="auto">
            <a:xfrm>
              <a:off x="3122" y="7346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36890" name="Rectangle 9"/>
            <p:cNvSpPr>
              <a:spLocks noChangeArrowheads="1"/>
            </p:cNvSpPr>
            <p:nvPr/>
          </p:nvSpPr>
          <p:spPr bwMode="auto">
            <a:xfrm>
              <a:off x="4534" y="7764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cxnSp>
          <p:nvCxnSpPr>
            <p:cNvPr id="36891" name="AutoShape 10"/>
            <p:cNvCxnSpPr>
              <a:cxnSpLocks noChangeShapeType="1"/>
              <a:stCxn id="36889" idx="3"/>
              <a:endCxn id="36890" idx="1"/>
            </p:cNvCxnSpPr>
            <p:nvPr/>
          </p:nvCxnSpPr>
          <p:spPr bwMode="auto">
            <a:xfrm>
              <a:off x="4110" y="7555"/>
              <a:ext cx="424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892" name="Rectangle 11"/>
            <p:cNvSpPr>
              <a:spLocks noChangeArrowheads="1"/>
            </p:cNvSpPr>
            <p:nvPr/>
          </p:nvSpPr>
          <p:spPr bwMode="auto">
            <a:xfrm>
              <a:off x="6087" y="8182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cxnSp>
          <p:nvCxnSpPr>
            <p:cNvPr id="36893" name="AutoShape 12"/>
            <p:cNvCxnSpPr>
              <a:cxnSpLocks noChangeShapeType="1"/>
              <a:stCxn id="36890" idx="3"/>
              <a:endCxn id="36892" idx="1"/>
            </p:cNvCxnSpPr>
            <p:nvPr/>
          </p:nvCxnSpPr>
          <p:spPr bwMode="auto">
            <a:xfrm>
              <a:off x="5522" y="7973"/>
              <a:ext cx="565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94" name="AutoShape 13"/>
            <p:cNvCxnSpPr>
              <a:cxnSpLocks noChangeShapeType="1"/>
              <a:stCxn id="36892" idx="3"/>
              <a:endCxn id="36889" idx="1"/>
            </p:cNvCxnSpPr>
            <p:nvPr/>
          </p:nvCxnSpPr>
          <p:spPr bwMode="auto">
            <a:xfrm flipH="1" flipV="1">
              <a:off x="3122" y="7555"/>
              <a:ext cx="3953" cy="836"/>
            </a:xfrm>
            <a:prstGeom prst="bentConnector5">
              <a:avLst>
                <a:gd name="adj1" fmla="val -7144"/>
                <a:gd name="adj2" fmla="val -45741"/>
                <a:gd name="adj3" fmla="val 10714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14" name="Text Box 14"/>
            <p:cNvSpPr txBox="1">
              <a:spLocks noChangeArrowheads="1"/>
            </p:cNvSpPr>
            <p:nvPr/>
          </p:nvSpPr>
          <p:spPr bwMode="auto">
            <a:xfrm>
              <a:off x="3546" y="8879"/>
              <a:ext cx="2539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r>
                <a:rPr lang="ru-RU" sz="160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а) обратная связь по входу</a:t>
              </a:r>
            </a:p>
          </p:txBody>
        </p:sp>
      </p:grpSp>
      <p:grpSp>
        <p:nvGrpSpPr>
          <p:cNvPr id="36868" name="Group 15"/>
          <p:cNvGrpSpPr>
            <a:grpSpLocks/>
          </p:cNvGrpSpPr>
          <p:nvPr/>
        </p:nvGrpSpPr>
        <p:grpSpPr bwMode="auto">
          <a:xfrm>
            <a:off x="684213" y="3573463"/>
            <a:ext cx="4105275" cy="1657350"/>
            <a:chOff x="3404" y="9575"/>
            <a:chExt cx="3953" cy="1812"/>
          </a:xfrm>
        </p:grpSpPr>
        <p:sp>
          <p:nvSpPr>
            <p:cNvPr id="36882" name="Rectangle 16"/>
            <p:cNvSpPr>
              <a:spLocks noChangeArrowheads="1"/>
            </p:cNvSpPr>
            <p:nvPr/>
          </p:nvSpPr>
          <p:spPr bwMode="auto">
            <a:xfrm>
              <a:off x="3404" y="9575"/>
              <a:ext cx="989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36883" name="Rectangle 17"/>
            <p:cNvSpPr>
              <a:spLocks noChangeArrowheads="1"/>
            </p:cNvSpPr>
            <p:nvPr/>
          </p:nvSpPr>
          <p:spPr bwMode="auto">
            <a:xfrm>
              <a:off x="4816" y="9993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cxnSp>
          <p:nvCxnSpPr>
            <p:cNvPr id="36884" name="AutoShape 18"/>
            <p:cNvCxnSpPr>
              <a:cxnSpLocks noChangeShapeType="1"/>
            </p:cNvCxnSpPr>
            <p:nvPr/>
          </p:nvCxnSpPr>
          <p:spPr bwMode="auto">
            <a:xfrm>
              <a:off x="4393" y="9784"/>
              <a:ext cx="423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885" name="Rectangle 19"/>
            <p:cNvSpPr>
              <a:spLocks noChangeArrowheads="1"/>
            </p:cNvSpPr>
            <p:nvPr/>
          </p:nvSpPr>
          <p:spPr bwMode="auto">
            <a:xfrm>
              <a:off x="6369" y="10411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cxnSp>
          <p:nvCxnSpPr>
            <p:cNvPr id="36886" name="AutoShape 20"/>
            <p:cNvCxnSpPr>
              <a:cxnSpLocks noChangeShapeType="1"/>
            </p:cNvCxnSpPr>
            <p:nvPr/>
          </p:nvCxnSpPr>
          <p:spPr bwMode="auto">
            <a:xfrm>
              <a:off x="5804" y="10202"/>
              <a:ext cx="565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87" name="AutoShape 21"/>
            <p:cNvCxnSpPr>
              <a:cxnSpLocks noChangeShapeType="1"/>
              <a:stCxn id="36885" idx="3"/>
              <a:endCxn id="36883" idx="0"/>
            </p:cNvCxnSpPr>
            <p:nvPr/>
          </p:nvCxnSpPr>
          <p:spPr bwMode="auto">
            <a:xfrm flipH="1" flipV="1">
              <a:off x="5310" y="9993"/>
              <a:ext cx="2047" cy="627"/>
            </a:xfrm>
            <a:prstGeom prst="bentConnector4">
              <a:avLst>
                <a:gd name="adj1" fmla="val -13792"/>
                <a:gd name="adj2" fmla="val 14444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22" name="Text Box 22"/>
            <p:cNvSpPr txBox="1">
              <a:spLocks noChangeArrowheads="1"/>
            </p:cNvSpPr>
            <p:nvPr/>
          </p:nvSpPr>
          <p:spPr bwMode="auto">
            <a:xfrm>
              <a:off x="3687" y="10969"/>
              <a:ext cx="3389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r>
                <a:rPr lang="ru-RU" sz="160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б) обратная связь по управлению</a:t>
              </a:r>
            </a:p>
          </p:txBody>
        </p:sp>
      </p:grpSp>
      <p:sp>
        <p:nvSpPr>
          <p:cNvPr id="36869" name="Text Box 36"/>
          <p:cNvSpPr txBox="1">
            <a:spLocks noChangeArrowheads="1"/>
          </p:cNvSpPr>
          <p:nvPr/>
        </p:nvSpPr>
        <p:spPr bwMode="auto">
          <a:xfrm>
            <a:off x="5580063" y="1700213"/>
            <a:ext cx="3240087" cy="9255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i="1">
                <a:solidFill>
                  <a:schemeClr val="hlink"/>
                </a:solidFill>
              </a:rPr>
              <a:t>Обратная связь по входу</a:t>
            </a:r>
            <a:r>
              <a:rPr lang="ru-RU" altLang="ru-RU" sz="1800">
                <a:solidFill>
                  <a:schemeClr val="hlink"/>
                </a:solidFill>
              </a:rPr>
              <a:t>, как правило, используется для описания циклов.</a:t>
            </a:r>
            <a:r>
              <a:rPr lang="ru-RU" altLang="ru-RU" sz="1800"/>
              <a:t> </a:t>
            </a:r>
          </a:p>
        </p:txBody>
      </p:sp>
      <p:sp>
        <p:nvSpPr>
          <p:cNvPr id="36870" name="Text Box 37"/>
          <p:cNvSpPr txBox="1">
            <a:spLocks noChangeArrowheads="1"/>
          </p:cNvSpPr>
          <p:nvPr/>
        </p:nvSpPr>
        <p:spPr bwMode="auto">
          <a:xfrm>
            <a:off x="5651500" y="3213100"/>
            <a:ext cx="3168650" cy="14747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i="1">
                <a:solidFill>
                  <a:schemeClr val="hlink"/>
                </a:solidFill>
              </a:rPr>
              <a:t>Обратная связь по управлению</a:t>
            </a:r>
            <a:r>
              <a:rPr lang="ru-RU" altLang="ru-RU" sz="1800">
                <a:solidFill>
                  <a:schemeClr val="hlink"/>
                </a:solidFill>
              </a:rPr>
              <a:t> – выход нижестоящей работы передается на управление вышестоящей </a:t>
            </a:r>
          </a:p>
        </p:txBody>
      </p:sp>
      <p:sp>
        <p:nvSpPr>
          <p:cNvPr id="36871" name="Text Box 38"/>
          <p:cNvSpPr txBox="1">
            <a:spLocks noChangeArrowheads="1"/>
          </p:cNvSpPr>
          <p:nvPr/>
        </p:nvSpPr>
        <p:spPr bwMode="auto">
          <a:xfrm>
            <a:off x="5724525" y="4941888"/>
            <a:ext cx="3095625" cy="17494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i="1">
                <a:solidFill>
                  <a:schemeClr val="hlink"/>
                </a:solidFill>
              </a:rPr>
              <a:t>Обратная связь по механизму</a:t>
            </a:r>
            <a:r>
              <a:rPr lang="ru-RU" altLang="ru-RU" sz="1800">
                <a:solidFill>
                  <a:schemeClr val="hlink"/>
                </a:solidFill>
              </a:rPr>
              <a:t> – выход нижестоящей работы создает ресурсы, выполняющие вышестоящую работу</a:t>
            </a:r>
          </a:p>
        </p:txBody>
      </p:sp>
      <p:sp>
        <p:nvSpPr>
          <p:cNvPr id="36872" name="Line 44"/>
          <p:cNvSpPr>
            <a:spLocks noChangeShapeType="1"/>
          </p:cNvSpPr>
          <p:nvPr/>
        </p:nvSpPr>
        <p:spPr bwMode="auto">
          <a:xfrm>
            <a:off x="4932363" y="24923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3" name="Line 45"/>
          <p:cNvSpPr>
            <a:spLocks noChangeShapeType="1"/>
          </p:cNvSpPr>
          <p:nvPr/>
        </p:nvSpPr>
        <p:spPr bwMode="auto">
          <a:xfrm>
            <a:off x="323850" y="16287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4" name="Line 46"/>
          <p:cNvSpPr>
            <a:spLocks noChangeShapeType="1"/>
          </p:cNvSpPr>
          <p:nvPr/>
        </p:nvSpPr>
        <p:spPr bwMode="auto">
          <a:xfrm>
            <a:off x="395288" y="37163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5" name="Line 47"/>
          <p:cNvSpPr>
            <a:spLocks noChangeShapeType="1"/>
          </p:cNvSpPr>
          <p:nvPr/>
        </p:nvSpPr>
        <p:spPr bwMode="auto">
          <a:xfrm>
            <a:off x="4787900" y="45815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6876" name="Group 52"/>
          <p:cNvGrpSpPr>
            <a:grpSpLocks/>
          </p:cNvGrpSpPr>
          <p:nvPr/>
        </p:nvGrpSpPr>
        <p:grpSpPr bwMode="auto">
          <a:xfrm>
            <a:off x="684213" y="5300663"/>
            <a:ext cx="2808287" cy="720725"/>
            <a:chOff x="476" y="3430"/>
            <a:chExt cx="1769" cy="454"/>
          </a:xfrm>
        </p:grpSpPr>
        <p:sp>
          <p:nvSpPr>
            <p:cNvPr id="36878" name="Rectangle 48"/>
            <p:cNvSpPr>
              <a:spLocks noChangeArrowheads="1"/>
            </p:cNvSpPr>
            <p:nvPr/>
          </p:nvSpPr>
          <p:spPr bwMode="auto">
            <a:xfrm>
              <a:off x="476" y="3430"/>
              <a:ext cx="726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36879" name="Rectangle 49"/>
            <p:cNvSpPr>
              <a:spLocks noChangeArrowheads="1"/>
            </p:cNvSpPr>
            <p:nvPr/>
          </p:nvSpPr>
          <p:spPr bwMode="auto">
            <a:xfrm>
              <a:off x="1474" y="3612"/>
              <a:ext cx="771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cxnSp>
          <p:nvCxnSpPr>
            <p:cNvPr id="36880" name="AutoShape 50"/>
            <p:cNvCxnSpPr>
              <a:cxnSpLocks noChangeShapeType="1"/>
              <a:stCxn id="36878" idx="3"/>
              <a:endCxn id="36879" idx="1"/>
            </p:cNvCxnSpPr>
            <p:nvPr/>
          </p:nvCxnSpPr>
          <p:spPr bwMode="auto">
            <a:xfrm>
              <a:off x="1202" y="3566"/>
              <a:ext cx="272" cy="18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81" name="AutoShape 51"/>
            <p:cNvCxnSpPr>
              <a:cxnSpLocks noChangeShapeType="1"/>
              <a:stCxn id="36879" idx="3"/>
              <a:endCxn id="36878" idx="2"/>
            </p:cNvCxnSpPr>
            <p:nvPr/>
          </p:nvCxnSpPr>
          <p:spPr bwMode="auto">
            <a:xfrm flipH="1" flipV="1">
              <a:off x="839" y="3702"/>
              <a:ext cx="1406" cy="46"/>
            </a:xfrm>
            <a:prstGeom prst="bentConnector4">
              <a:avLst>
                <a:gd name="adj1" fmla="val -10171"/>
                <a:gd name="adj2" fmla="val -60869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5653" name="Text Box 53"/>
          <p:cNvSpPr txBox="1">
            <a:spLocks noChangeArrowheads="1"/>
          </p:cNvSpPr>
          <p:nvPr/>
        </p:nvSpPr>
        <p:spPr bwMode="auto">
          <a:xfrm>
            <a:off x="1116013" y="6381750"/>
            <a:ext cx="4103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16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в) обратная связь по механизму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правила построения диаграмм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29600" cy="1014413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smtClean="0"/>
              <a:t>5. Стрелки могут быть сливающимися и разветвляющимися</a:t>
            </a:r>
          </a:p>
        </p:txBody>
      </p:sp>
      <p:grpSp>
        <p:nvGrpSpPr>
          <p:cNvPr id="37892" name="Group 5"/>
          <p:cNvGrpSpPr>
            <a:grpSpLocks noChangeAspect="1"/>
          </p:cNvGrpSpPr>
          <p:nvPr/>
        </p:nvGrpSpPr>
        <p:grpSpPr bwMode="auto">
          <a:xfrm>
            <a:off x="468313" y="2654300"/>
            <a:ext cx="8278812" cy="3652838"/>
            <a:chOff x="2275" y="1626"/>
            <a:chExt cx="4800" cy="2090"/>
          </a:xfrm>
        </p:grpSpPr>
        <p:sp>
          <p:nvSpPr>
            <p:cNvPr id="37893" name="AutoShape 6"/>
            <p:cNvSpPr>
              <a:spLocks noChangeAspect="1" noChangeArrowheads="1"/>
            </p:cNvSpPr>
            <p:nvPr/>
          </p:nvSpPr>
          <p:spPr bwMode="auto">
            <a:xfrm>
              <a:off x="2275" y="1626"/>
              <a:ext cx="4800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37894" name="Rectangle 7"/>
            <p:cNvSpPr>
              <a:spLocks noChangeArrowheads="1"/>
            </p:cNvSpPr>
            <p:nvPr/>
          </p:nvSpPr>
          <p:spPr bwMode="auto">
            <a:xfrm>
              <a:off x="2699" y="1765"/>
              <a:ext cx="705" cy="41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37895" name="Rectangle 8"/>
            <p:cNvSpPr>
              <a:spLocks noChangeArrowheads="1"/>
            </p:cNvSpPr>
            <p:nvPr/>
          </p:nvSpPr>
          <p:spPr bwMode="auto">
            <a:xfrm>
              <a:off x="3687" y="2183"/>
              <a:ext cx="703" cy="41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37896" name="Rectangle 9"/>
            <p:cNvSpPr>
              <a:spLocks noChangeArrowheads="1"/>
            </p:cNvSpPr>
            <p:nvPr/>
          </p:nvSpPr>
          <p:spPr bwMode="auto">
            <a:xfrm>
              <a:off x="4675" y="2601"/>
              <a:ext cx="704" cy="41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grpSp>
          <p:nvGrpSpPr>
            <p:cNvPr id="37897" name="Group 10"/>
            <p:cNvGrpSpPr>
              <a:grpSpLocks/>
            </p:cNvGrpSpPr>
            <p:nvPr/>
          </p:nvGrpSpPr>
          <p:grpSpPr bwMode="auto">
            <a:xfrm>
              <a:off x="3404" y="1974"/>
              <a:ext cx="1271" cy="836"/>
              <a:chOff x="3404" y="1974"/>
              <a:chExt cx="1271" cy="836"/>
            </a:xfrm>
          </p:grpSpPr>
          <p:cxnSp>
            <p:nvCxnSpPr>
              <p:cNvPr id="37907" name="AutoShape 11"/>
              <p:cNvCxnSpPr>
                <a:cxnSpLocks noChangeShapeType="1"/>
                <a:stCxn id="37894" idx="3"/>
                <a:endCxn id="37895" idx="1"/>
              </p:cNvCxnSpPr>
              <p:nvPr/>
            </p:nvCxnSpPr>
            <p:spPr bwMode="auto">
              <a:xfrm>
                <a:off x="3404" y="1974"/>
                <a:ext cx="283" cy="418"/>
              </a:xfrm>
              <a:prstGeom prst="bentConnector3">
                <a:avLst>
                  <a:gd name="adj1" fmla="val 49861"/>
                </a:avLst>
              </a:prstGeom>
              <a:noFill/>
              <a:ln w="19050">
                <a:solidFill>
                  <a:srgbClr val="8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7908" name="AutoShape 12"/>
              <p:cNvCxnSpPr>
                <a:cxnSpLocks noChangeShapeType="1"/>
                <a:endCxn id="37896" idx="1"/>
              </p:cNvCxnSpPr>
              <p:nvPr/>
            </p:nvCxnSpPr>
            <p:spPr bwMode="auto">
              <a:xfrm>
                <a:off x="3546" y="2322"/>
                <a:ext cx="1129" cy="488"/>
              </a:xfrm>
              <a:prstGeom prst="bentConnector3">
                <a:avLst>
                  <a:gd name="adj1" fmla="val -69"/>
                </a:avLst>
              </a:prstGeom>
              <a:noFill/>
              <a:ln w="19050">
                <a:solidFill>
                  <a:srgbClr val="8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37898" name="Group 13"/>
            <p:cNvGrpSpPr>
              <a:grpSpLocks/>
            </p:cNvGrpSpPr>
            <p:nvPr/>
          </p:nvGrpSpPr>
          <p:grpSpPr bwMode="auto">
            <a:xfrm>
              <a:off x="3404" y="1904"/>
              <a:ext cx="2965" cy="837"/>
              <a:chOff x="3404" y="1904"/>
              <a:chExt cx="2965" cy="837"/>
            </a:xfrm>
          </p:grpSpPr>
          <p:sp>
            <p:nvSpPr>
              <p:cNvPr id="37903" name="Line 14"/>
              <p:cNvSpPr>
                <a:spLocks noChangeShapeType="1"/>
              </p:cNvSpPr>
              <p:nvPr/>
            </p:nvSpPr>
            <p:spPr bwMode="auto">
              <a:xfrm>
                <a:off x="5381" y="2741"/>
                <a:ext cx="988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4" name="Line 15"/>
              <p:cNvSpPr>
                <a:spLocks noChangeShapeType="1"/>
              </p:cNvSpPr>
              <p:nvPr/>
            </p:nvSpPr>
            <p:spPr bwMode="auto">
              <a:xfrm>
                <a:off x="3404" y="1904"/>
                <a:ext cx="240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5" name="Line 16"/>
              <p:cNvSpPr>
                <a:spLocks noChangeShapeType="1"/>
              </p:cNvSpPr>
              <p:nvPr/>
            </p:nvSpPr>
            <p:spPr bwMode="auto">
              <a:xfrm>
                <a:off x="5804" y="1904"/>
                <a:ext cx="0" cy="837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6" name="Line 17"/>
              <p:cNvSpPr>
                <a:spLocks noChangeShapeType="1"/>
              </p:cNvSpPr>
              <p:nvPr/>
            </p:nvSpPr>
            <p:spPr bwMode="auto">
              <a:xfrm>
                <a:off x="4393" y="2322"/>
                <a:ext cx="141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7899" name="Group 18"/>
            <p:cNvGrpSpPr>
              <a:grpSpLocks/>
            </p:cNvGrpSpPr>
            <p:nvPr/>
          </p:nvGrpSpPr>
          <p:grpSpPr bwMode="auto">
            <a:xfrm>
              <a:off x="2699" y="3159"/>
              <a:ext cx="3105" cy="557"/>
              <a:chOff x="2699" y="3159"/>
              <a:chExt cx="3105" cy="557"/>
            </a:xfrm>
          </p:grpSpPr>
          <p:sp>
            <p:nvSpPr>
              <p:cNvPr id="37900" name="Line 19"/>
              <p:cNvSpPr>
                <a:spLocks noChangeShapeType="1"/>
              </p:cNvSpPr>
              <p:nvPr/>
            </p:nvSpPr>
            <p:spPr bwMode="auto">
              <a:xfrm>
                <a:off x="2699" y="3298"/>
                <a:ext cx="42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1" name="Line 20"/>
              <p:cNvSpPr>
                <a:spLocks noChangeShapeType="1"/>
              </p:cNvSpPr>
              <p:nvPr/>
            </p:nvSpPr>
            <p:spPr bwMode="auto">
              <a:xfrm>
                <a:off x="2699" y="3577"/>
                <a:ext cx="423" cy="0"/>
              </a:xfrm>
              <a:prstGeom prst="line">
                <a:avLst/>
              </a:prstGeom>
              <a:noFill/>
              <a:ln w="1905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2" name="Text Box 21"/>
              <p:cNvSpPr txBox="1">
                <a:spLocks noChangeArrowheads="1"/>
              </p:cNvSpPr>
              <p:nvPr/>
            </p:nvSpPr>
            <p:spPr bwMode="auto">
              <a:xfrm>
                <a:off x="3404" y="3159"/>
                <a:ext cx="2400" cy="5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Слияние стрелок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/>
                  <a:t>Разветвление стрелок</a:t>
                </a:r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Граничные стрелки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016125"/>
          </a:xfrm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200" dirty="0" smtClean="0"/>
              <a:t>Стрелки на контекстной диаграмме служат для описания взаимодействия системы с окружающим миром. Они могут начинаться у границы диаграммы и заканчиваться у функционального блока и наоборот. Такие стрелки называются </a:t>
            </a:r>
            <a:r>
              <a:rPr lang="ru-RU" sz="22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граничными</a:t>
            </a:r>
            <a:r>
              <a:rPr lang="ru-RU" sz="2200" dirty="0" smtClean="0"/>
              <a:t>. Граничные стрелки помечаются с помощью </a:t>
            </a:r>
            <a:r>
              <a:rPr lang="en-US" sz="2200" b="1" dirty="0" smtClean="0">
                <a:solidFill>
                  <a:schemeClr val="hlink"/>
                </a:solidFill>
              </a:rPr>
              <a:t>ICOM</a:t>
            </a:r>
            <a:r>
              <a:rPr lang="ru-RU" sz="2200" b="1" dirty="0" smtClean="0">
                <a:solidFill>
                  <a:schemeClr val="hlink"/>
                </a:solidFill>
              </a:rPr>
              <a:t>-меток</a:t>
            </a:r>
            <a:r>
              <a:rPr lang="ru-RU" sz="2200" dirty="0" smtClean="0"/>
              <a:t> (</a:t>
            </a:r>
            <a:r>
              <a:rPr lang="en-US" sz="2200" dirty="0" smtClean="0"/>
              <a:t>Input</a:t>
            </a:r>
            <a:r>
              <a:rPr lang="ru-RU" sz="2200" dirty="0" smtClean="0"/>
              <a:t>, </a:t>
            </a:r>
            <a:r>
              <a:rPr lang="en-US" sz="2200" dirty="0" smtClean="0"/>
              <a:t>Control</a:t>
            </a:r>
            <a:r>
              <a:rPr lang="ru-RU" sz="2200" dirty="0" smtClean="0"/>
              <a:t>, </a:t>
            </a:r>
            <a:r>
              <a:rPr lang="en-US" sz="2200" dirty="0" smtClean="0"/>
              <a:t>Output</a:t>
            </a:r>
            <a:r>
              <a:rPr lang="ru-RU" sz="2200" dirty="0" smtClean="0"/>
              <a:t>, </a:t>
            </a:r>
            <a:r>
              <a:rPr lang="en-US" sz="2200" dirty="0" smtClean="0"/>
              <a:t>Mechanism</a:t>
            </a:r>
            <a:r>
              <a:rPr lang="ru-RU" sz="2200" dirty="0" smtClean="0"/>
              <a:t>) </a:t>
            </a:r>
          </a:p>
        </p:txBody>
      </p:sp>
      <p:grpSp>
        <p:nvGrpSpPr>
          <p:cNvPr id="38916" name="Group 29"/>
          <p:cNvGrpSpPr>
            <a:grpSpLocks/>
          </p:cNvGrpSpPr>
          <p:nvPr/>
        </p:nvGrpSpPr>
        <p:grpSpPr bwMode="auto">
          <a:xfrm>
            <a:off x="539750" y="3429000"/>
            <a:ext cx="7848600" cy="3100388"/>
            <a:chOff x="340" y="1842"/>
            <a:chExt cx="4888" cy="1771"/>
          </a:xfrm>
        </p:grpSpPr>
        <p:grpSp>
          <p:nvGrpSpPr>
            <p:cNvPr id="38917" name="Group 4"/>
            <p:cNvGrpSpPr>
              <a:grpSpLocks noChangeAspect="1"/>
            </p:cNvGrpSpPr>
            <p:nvPr/>
          </p:nvGrpSpPr>
          <p:grpSpPr bwMode="auto">
            <a:xfrm>
              <a:off x="1383" y="1842"/>
              <a:ext cx="2812" cy="1771"/>
              <a:chOff x="2698" y="5690"/>
              <a:chExt cx="3812" cy="2369"/>
            </a:xfrm>
          </p:grpSpPr>
          <p:sp>
            <p:nvSpPr>
              <p:cNvPr id="38926" name="AutoShape 5"/>
              <p:cNvSpPr>
                <a:spLocks noChangeAspect="1" noChangeArrowheads="1"/>
              </p:cNvSpPr>
              <p:nvPr/>
            </p:nvSpPr>
            <p:spPr bwMode="auto">
              <a:xfrm>
                <a:off x="2698" y="5690"/>
                <a:ext cx="3812" cy="2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/>
              </a:p>
            </p:txBody>
          </p:sp>
          <p:grpSp>
            <p:nvGrpSpPr>
              <p:cNvPr id="38927" name="Group 6"/>
              <p:cNvGrpSpPr>
                <a:grpSpLocks/>
              </p:cNvGrpSpPr>
              <p:nvPr/>
            </p:nvGrpSpPr>
            <p:grpSpPr bwMode="auto">
              <a:xfrm>
                <a:off x="2840" y="5829"/>
                <a:ext cx="3670" cy="2090"/>
                <a:chOff x="2840" y="5829"/>
                <a:chExt cx="3670" cy="2090"/>
              </a:xfrm>
            </p:grpSpPr>
            <p:sp>
              <p:nvSpPr>
                <p:cNvPr id="38928" name="Rectangle 7"/>
                <p:cNvSpPr>
                  <a:spLocks noChangeArrowheads="1"/>
                </p:cNvSpPr>
                <p:nvPr/>
              </p:nvSpPr>
              <p:spPr bwMode="auto">
                <a:xfrm>
                  <a:off x="4110" y="6525"/>
                  <a:ext cx="1130" cy="55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800"/>
                </a:p>
              </p:txBody>
            </p:sp>
            <p:sp>
              <p:nvSpPr>
                <p:cNvPr id="38929" name="Line 8"/>
                <p:cNvSpPr>
                  <a:spLocks noChangeShapeType="1"/>
                </p:cNvSpPr>
                <p:nvPr/>
              </p:nvSpPr>
              <p:spPr bwMode="auto">
                <a:xfrm>
                  <a:off x="3263" y="6665"/>
                  <a:ext cx="84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30" name="Line 9"/>
                <p:cNvSpPr>
                  <a:spLocks noChangeShapeType="1"/>
                </p:cNvSpPr>
                <p:nvPr/>
              </p:nvSpPr>
              <p:spPr bwMode="auto">
                <a:xfrm>
                  <a:off x="3263" y="6943"/>
                  <a:ext cx="84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31" name="Line 10"/>
                <p:cNvSpPr>
                  <a:spLocks noChangeShapeType="1"/>
                </p:cNvSpPr>
                <p:nvPr/>
              </p:nvSpPr>
              <p:spPr bwMode="auto">
                <a:xfrm>
                  <a:off x="4675" y="5968"/>
                  <a:ext cx="0" cy="55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32" name="Line 11"/>
                <p:cNvSpPr>
                  <a:spLocks noChangeShapeType="1"/>
                </p:cNvSpPr>
                <p:nvPr/>
              </p:nvSpPr>
              <p:spPr bwMode="auto">
                <a:xfrm>
                  <a:off x="5240" y="6665"/>
                  <a:ext cx="70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33" name="Line 12"/>
                <p:cNvSpPr>
                  <a:spLocks noChangeShapeType="1"/>
                </p:cNvSpPr>
                <p:nvPr/>
              </p:nvSpPr>
              <p:spPr bwMode="auto">
                <a:xfrm>
                  <a:off x="5240" y="6944"/>
                  <a:ext cx="70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34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4675" y="7083"/>
                  <a:ext cx="1" cy="55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3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840" y="6526"/>
                  <a:ext cx="422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/>
                    <a:t>I1</a:t>
                  </a:r>
                  <a:endParaRPr lang="ru-RU" altLang="ru-RU" sz="1600"/>
                </a:p>
              </p:txBody>
            </p:sp>
            <p:sp>
              <p:nvSpPr>
                <p:cNvPr id="38936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840" y="6805"/>
                  <a:ext cx="422" cy="27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/>
                    <a:t>I2</a:t>
                  </a:r>
                  <a:endParaRPr lang="ru-RU" altLang="ru-RU" sz="1600"/>
                </a:p>
              </p:txBody>
            </p:sp>
            <p:sp>
              <p:nvSpPr>
                <p:cNvPr id="3893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393" y="7641"/>
                  <a:ext cx="565" cy="27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/>
                    <a:t>M1</a:t>
                  </a:r>
                  <a:endParaRPr lang="ru-RU" altLang="ru-RU" sz="1600"/>
                </a:p>
              </p:txBody>
            </p:sp>
            <p:sp>
              <p:nvSpPr>
                <p:cNvPr id="3893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393" y="5829"/>
                  <a:ext cx="564" cy="27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/>
                    <a:t>C1</a:t>
                  </a:r>
                  <a:endParaRPr lang="ru-RU" altLang="ru-RU" sz="1600"/>
                </a:p>
              </p:txBody>
            </p:sp>
            <p:sp>
              <p:nvSpPr>
                <p:cNvPr id="38939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946" y="6526"/>
                  <a:ext cx="564" cy="27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/>
                    <a:t>O1</a:t>
                  </a:r>
                  <a:endParaRPr lang="ru-RU" altLang="ru-RU" sz="1600"/>
                </a:p>
              </p:txBody>
            </p:sp>
            <p:sp>
              <p:nvSpPr>
                <p:cNvPr id="3894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946" y="6805"/>
                  <a:ext cx="564" cy="27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ru-RU" sz="1600" b="1"/>
                    <a:t>O2</a:t>
                  </a:r>
                  <a:endParaRPr lang="ru-RU" altLang="ru-RU" sz="1600"/>
                </a:p>
              </p:txBody>
            </p:sp>
          </p:grpSp>
        </p:grpSp>
        <p:grpSp>
          <p:nvGrpSpPr>
            <p:cNvPr id="38918" name="Group 26"/>
            <p:cNvGrpSpPr>
              <a:grpSpLocks/>
            </p:cNvGrpSpPr>
            <p:nvPr/>
          </p:nvGrpSpPr>
          <p:grpSpPr bwMode="auto">
            <a:xfrm>
              <a:off x="2925" y="1888"/>
              <a:ext cx="2303" cy="726"/>
              <a:chOff x="2925" y="1888"/>
              <a:chExt cx="2303" cy="726"/>
            </a:xfrm>
          </p:grpSpPr>
          <p:sp>
            <p:nvSpPr>
              <p:cNvPr id="38923" name="Text Box 20"/>
              <p:cNvSpPr txBox="1">
                <a:spLocks noChangeArrowheads="1"/>
              </p:cNvSpPr>
              <p:nvPr/>
            </p:nvSpPr>
            <p:spPr bwMode="auto">
              <a:xfrm>
                <a:off x="4286" y="1888"/>
                <a:ext cx="942" cy="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ru-RU" sz="1800">
                    <a:solidFill>
                      <a:srgbClr val="CC0000"/>
                    </a:solidFill>
                  </a:rPr>
                  <a:t>ICOM</a:t>
                </a:r>
                <a:r>
                  <a:rPr lang="ru-RU" altLang="ru-RU" sz="1800">
                    <a:solidFill>
                      <a:srgbClr val="CC0000"/>
                    </a:solidFill>
                  </a:rPr>
                  <a:t>-метки</a:t>
                </a:r>
              </a:p>
            </p:txBody>
          </p:sp>
          <p:sp>
            <p:nvSpPr>
              <p:cNvPr id="38924" name="Line 21"/>
              <p:cNvSpPr>
                <a:spLocks noChangeShapeType="1"/>
              </p:cNvSpPr>
              <p:nvPr/>
            </p:nvSpPr>
            <p:spPr bwMode="auto">
              <a:xfrm flipH="1" flipV="1">
                <a:off x="2925" y="1979"/>
                <a:ext cx="1407" cy="90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25" name="Line 22"/>
              <p:cNvSpPr>
                <a:spLocks noChangeShapeType="1"/>
              </p:cNvSpPr>
              <p:nvPr/>
            </p:nvSpPr>
            <p:spPr bwMode="auto">
              <a:xfrm flipH="1">
                <a:off x="4014" y="2069"/>
                <a:ext cx="318" cy="545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8919" name="Group 27"/>
            <p:cNvGrpSpPr>
              <a:grpSpLocks/>
            </p:cNvGrpSpPr>
            <p:nvPr/>
          </p:nvGrpSpPr>
          <p:grpSpPr bwMode="auto">
            <a:xfrm>
              <a:off x="340" y="2840"/>
              <a:ext cx="2313" cy="499"/>
              <a:chOff x="340" y="2840"/>
              <a:chExt cx="2313" cy="499"/>
            </a:xfrm>
          </p:grpSpPr>
          <p:sp>
            <p:nvSpPr>
              <p:cNvPr id="38920" name="Text Box 23"/>
              <p:cNvSpPr txBox="1">
                <a:spLocks noChangeArrowheads="1"/>
              </p:cNvSpPr>
              <p:nvPr/>
            </p:nvSpPr>
            <p:spPr bwMode="auto">
              <a:xfrm>
                <a:off x="340" y="3067"/>
                <a:ext cx="942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ru-RU" sz="1800">
                    <a:solidFill>
                      <a:srgbClr val="CC0000"/>
                    </a:solidFill>
                  </a:rPr>
                  <a:t>ICOM</a:t>
                </a:r>
                <a:r>
                  <a:rPr lang="ru-RU" altLang="ru-RU" sz="1800">
                    <a:solidFill>
                      <a:srgbClr val="CC0000"/>
                    </a:solidFill>
                  </a:rPr>
                  <a:t>-метки</a:t>
                </a:r>
              </a:p>
            </p:txBody>
          </p:sp>
          <p:sp>
            <p:nvSpPr>
              <p:cNvPr id="38921" name="Line 24"/>
              <p:cNvSpPr>
                <a:spLocks noChangeShapeType="1"/>
              </p:cNvSpPr>
              <p:nvPr/>
            </p:nvSpPr>
            <p:spPr bwMode="auto">
              <a:xfrm flipV="1">
                <a:off x="1247" y="2840"/>
                <a:ext cx="272" cy="273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22" name="Line 25"/>
              <p:cNvSpPr>
                <a:spLocks noChangeShapeType="1"/>
              </p:cNvSpPr>
              <p:nvPr/>
            </p:nvSpPr>
            <p:spPr bwMode="auto">
              <a:xfrm>
                <a:off x="1247" y="3113"/>
                <a:ext cx="1406" cy="226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Тоннельные стрелки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2735262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smtClean="0"/>
              <a:t>Иногда необходимо отобразить граничные стрелки, которые значимы на данном уровне и не значимы на родительской диаграмме. Например, некоторые данные используются только на данном уровне и не используются на других. Без использования механизма тоннелирования малозначимая стрелка появится на всех уровнях модели, что затруднит чтение диаграмм. </a:t>
            </a:r>
          </a:p>
        </p:txBody>
      </p:sp>
      <p:grpSp>
        <p:nvGrpSpPr>
          <p:cNvPr id="39940" name="Group 4"/>
          <p:cNvGrpSpPr>
            <a:grpSpLocks noChangeAspect="1"/>
          </p:cNvGrpSpPr>
          <p:nvPr/>
        </p:nvGrpSpPr>
        <p:grpSpPr bwMode="auto">
          <a:xfrm>
            <a:off x="1331913" y="4652963"/>
            <a:ext cx="6223000" cy="889000"/>
            <a:chOff x="2275" y="-900"/>
            <a:chExt cx="3953" cy="557"/>
          </a:xfrm>
        </p:grpSpPr>
        <p:sp>
          <p:nvSpPr>
            <p:cNvPr id="39941" name="AutoShape 5"/>
            <p:cNvSpPr>
              <a:spLocks noChangeAspect="1" noChangeArrowheads="1"/>
            </p:cNvSpPr>
            <p:nvPr/>
          </p:nvSpPr>
          <p:spPr bwMode="auto">
            <a:xfrm>
              <a:off x="2275" y="-900"/>
              <a:ext cx="3953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grpSp>
          <p:nvGrpSpPr>
            <p:cNvPr id="39942" name="Group 6"/>
            <p:cNvGrpSpPr>
              <a:grpSpLocks/>
            </p:cNvGrpSpPr>
            <p:nvPr/>
          </p:nvGrpSpPr>
          <p:grpSpPr bwMode="auto">
            <a:xfrm>
              <a:off x="2699" y="-761"/>
              <a:ext cx="3175" cy="280"/>
              <a:chOff x="2699" y="-761"/>
              <a:chExt cx="3175" cy="280"/>
            </a:xfrm>
          </p:grpSpPr>
          <p:sp>
            <p:nvSpPr>
              <p:cNvPr id="39943" name="Line 7"/>
              <p:cNvSpPr>
                <a:spLocks noChangeShapeType="1"/>
              </p:cNvSpPr>
              <p:nvPr/>
            </p:nvSpPr>
            <p:spPr bwMode="auto">
              <a:xfrm>
                <a:off x="2699" y="-622"/>
                <a:ext cx="12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4" name="Arc 8"/>
              <p:cNvSpPr>
                <a:spLocks/>
              </p:cNvSpPr>
              <p:nvPr/>
            </p:nvSpPr>
            <p:spPr bwMode="auto">
              <a:xfrm rot="-1355094">
                <a:off x="2699" y="-761"/>
                <a:ext cx="204" cy="149"/>
              </a:xfrm>
              <a:custGeom>
                <a:avLst/>
                <a:gdLst>
                  <a:gd name="T0" fmla="*/ 0 w 25333"/>
                  <a:gd name="T1" fmla="*/ 0 h 21600"/>
                  <a:gd name="T2" fmla="*/ 2 w 25333"/>
                  <a:gd name="T3" fmla="*/ 1 h 21600"/>
                  <a:gd name="T4" fmla="*/ 0 w 25333"/>
                  <a:gd name="T5" fmla="*/ 1 h 21600"/>
                  <a:gd name="T6" fmla="*/ 0 60000 65536"/>
                  <a:gd name="T7" fmla="*/ 0 60000 65536"/>
                  <a:gd name="T8" fmla="*/ 0 60000 65536"/>
                  <a:gd name="T9" fmla="*/ 0 w 25333"/>
                  <a:gd name="T10" fmla="*/ 0 h 21600"/>
                  <a:gd name="T11" fmla="*/ 25333 w 2533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333" h="21600" fill="none" extrusionOk="0">
                    <a:moveTo>
                      <a:pt x="-1" y="854"/>
                    </a:moveTo>
                    <a:cubicBezTo>
                      <a:pt x="1954" y="287"/>
                      <a:pt x="3980" y="-1"/>
                      <a:pt x="6016" y="0"/>
                    </a:cubicBezTo>
                    <a:cubicBezTo>
                      <a:pt x="14195" y="0"/>
                      <a:pt x="21673" y="4620"/>
                      <a:pt x="25333" y="11934"/>
                    </a:cubicBezTo>
                  </a:path>
                  <a:path w="25333" h="21600" stroke="0" extrusionOk="0">
                    <a:moveTo>
                      <a:pt x="-1" y="854"/>
                    </a:moveTo>
                    <a:cubicBezTo>
                      <a:pt x="1954" y="287"/>
                      <a:pt x="3980" y="-1"/>
                      <a:pt x="6016" y="0"/>
                    </a:cubicBezTo>
                    <a:cubicBezTo>
                      <a:pt x="14195" y="0"/>
                      <a:pt x="21673" y="4620"/>
                      <a:pt x="25333" y="11934"/>
                    </a:cubicBezTo>
                    <a:lnTo>
                      <a:pt x="6016" y="21600"/>
                    </a:lnTo>
                    <a:lnTo>
                      <a:pt x="-1" y="854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5" name="Arc 9"/>
              <p:cNvSpPr>
                <a:spLocks/>
              </p:cNvSpPr>
              <p:nvPr/>
            </p:nvSpPr>
            <p:spPr bwMode="auto">
              <a:xfrm rot="-5658135">
                <a:off x="2729" y="-648"/>
                <a:ext cx="138" cy="196"/>
              </a:xfrm>
              <a:custGeom>
                <a:avLst/>
                <a:gdLst>
                  <a:gd name="T0" fmla="*/ 0 w 21600"/>
                  <a:gd name="T1" fmla="*/ 2 h 23546"/>
                  <a:gd name="T2" fmla="*/ 0 w 21600"/>
                  <a:gd name="T3" fmla="*/ 0 h 23546"/>
                  <a:gd name="T4" fmla="*/ 1 w 21600"/>
                  <a:gd name="T5" fmla="*/ 1 h 2354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3546"/>
                  <a:gd name="T11" fmla="*/ 21600 w 21600"/>
                  <a:gd name="T12" fmla="*/ 23546 h 235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3546" fill="none" extrusionOk="0">
                    <a:moveTo>
                      <a:pt x="2646" y="23545"/>
                    </a:moveTo>
                    <a:cubicBezTo>
                      <a:pt x="909" y="20369"/>
                      <a:pt x="0" y="16807"/>
                      <a:pt x="0" y="13187"/>
                    </a:cubicBezTo>
                    <a:cubicBezTo>
                      <a:pt x="-1" y="8415"/>
                      <a:pt x="1579" y="3778"/>
                      <a:pt x="4492" y="-1"/>
                    </a:cubicBezTo>
                  </a:path>
                  <a:path w="21600" h="23546" stroke="0" extrusionOk="0">
                    <a:moveTo>
                      <a:pt x="2646" y="23545"/>
                    </a:moveTo>
                    <a:cubicBezTo>
                      <a:pt x="909" y="20369"/>
                      <a:pt x="0" y="16807"/>
                      <a:pt x="0" y="13187"/>
                    </a:cubicBezTo>
                    <a:cubicBezTo>
                      <a:pt x="-1" y="8415"/>
                      <a:pt x="1579" y="3778"/>
                      <a:pt x="4492" y="-1"/>
                    </a:cubicBezTo>
                    <a:lnTo>
                      <a:pt x="21600" y="13187"/>
                    </a:lnTo>
                    <a:lnTo>
                      <a:pt x="2646" y="23545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6" name="Line 10"/>
              <p:cNvSpPr>
                <a:spLocks noChangeShapeType="1"/>
              </p:cNvSpPr>
              <p:nvPr/>
            </p:nvSpPr>
            <p:spPr bwMode="auto">
              <a:xfrm>
                <a:off x="4534" y="-622"/>
                <a:ext cx="127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7" name="Arc 11"/>
              <p:cNvSpPr>
                <a:spLocks/>
              </p:cNvSpPr>
              <p:nvPr/>
            </p:nvSpPr>
            <p:spPr bwMode="auto">
              <a:xfrm rot="-5658135">
                <a:off x="5691" y="-649"/>
                <a:ext cx="139" cy="196"/>
              </a:xfrm>
              <a:custGeom>
                <a:avLst/>
                <a:gdLst>
                  <a:gd name="T0" fmla="*/ 0 w 21600"/>
                  <a:gd name="T1" fmla="*/ 2 h 23546"/>
                  <a:gd name="T2" fmla="*/ 0 w 21600"/>
                  <a:gd name="T3" fmla="*/ 0 h 23546"/>
                  <a:gd name="T4" fmla="*/ 1 w 21600"/>
                  <a:gd name="T5" fmla="*/ 1 h 2354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3546"/>
                  <a:gd name="T11" fmla="*/ 21600 w 21600"/>
                  <a:gd name="T12" fmla="*/ 23546 h 235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3546" fill="none" extrusionOk="0">
                    <a:moveTo>
                      <a:pt x="2646" y="23545"/>
                    </a:moveTo>
                    <a:cubicBezTo>
                      <a:pt x="909" y="20369"/>
                      <a:pt x="0" y="16807"/>
                      <a:pt x="0" y="13187"/>
                    </a:cubicBezTo>
                    <a:cubicBezTo>
                      <a:pt x="-1" y="8415"/>
                      <a:pt x="1579" y="3778"/>
                      <a:pt x="4492" y="-1"/>
                    </a:cubicBezTo>
                  </a:path>
                  <a:path w="21600" h="23546" stroke="0" extrusionOk="0">
                    <a:moveTo>
                      <a:pt x="2646" y="23545"/>
                    </a:moveTo>
                    <a:cubicBezTo>
                      <a:pt x="909" y="20369"/>
                      <a:pt x="0" y="16807"/>
                      <a:pt x="0" y="13187"/>
                    </a:cubicBezTo>
                    <a:cubicBezTo>
                      <a:pt x="-1" y="8415"/>
                      <a:pt x="1579" y="3778"/>
                      <a:pt x="4492" y="-1"/>
                    </a:cubicBezTo>
                    <a:lnTo>
                      <a:pt x="21600" y="13187"/>
                    </a:lnTo>
                    <a:lnTo>
                      <a:pt x="2646" y="23545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8" name="Arc 12"/>
              <p:cNvSpPr>
                <a:spLocks/>
              </p:cNvSpPr>
              <p:nvPr/>
            </p:nvSpPr>
            <p:spPr bwMode="auto">
              <a:xfrm rot="-1355094">
                <a:off x="5672" y="-706"/>
                <a:ext cx="202" cy="147"/>
              </a:xfrm>
              <a:custGeom>
                <a:avLst/>
                <a:gdLst>
                  <a:gd name="T0" fmla="*/ 0 w 25333"/>
                  <a:gd name="T1" fmla="*/ 0 h 21600"/>
                  <a:gd name="T2" fmla="*/ 2 w 25333"/>
                  <a:gd name="T3" fmla="*/ 1 h 21600"/>
                  <a:gd name="T4" fmla="*/ 0 w 25333"/>
                  <a:gd name="T5" fmla="*/ 1 h 21600"/>
                  <a:gd name="T6" fmla="*/ 0 60000 65536"/>
                  <a:gd name="T7" fmla="*/ 0 60000 65536"/>
                  <a:gd name="T8" fmla="*/ 0 60000 65536"/>
                  <a:gd name="T9" fmla="*/ 0 w 25333"/>
                  <a:gd name="T10" fmla="*/ 0 h 21600"/>
                  <a:gd name="T11" fmla="*/ 25333 w 2533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333" h="21600" fill="none" extrusionOk="0">
                    <a:moveTo>
                      <a:pt x="-1" y="854"/>
                    </a:moveTo>
                    <a:cubicBezTo>
                      <a:pt x="1954" y="287"/>
                      <a:pt x="3980" y="-1"/>
                      <a:pt x="6016" y="0"/>
                    </a:cubicBezTo>
                    <a:cubicBezTo>
                      <a:pt x="14195" y="0"/>
                      <a:pt x="21673" y="4620"/>
                      <a:pt x="25333" y="11934"/>
                    </a:cubicBezTo>
                  </a:path>
                  <a:path w="25333" h="21600" stroke="0" extrusionOk="0">
                    <a:moveTo>
                      <a:pt x="-1" y="854"/>
                    </a:moveTo>
                    <a:cubicBezTo>
                      <a:pt x="1954" y="287"/>
                      <a:pt x="3980" y="-1"/>
                      <a:pt x="6016" y="0"/>
                    </a:cubicBezTo>
                    <a:cubicBezTo>
                      <a:pt x="14195" y="0"/>
                      <a:pt x="21673" y="4620"/>
                      <a:pt x="25333" y="11934"/>
                    </a:cubicBezTo>
                    <a:lnTo>
                      <a:pt x="6016" y="21600"/>
                    </a:lnTo>
                    <a:lnTo>
                      <a:pt x="-1" y="854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Глоссарий и </a:t>
            </a:r>
            <a:r>
              <a:rPr lang="en-US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FEO</a:t>
            </a: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-страница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464050"/>
          </a:xfrm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Для каждого из элементов в </a:t>
            </a:r>
            <a:r>
              <a:rPr lang="en-US" sz="2400" smtClean="0"/>
              <a:t>IDEF</a:t>
            </a:r>
            <a:r>
              <a:rPr lang="ru-RU" sz="2400" smtClean="0"/>
              <a:t>0 существует стандарт, подразумевающий создание и поддержку набора соответствующих определений, ключевых слов, повествований, изложений и т.д, которые характеризуют объект, отраженный данным элементом. Этот набор – </a:t>
            </a:r>
            <a:r>
              <a:rPr lang="ru-RU" sz="24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глоссарий</a:t>
            </a:r>
            <a:r>
              <a:rPr lang="ru-RU" sz="2400" smtClean="0"/>
              <a:t>, являющийся описанием сущности данного элемента.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FEO</a:t>
            </a:r>
            <a:r>
              <a:rPr lang="ru-RU" sz="2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-диаграмма</a:t>
            </a:r>
            <a:r>
              <a:rPr lang="ru-RU" sz="2400" smtClean="0"/>
              <a:t> (</a:t>
            </a:r>
            <a:r>
              <a:rPr lang="en-US" sz="2400" i="1" smtClean="0"/>
              <a:t>For Exposition Only</a:t>
            </a:r>
            <a:r>
              <a:rPr lang="en-US" sz="2400" smtClean="0"/>
              <a:t>)</a:t>
            </a:r>
            <a:r>
              <a:rPr lang="ru-RU" sz="2400" smtClean="0"/>
              <a:t> – это диаграмма, которая поясняет особо интересные и тонкие аспекты диаграмм. Эти диаграммы не ограничены синтаксисом </a:t>
            </a:r>
            <a:r>
              <a:rPr lang="en-US" sz="2400" smtClean="0"/>
              <a:t>IDEF</a:t>
            </a:r>
            <a:r>
              <a:rPr lang="ru-RU" sz="2400" smtClean="0"/>
              <a:t>0. В них может быть текстовая, графическая информация, схемы, альтернативная точка зрения на процесс и т.п.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Мастерская страница </a:t>
            </a:r>
            <a:br>
              <a:rPr lang="ru-RU" sz="36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(каркас диаграммы)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040188"/>
          </a:xfrm>
          <a:ln>
            <a:solidFill>
              <a:schemeClr val="bg2"/>
            </a:solidFill>
          </a:ln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sz="2800" smtClean="0"/>
              <a:t>Стандартный бланк для диаграмм (облегчает подшивку и копирование)</a:t>
            </a:r>
          </a:p>
          <a:p>
            <a:pPr marL="609600" indent="-609600" eaLnBrk="1" hangingPunct="1">
              <a:defRPr/>
            </a:pPr>
            <a:r>
              <a:rPr lang="ru-RU" sz="2800" smtClean="0"/>
              <a:t>Разделен на 3 основные части:</a:t>
            </a:r>
          </a:p>
          <a:p>
            <a:pPr marL="990600" lvl="1" indent="-533400" eaLnBrk="1" hangingPunct="1">
              <a:buFontTx/>
              <a:buNone/>
              <a:defRPr/>
            </a:pPr>
            <a:r>
              <a:rPr lang="ru-RU" sz="2400" smtClean="0"/>
              <a:t>1) </a:t>
            </a:r>
            <a:r>
              <a:rPr lang="ru-RU" sz="2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поле рабочей информации</a:t>
            </a:r>
            <a:r>
              <a:rPr lang="ru-RU" sz="2400" smtClean="0"/>
              <a:t> (для отслеживания диаграммы в процессе моделирования)</a:t>
            </a:r>
          </a:p>
          <a:p>
            <a:pPr marL="990600" lvl="1" indent="-533400" eaLnBrk="1" hangingPunct="1">
              <a:buFontTx/>
              <a:buNone/>
              <a:defRPr/>
            </a:pPr>
            <a:r>
              <a:rPr lang="ru-RU" sz="2400" smtClean="0"/>
              <a:t>2) </a:t>
            </a:r>
            <a:r>
              <a:rPr lang="ru-RU" sz="2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поле сообщений</a:t>
            </a:r>
            <a:r>
              <a:rPr lang="ru-RU" sz="2400" smtClean="0"/>
              <a:t> (область рисования диаграммы)</a:t>
            </a:r>
          </a:p>
          <a:p>
            <a:pPr marL="990600" lvl="1" indent="-533400" eaLnBrk="1" hangingPunct="1">
              <a:buFont typeface="Wingdings" panose="05000000000000000000" pitchFamily="2" charset="2"/>
              <a:buNone/>
              <a:defRPr/>
            </a:pPr>
            <a:r>
              <a:rPr lang="ru-RU" sz="2400" smtClean="0"/>
              <a:t>3) </a:t>
            </a:r>
            <a:r>
              <a:rPr lang="ru-RU" sz="2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поле идентификации</a:t>
            </a:r>
            <a:r>
              <a:rPr lang="ru-RU" sz="2400" smtClean="0"/>
              <a:t> (идентификация диаграммы и ее позиционирование в иерархии)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Мастерская страница</a:t>
            </a:r>
          </a:p>
        </p:txBody>
      </p:sp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7" r="13693"/>
          <a:stretch>
            <a:fillRect/>
          </a:stretch>
        </p:blipFill>
        <p:spPr bwMode="auto">
          <a:xfrm>
            <a:off x="0" y="504825"/>
            <a:ext cx="914400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276600" y="3284538"/>
            <a:ext cx="3167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CC0000"/>
                </a:solidFill>
              </a:rPr>
              <a:t>Поле сообщений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68313" y="5734050"/>
            <a:ext cx="3889375" cy="503238"/>
            <a:chOff x="158" y="3657"/>
            <a:chExt cx="2450" cy="317"/>
          </a:xfrm>
        </p:grpSpPr>
        <p:sp>
          <p:nvSpPr>
            <p:cNvPr id="43039" name="Text Box 13"/>
            <p:cNvSpPr txBox="1">
              <a:spLocks noChangeArrowheads="1"/>
            </p:cNvSpPr>
            <p:nvPr/>
          </p:nvSpPr>
          <p:spPr bwMode="auto">
            <a:xfrm>
              <a:off x="158" y="3657"/>
              <a:ext cx="204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400">
                  <a:solidFill>
                    <a:srgbClr val="CC0000"/>
                  </a:solidFill>
                </a:rPr>
                <a:t>Поле идентификации</a:t>
              </a:r>
            </a:p>
          </p:txBody>
        </p:sp>
        <p:sp>
          <p:nvSpPr>
            <p:cNvPr id="43040" name="Line 14"/>
            <p:cNvSpPr>
              <a:spLocks noChangeShapeType="1"/>
            </p:cNvSpPr>
            <p:nvPr/>
          </p:nvSpPr>
          <p:spPr bwMode="auto">
            <a:xfrm>
              <a:off x="1927" y="3793"/>
              <a:ext cx="681" cy="181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323850" y="1196975"/>
            <a:ext cx="4094163" cy="744538"/>
            <a:chOff x="-105" y="799"/>
            <a:chExt cx="2579" cy="469"/>
          </a:xfrm>
        </p:grpSpPr>
        <p:sp>
          <p:nvSpPr>
            <p:cNvPr id="43037" name="Text Box 38"/>
            <p:cNvSpPr txBox="1">
              <a:spLocks noChangeArrowheads="1"/>
            </p:cNvSpPr>
            <p:nvPr/>
          </p:nvSpPr>
          <p:spPr bwMode="auto">
            <a:xfrm>
              <a:off x="-105" y="980"/>
              <a:ext cx="25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400">
                  <a:solidFill>
                    <a:srgbClr val="CC0000"/>
                  </a:solidFill>
                </a:rPr>
                <a:t>Поле рабочей информации</a:t>
              </a:r>
            </a:p>
          </p:txBody>
        </p:sp>
        <p:sp>
          <p:nvSpPr>
            <p:cNvPr id="43038" name="Line 39"/>
            <p:cNvSpPr>
              <a:spLocks noChangeShapeType="1"/>
            </p:cNvSpPr>
            <p:nvPr/>
          </p:nvSpPr>
          <p:spPr bwMode="auto">
            <a:xfrm flipV="1">
              <a:off x="1655" y="799"/>
              <a:ext cx="409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3851275" y="981075"/>
            <a:ext cx="4465638" cy="3689350"/>
            <a:chOff x="2426" y="618"/>
            <a:chExt cx="2813" cy="2324"/>
          </a:xfrm>
        </p:grpSpPr>
        <p:sp>
          <p:nvSpPr>
            <p:cNvPr id="43035" name="Text Box 41"/>
            <p:cNvSpPr txBox="1">
              <a:spLocks noChangeArrowheads="1"/>
            </p:cNvSpPr>
            <p:nvPr/>
          </p:nvSpPr>
          <p:spPr bwMode="auto">
            <a:xfrm>
              <a:off x="2426" y="981"/>
              <a:ext cx="2813" cy="1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 b="1">
                  <a:solidFill>
                    <a:srgbClr val="CC0000"/>
                  </a:solidFill>
                </a:rPr>
                <a:t>Статусы проекта</a:t>
              </a:r>
              <a:r>
                <a:rPr lang="ru-RU" altLang="ru-RU" sz="1800">
                  <a:solidFill>
                    <a:srgbClr val="CC0000"/>
                  </a:solidFill>
                </a:rPr>
                <a:t>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1) </a:t>
              </a:r>
              <a:r>
                <a:rPr lang="ru-RU" altLang="ru-RU" sz="1800" i="1">
                  <a:solidFill>
                    <a:srgbClr val="CC0000"/>
                  </a:solidFill>
                </a:rPr>
                <a:t>Рабочая версия</a:t>
              </a:r>
              <a:r>
                <a:rPr lang="ru-RU" altLang="ru-RU" sz="1800">
                  <a:solidFill>
                    <a:srgbClr val="CC0000"/>
                  </a:solidFill>
                </a:rPr>
                <a:t> – диаграмма с большим числом изменений на стадии разработки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2) </a:t>
              </a:r>
              <a:r>
                <a:rPr lang="ru-RU" altLang="ru-RU" sz="1800" i="1">
                  <a:solidFill>
                    <a:srgbClr val="CC0000"/>
                  </a:solidFill>
                </a:rPr>
                <a:t>Эскиз</a:t>
              </a:r>
              <a:r>
                <a:rPr lang="ru-RU" altLang="ru-RU" sz="1800">
                  <a:solidFill>
                    <a:srgbClr val="CC0000"/>
                  </a:solidFill>
                </a:rPr>
                <a:t> имеет меньше изменений и свидетельствует о достижении некоторого согласия ряда читателей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3) </a:t>
              </a:r>
              <a:r>
                <a:rPr lang="ru-RU" altLang="ru-RU" sz="1800" i="1">
                  <a:solidFill>
                    <a:srgbClr val="CC0000"/>
                  </a:solidFill>
                </a:rPr>
                <a:t>Рекомендовано</a:t>
              </a:r>
              <a:r>
                <a:rPr lang="ru-RU" altLang="ru-RU" sz="1800">
                  <a:solidFill>
                    <a:srgbClr val="CC0000"/>
                  </a:solidFill>
                </a:rPr>
                <a:t> – сопутствующие тексты утверждены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4) </a:t>
              </a:r>
              <a:r>
                <a:rPr lang="ru-RU" altLang="ru-RU" sz="1800" i="1">
                  <a:solidFill>
                    <a:srgbClr val="CC0000"/>
                  </a:solidFill>
                </a:rPr>
                <a:t>Публикация </a:t>
              </a:r>
              <a:r>
                <a:rPr lang="ru-RU" altLang="ru-RU" sz="1800">
                  <a:solidFill>
                    <a:srgbClr val="CC0000"/>
                  </a:solidFill>
                </a:rPr>
                <a:t>– материал может печататься.</a:t>
              </a:r>
            </a:p>
          </p:txBody>
        </p:sp>
        <p:sp>
          <p:nvSpPr>
            <p:cNvPr id="43036" name="Line 42"/>
            <p:cNvSpPr>
              <a:spLocks noChangeShapeType="1"/>
            </p:cNvSpPr>
            <p:nvPr/>
          </p:nvSpPr>
          <p:spPr bwMode="auto">
            <a:xfrm flipV="1">
              <a:off x="3515" y="618"/>
              <a:ext cx="91" cy="31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395288" y="1052513"/>
            <a:ext cx="3513137" cy="3159125"/>
            <a:chOff x="259" y="663"/>
            <a:chExt cx="2213" cy="1990"/>
          </a:xfrm>
        </p:grpSpPr>
        <p:sp>
          <p:nvSpPr>
            <p:cNvPr id="43033" name="Text Box 44"/>
            <p:cNvSpPr txBox="1">
              <a:spLocks noChangeArrowheads="1"/>
            </p:cNvSpPr>
            <p:nvPr/>
          </p:nvSpPr>
          <p:spPr bwMode="auto">
            <a:xfrm>
              <a:off x="259" y="1382"/>
              <a:ext cx="2213" cy="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 b="1">
                  <a:solidFill>
                    <a:srgbClr val="CC0000"/>
                  </a:solidFill>
                </a:rPr>
                <a:t>Сведения о модели</a:t>
              </a:r>
              <a:r>
                <a:rPr lang="ru-RU" altLang="ru-RU" sz="1800">
                  <a:solidFill>
                    <a:srgbClr val="CC0000"/>
                  </a:solidFill>
                </a:rPr>
                <a:t>:</a:t>
              </a:r>
            </a:p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-автор;</a:t>
              </a:r>
            </a:p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-название проекта;</a:t>
              </a:r>
            </a:p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-замечания;</a:t>
              </a:r>
            </a:p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-дата создания и пересмотра.</a:t>
              </a:r>
            </a:p>
          </p:txBody>
        </p:sp>
        <p:sp>
          <p:nvSpPr>
            <p:cNvPr id="43034" name="Line 45"/>
            <p:cNvSpPr>
              <a:spLocks noChangeShapeType="1"/>
            </p:cNvSpPr>
            <p:nvPr/>
          </p:nvSpPr>
          <p:spPr bwMode="auto">
            <a:xfrm flipH="1" flipV="1">
              <a:off x="1655" y="663"/>
              <a:ext cx="182" cy="72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017" name="Text Box 48"/>
          <p:cNvSpPr txBox="1">
            <a:spLocks noChangeArrowheads="1"/>
          </p:cNvSpPr>
          <p:nvPr/>
        </p:nvSpPr>
        <p:spPr bwMode="auto">
          <a:xfrm>
            <a:off x="6099175" y="1762125"/>
            <a:ext cx="2144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5940425" y="836613"/>
            <a:ext cx="2016125" cy="1982787"/>
            <a:chOff x="3742" y="527"/>
            <a:chExt cx="1270" cy="1249"/>
          </a:xfrm>
        </p:grpSpPr>
        <p:sp>
          <p:nvSpPr>
            <p:cNvPr id="43031" name="Text Box 49"/>
            <p:cNvSpPr txBox="1">
              <a:spLocks noChangeArrowheads="1"/>
            </p:cNvSpPr>
            <p:nvPr/>
          </p:nvSpPr>
          <p:spPr bwMode="auto">
            <a:xfrm>
              <a:off x="3742" y="1026"/>
              <a:ext cx="1270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Сведения о читателях-экспертах и дате экспертизы</a:t>
              </a:r>
            </a:p>
          </p:txBody>
        </p:sp>
        <p:sp>
          <p:nvSpPr>
            <p:cNvPr id="43032" name="Line 50"/>
            <p:cNvSpPr>
              <a:spLocks noChangeShapeType="1"/>
            </p:cNvSpPr>
            <p:nvPr/>
          </p:nvSpPr>
          <p:spPr bwMode="auto">
            <a:xfrm flipH="1" flipV="1">
              <a:off x="4377" y="527"/>
              <a:ext cx="272" cy="45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7235825" y="908050"/>
            <a:ext cx="1728788" cy="1563688"/>
            <a:chOff x="4513" y="709"/>
            <a:chExt cx="1089" cy="985"/>
          </a:xfrm>
        </p:grpSpPr>
        <p:sp>
          <p:nvSpPr>
            <p:cNvPr id="43029" name="Text Box 54"/>
            <p:cNvSpPr txBox="1">
              <a:spLocks noChangeArrowheads="1"/>
            </p:cNvSpPr>
            <p:nvPr/>
          </p:nvSpPr>
          <p:spPr bwMode="auto">
            <a:xfrm>
              <a:off x="4513" y="1117"/>
              <a:ext cx="108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Сведения о родительской работе</a:t>
              </a:r>
            </a:p>
          </p:txBody>
        </p:sp>
        <p:sp>
          <p:nvSpPr>
            <p:cNvPr id="43030" name="Line 55"/>
            <p:cNvSpPr>
              <a:spLocks noChangeShapeType="1"/>
            </p:cNvSpPr>
            <p:nvPr/>
          </p:nvSpPr>
          <p:spPr bwMode="auto">
            <a:xfrm flipV="1">
              <a:off x="5193" y="709"/>
              <a:ext cx="136" cy="36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2987675" y="5084763"/>
            <a:ext cx="2982913" cy="1512887"/>
            <a:chOff x="1882" y="3203"/>
            <a:chExt cx="1879" cy="953"/>
          </a:xfrm>
        </p:grpSpPr>
        <p:sp>
          <p:nvSpPr>
            <p:cNvPr id="43027" name="Text Box 57"/>
            <p:cNvSpPr txBox="1">
              <a:spLocks noChangeArrowheads="1"/>
            </p:cNvSpPr>
            <p:nvPr/>
          </p:nvSpPr>
          <p:spPr bwMode="auto">
            <a:xfrm>
              <a:off x="1882" y="3203"/>
              <a:ext cx="187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Название диаграммы (совпадает с названием родительской работы)</a:t>
              </a:r>
            </a:p>
          </p:txBody>
        </p:sp>
        <p:sp>
          <p:nvSpPr>
            <p:cNvPr id="43028" name="Line 58"/>
            <p:cNvSpPr>
              <a:spLocks noChangeShapeType="1"/>
            </p:cNvSpPr>
            <p:nvPr/>
          </p:nvSpPr>
          <p:spPr bwMode="auto">
            <a:xfrm flipH="1">
              <a:off x="2971" y="3793"/>
              <a:ext cx="181" cy="36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62"/>
          <p:cNvGrpSpPr>
            <a:grpSpLocks/>
          </p:cNvGrpSpPr>
          <p:nvPr/>
        </p:nvGrpSpPr>
        <p:grpSpPr bwMode="auto">
          <a:xfrm>
            <a:off x="468313" y="5157788"/>
            <a:ext cx="1497012" cy="1511300"/>
            <a:chOff x="295" y="3249"/>
            <a:chExt cx="943" cy="952"/>
          </a:xfrm>
        </p:grpSpPr>
        <p:sp>
          <p:nvSpPr>
            <p:cNvPr id="43025" name="Text Box 60"/>
            <p:cNvSpPr txBox="1">
              <a:spLocks noChangeArrowheads="1"/>
            </p:cNvSpPr>
            <p:nvPr/>
          </p:nvSpPr>
          <p:spPr bwMode="auto">
            <a:xfrm>
              <a:off x="295" y="3249"/>
              <a:ext cx="94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Номер диаграммы</a:t>
              </a:r>
            </a:p>
          </p:txBody>
        </p:sp>
        <p:sp>
          <p:nvSpPr>
            <p:cNvPr id="43026" name="Line 61"/>
            <p:cNvSpPr>
              <a:spLocks noChangeShapeType="1"/>
            </p:cNvSpPr>
            <p:nvPr/>
          </p:nvSpPr>
          <p:spPr bwMode="auto">
            <a:xfrm flipH="1">
              <a:off x="703" y="3657"/>
              <a:ext cx="181" cy="54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65"/>
          <p:cNvGrpSpPr>
            <a:grpSpLocks/>
          </p:cNvGrpSpPr>
          <p:nvPr/>
        </p:nvGrpSpPr>
        <p:grpSpPr bwMode="auto">
          <a:xfrm>
            <a:off x="6877050" y="5084763"/>
            <a:ext cx="1800225" cy="1439862"/>
            <a:chOff x="4332" y="3203"/>
            <a:chExt cx="1134" cy="907"/>
          </a:xfrm>
        </p:grpSpPr>
        <p:sp>
          <p:nvSpPr>
            <p:cNvPr id="43023" name="Text Box 63"/>
            <p:cNvSpPr txBox="1">
              <a:spLocks noChangeArrowheads="1"/>
            </p:cNvSpPr>
            <p:nvPr/>
          </p:nvSpPr>
          <p:spPr bwMode="auto">
            <a:xfrm>
              <a:off x="4332" y="3203"/>
              <a:ext cx="1134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Уникальный номер версии диаграммы</a:t>
              </a:r>
            </a:p>
          </p:txBody>
        </p:sp>
        <p:sp>
          <p:nvSpPr>
            <p:cNvPr id="43024" name="Line 64"/>
            <p:cNvSpPr>
              <a:spLocks noChangeShapeType="1"/>
            </p:cNvSpPr>
            <p:nvPr/>
          </p:nvSpPr>
          <p:spPr bwMode="auto">
            <a:xfrm flipH="1">
              <a:off x="4830" y="3793"/>
              <a:ext cx="227" cy="31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модели процесса постройки садового домика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492500" y="2708275"/>
            <a:ext cx="2519363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hlink"/>
                </a:solidFill>
              </a:rPr>
              <a:t>Построить дом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971550" y="2995613"/>
            <a:ext cx="2520950" cy="433387"/>
            <a:chOff x="612" y="1706"/>
            <a:chExt cx="1588" cy="273"/>
          </a:xfrm>
        </p:grpSpPr>
        <p:sp>
          <p:nvSpPr>
            <p:cNvPr id="44049" name="Line 5"/>
            <p:cNvSpPr>
              <a:spLocks noChangeShapeType="1"/>
            </p:cNvSpPr>
            <p:nvPr/>
          </p:nvSpPr>
          <p:spPr bwMode="auto">
            <a:xfrm>
              <a:off x="612" y="1979"/>
              <a:ext cx="15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50" name="Text Box 6"/>
            <p:cNvSpPr txBox="1">
              <a:spLocks noChangeArrowheads="1"/>
            </p:cNvSpPr>
            <p:nvPr/>
          </p:nvSpPr>
          <p:spPr bwMode="auto">
            <a:xfrm>
              <a:off x="657" y="1706"/>
              <a:ext cx="127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Материалы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859338" y="4148138"/>
            <a:ext cx="1584325" cy="1439862"/>
            <a:chOff x="3061" y="2432"/>
            <a:chExt cx="998" cy="907"/>
          </a:xfrm>
        </p:grpSpPr>
        <p:sp>
          <p:nvSpPr>
            <p:cNvPr id="44047" name="Line 8"/>
            <p:cNvSpPr>
              <a:spLocks noChangeShapeType="1"/>
            </p:cNvSpPr>
            <p:nvPr/>
          </p:nvSpPr>
          <p:spPr bwMode="auto">
            <a:xfrm flipV="1">
              <a:off x="3061" y="2432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48" name="Text Box 9"/>
            <p:cNvSpPr txBox="1">
              <a:spLocks noChangeArrowheads="1"/>
            </p:cNvSpPr>
            <p:nvPr/>
          </p:nvSpPr>
          <p:spPr bwMode="auto">
            <a:xfrm>
              <a:off x="3152" y="2886"/>
              <a:ext cx="9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Строители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011863" y="3068638"/>
            <a:ext cx="2447925" cy="366712"/>
            <a:chOff x="3787" y="1752"/>
            <a:chExt cx="1542" cy="231"/>
          </a:xfrm>
        </p:grpSpPr>
        <p:sp>
          <p:nvSpPr>
            <p:cNvPr id="44045" name="Line 13"/>
            <p:cNvSpPr>
              <a:spLocks noChangeShapeType="1"/>
            </p:cNvSpPr>
            <p:nvPr/>
          </p:nvSpPr>
          <p:spPr bwMode="auto">
            <a:xfrm>
              <a:off x="3787" y="1979"/>
              <a:ext cx="15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46" name="Text Box 14"/>
            <p:cNvSpPr txBox="1">
              <a:spLocks noChangeArrowheads="1"/>
            </p:cNvSpPr>
            <p:nvPr/>
          </p:nvSpPr>
          <p:spPr bwMode="auto">
            <a:xfrm>
              <a:off x="4150" y="1752"/>
              <a:ext cx="9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Дом</a:t>
              </a: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787900" y="1773238"/>
            <a:ext cx="2305050" cy="936625"/>
            <a:chOff x="3016" y="935"/>
            <a:chExt cx="1452" cy="590"/>
          </a:xfrm>
        </p:grpSpPr>
        <p:sp>
          <p:nvSpPr>
            <p:cNvPr id="44043" name="Line 18"/>
            <p:cNvSpPr>
              <a:spLocks noChangeShapeType="1"/>
            </p:cNvSpPr>
            <p:nvPr/>
          </p:nvSpPr>
          <p:spPr bwMode="auto">
            <a:xfrm>
              <a:off x="3016" y="935"/>
              <a:ext cx="0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44" name="Text Box 19"/>
            <p:cNvSpPr txBox="1">
              <a:spLocks noChangeArrowheads="1"/>
            </p:cNvSpPr>
            <p:nvPr/>
          </p:nvSpPr>
          <p:spPr bwMode="auto">
            <a:xfrm>
              <a:off x="3107" y="1117"/>
              <a:ext cx="13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Проект дома</a:t>
              </a:r>
            </a:p>
          </p:txBody>
        </p:sp>
      </p:grp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468313" y="5803900"/>
            <a:ext cx="8208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Цель:</a:t>
            </a:r>
            <a:r>
              <a:rPr lang="ru-RU">
                <a:solidFill>
                  <a:schemeClr val="hlink"/>
                </a:solidFill>
                <a:latin typeface="Arial" charset="0"/>
              </a:rPr>
              <a:t> Определить действия, необходимые для постройки дачного домика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468313" y="6237288"/>
            <a:ext cx="828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Точка зрения:</a:t>
            </a:r>
            <a:r>
              <a:rPr lang="ru-RU">
                <a:solidFill>
                  <a:schemeClr val="hlink"/>
                </a:solidFill>
                <a:latin typeface="Arial" charset="0"/>
              </a:rPr>
              <a:t> владельца дачного участка</a:t>
            </a: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2124075" y="1268413"/>
            <a:ext cx="5168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hlink"/>
                </a:solidFill>
              </a:rPr>
              <a:t>1. Строим контекстную диаграмму</a:t>
            </a:r>
            <a:r>
              <a:rPr lang="ru-RU" altLang="ru-RU" sz="1800" b="1">
                <a:solidFill>
                  <a:schemeClr val="hlink"/>
                </a:solidFill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  <p:bldP spid="34837" grpId="0"/>
      <p:bldP spid="34838" grpId="0"/>
      <p:bldP spid="3483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748712" cy="5762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модели процесса постройки садового домика</a:t>
            </a:r>
          </a:p>
        </p:txBody>
      </p:sp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250825" y="1052513"/>
            <a:ext cx="8713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hlink"/>
                </a:solidFill>
              </a:rPr>
              <a:t>2. Декомпозируем контекстную диаграмму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258888" y="2060575"/>
            <a:ext cx="1512887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Заложить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фундамент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3203575" y="2708275"/>
            <a:ext cx="13684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Возвести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стены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5003800" y="3573463"/>
            <a:ext cx="1366838" cy="792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Положить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крышу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6659563" y="4581525"/>
            <a:ext cx="1512887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Выполнить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отделку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79388" y="1773238"/>
            <a:ext cx="1439862" cy="720725"/>
            <a:chOff x="113" y="1071"/>
            <a:chExt cx="907" cy="454"/>
          </a:xfrm>
        </p:grpSpPr>
        <p:sp>
          <p:nvSpPr>
            <p:cNvPr id="45103" name="Line 11"/>
            <p:cNvSpPr>
              <a:spLocks noChangeShapeType="1"/>
            </p:cNvSpPr>
            <p:nvPr/>
          </p:nvSpPr>
          <p:spPr bwMode="auto">
            <a:xfrm>
              <a:off x="158" y="1525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104" name="Text Box 12"/>
            <p:cNvSpPr txBox="1">
              <a:spLocks noChangeArrowheads="1"/>
            </p:cNvSpPr>
            <p:nvPr/>
          </p:nvSpPr>
          <p:spPr bwMode="auto">
            <a:xfrm>
              <a:off x="113" y="1071"/>
              <a:ext cx="9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Материалы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051050" y="1412875"/>
            <a:ext cx="2162175" cy="647700"/>
            <a:chOff x="1292" y="890"/>
            <a:chExt cx="1362" cy="408"/>
          </a:xfrm>
        </p:grpSpPr>
        <p:sp>
          <p:nvSpPr>
            <p:cNvPr id="45101" name="Line 14"/>
            <p:cNvSpPr>
              <a:spLocks noChangeShapeType="1"/>
            </p:cNvSpPr>
            <p:nvPr/>
          </p:nvSpPr>
          <p:spPr bwMode="auto">
            <a:xfrm>
              <a:off x="1292" y="1026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102" name="Text Box 15"/>
            <p:cNvSpPr txBox="1">
              <a:spLocks noChangeArrowheads="1"/>
            </p:cNvSpPr>
            <p:nvPr/>
          </p:nvSpPr>
          <p:spPr bwMode="auto">
            <a:xfrm>
              <a:off x="1338" y="890"/>
              <a:ext cx="1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Проект дома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051050" y="2852738"/>
            <a:ext cx="1584325" cy="3822700"/>
            <a:chOff x="1247" y="1797"/>
            <a:chExt cx="998" cy="2408"/>
          </a:xfrm>
        </p:grpSpPr>
        <p:sp>
          <p:nvSpPr>
            <p:cNvPr id="45099" name="Line 19"/>
            <p:cNvSpPr>
              <a:spLocks noChangeShapeType="1"/>
            </p:cNvSpPr>
            <p:nvPr/>
          </p:nvSpPr>
          <p:spPr bwMode="auto">
            <a:xfrm flipV="1">
              <a:off x="1247" y="1797"/>
              <a:ext cx="0" cy="22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100" name="Text Box 20"/>
            <p:cNvSpPr txBox="1">
              <a:spLocks noChangeArrowheads="1"/>
            </p:cNvSpPr>
            <p:nvPr/>
          </p:nvSpPr>
          <p:spPr bwMode="auto">
            <a:xfrm>
              <a:off x="1292" y="3974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Строители</a:t>
              </a:r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8172450" y="4508500"/>
            <a:ext cx="792163" cy="504825"/>
            <a:chOff x="5148" y="2795"/>
            <a:chExt cx="499" cy="318"/>
          </a:xfrm>
        </p:grpSpPr>
        <p:sp>
          <p:nvSpPr>
            <p:cNvPr id="45097" name="Line 24"/>
            <p:cNvSpPr>
              <a:spLocks noChangeShapeType="1"/>
            </p:cNvSpPr>
            <p:nvPr/>
          </p:nvSpPr>
          <p:spPr bwMode="auto">
            <a:xfrm>
              <a:off x="5148" y="3113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8" name="Text Box 25"/>
            <p:cNvSpPr txBox="1">
              <a:spLocks noChangeArrowheads="1"/>
            </p:cNvSpPr>
            <p:nvPr/>
          </p:nvSpPr>
          <p:spPr bwMode="auto">
            <a:xfrm>
              <a:off x="5193" y="2795"/>
              <a:ext cx="39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/>
                <a:t>Дом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2051050" y="1773238"/>
            <a:ext cx="5473700" cy="2808287"/>
            <a:chOff x="1292" y="1117"/>
            <a:chExt cx="3402" cy="1769"/>
          </a:xfrm>
        </p:grpSpPr>
        <p:sp>
          <p:nvSpPr>
            <p:cNvPr id="45093" name="Line 28"/>
            <p:cNvSpPr>
              <a:spLocks noChangeShapeType="1"/>
            </p:cNvSpPr>
            <p:nvPr/>
          </p:nvSpPr>
          <p:spPr bwMode="auto">
            <a:xfrm>
              <a:off x="4694" y="1117"/>
              <a:ext cx="0" cy="17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4" name="Line 31"/>
            <p:cNvSpPr>
              <a:spLocks noChangeShapeType="1"/>
            </p:cNvSpPr>
            <p:nvPr/>
          </p:nvSpPr>
          <p:spPr bwMode="auto">
            <a:xfrm>
              <a:off x="1292" y="1117"/>
              <a:ext cx="3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5" name="Line 32"/>
            <p:cNvSpPr>
              <a:spLocks noChangeShapeType="1"/>
            </p:cNvSpPr>
            <p:nvPr/>
          </p:nvSpPr>
          <p:spPr bwMode="auto">
            <a:xfrm>
              <a:off x="3606" y="1117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6" name="Line 33"/>
            <p:cNvSpPr>
              <a:spLocks noChangeShapeType="1"/>
            </p:cNvSpPr>
            <p:nvPr/>
          </p:nvSpPr>
          <p:spPr bwMode="auto">
            <a:xfrm>
              <a:off x="2426" y="1117"/>
              <a:ext cx="0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7"/>
          <p:cNvGrpSpPr>
            <a:grpSpLocks/>
          </p:cNvGrpSpPr>
          <p:nvPr/>
        </p:nvGrpSpPr>
        <p:grpSpPr bwMode="auto">
          <a:xfrm>
            <a:off x="2051050" y="3500438"/>
            <a:ext cx="5400675" cy="2736850"/>
            <a:chOff x="1292" y="2205"/>
            <a:chExt cx="3402" cy="1724"/>
          </a:xfrm>
        </p:grpSpPr>
        <p:sp>
          <p:nvSpPr>
            <p:cNvPr id="45089" name="Line 43"/>
            <p:cNvSpPr>
              <a:spLocks noChangeShapeType="1"/>
            </p:cNvSpPr>
            <p:nvPr/>
          </p:nvSpPr>
          <p:spPr bwMode="auto">
            <a:xfrm flipV="1">
              <a:off x="4694" y="3385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0" name="Line 44"/>
            <p:cNvSpPr>
              <a:spLocks noChangeShapeType="1"/>
            </p:cNvSpPr>
            <p:nvPr/>
          </p:nvSpPr>
          <p:spPr bwMode="auto">
            <a:xfrm>
              <a:off x="1292" y="3929"/>
              <a:ext cx="3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1" name="Line 45"/>
            <p:cNvSpPr>
              <a:spLocks noChangeShapeType="1"/>
            </p:cNvSpPr>
            <p:nvPr/>
          </p:nvSpPr>
          <p:spPr bwMode="auto">
            <a:xfrm flipV="1">
              <a:off x="3606" y="2750"/>
              <a:ext cx="0" cy="11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92" name="Line 46"/>
            <p:cNvSpPr>
              <a:spLocks noChangeShapeType="1"/>
            </p:cNvSpPr>
            <p:nvPr/>
          </p:nvSpPr>
          <p:spPr bwMode="auto">
            <a:xfrm flipV="1">
              <a:off x="2426" y="2205"/>
              <a:ext cx="0" cy="1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468313" y="5516563"/>
            <a:ext cx="6985000" cy="641350"/>
            <a:chOff x="340" y="3475"/>
            <a:chExt cx="4400" cy="404"/>
          </a:xfrm>
        </p:grpSpPr>
        <p:sp>
          <p:nvSpPr>
            <p:cNvPr id="45085" name="Text Box 48"/>
            <p:cNvSpPr txBox="1">
              <a:spLocks noChangeArrowheads="1"/>
            </p:cNvSpPr>
            <p:nvPr/>
          </p:nvSpPr>
          <p:spPr bwMode="auto">
            <a:xfrm>
              <a:off x="340" y="3521"/>
              <a:ext cx="9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Каменщики</a:t>
              </a:r>
            </a:p>
          </p:txBody>
        </p:sp>
        <p:sp>
          <p:nvSpPr>
            <p:cNvPr id="45086" name="Text Box 49"/>
            <p:cNvSpPr txBox="1">
              <a:spLocks noChangeArrowheads="1"/>
            </p:cNvSpPr>
            <p:nvPr/>
          </p:nvSpPr>
          <p:spPr bwMode="auto">
            <a:xfrm>
              <a:off x="1519" y="3521"/>
              <a:ext cx="8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Плотники</a:t>
              </a:r>
            </a:p>
          </p:txBody>
        </p:sp>
        <p:sp>
          <p:nvSpPr>
            <p:cNvPr id="45087" name="Text Box 50"/>
            <p:cNvSpPr txBox="1">
              <a:spLocks noChangeArrowheads="1"/>
            </p:cNvSpPr>
            <p:nvPr/>
          </p:nvSpPr>
          <p:spPr bwMode="auto">
            <a:xfrm>
              <a:off x="2517" y="3521"/>
              <a:ext cx="10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Кровельщики</a:t>
              </a:r>
            </a:p>
          </p:txBody>
        </p:sp>
        <p:sp>
          <p:nvSpPr>
            <p:cNvPr id="45088" name="Text Box 51"/>
            <p:cNvSpPr txBox="1">
              <a:spLocks noChangeArrowheads="1"/>
            </p:cNvSpPr>
            <p:nvPr/>
          </p:nvSpPr>
          <p:spPr bwMode="auto">
            <a:xfrm>
              <a:off x="3696" y="3475"/>
              <a:ext cx="104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Мастера по отделке</a:t>
              </a:r>
            </a:p>
          </p:txBody>
        </p:sp>
      </p:grp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755650" y="2492375"/>
            <a:ext cx="5903913" cy="2736850"/>
            <a:chOff x="476" y="1570"/>
            <a:chExt cx="3719" cy="1724"/>
          </a:xfrm>
        </p:grpSpPr>
        <p:sp>
          <p:nvSpPr>
            <p:cNvPr id="45081" name="Line 55"/>
            <p:cNvSpPr>
              <a:spLocks noChangeShapeType="1"/>
            </p:cNvSpPr>
            <p:nvPr/>
          </p:nvSpPr>
          <p:spPr bwMode="auto">
            <a:xfrm>
              <a:off x="476" y="3294"/>
              <a:ext cx="37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82" name="Line 58"/>
            <p:cNvSpPr>
              <a:spLocks noChangeShapeType="1"/>
            </p:cNvSpPr>
            <p:nvPr/>
          </p:nvSpPr>
          <p:spPr bwMode="auto">
            <a:xfrm>
              <a:off x="476" y="1570"/>
              <a:ext cx="0" cy="1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83" name="Line 59"/>
            <p:cNvSpPr>
              <a:spLocks noChangeShapeType="1"/>
            </p:cNvSpPr>
            <p:nvPr/>
          </p:nvSpPr>
          <p:spPr bwMode="auto">
            <a:xfrm>
              <a:off x="476" y="2659"/>
              <a:ext cx="26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084" name="Line 60"/>
            <p:cNvSpPr>
              <a:spLocks noChangeShapeType="1"/>
            </p:cNvSpPr>
            <p:nvPr/>
          </p:nvSpPr>
          <p:spPr bwMode="auto">
            <a:xfrm>
              <a:off x="476" y="2160"/>
              <a:ext cx="15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66"/>
          <p:cNvGrpSpPr>
            <a:grpSpLocks/>
          </p:cNvGrpSpPr>
          <p:nvPr/>
        </p:nvGrpSpPr>
        <p:grpSpPr bwMode="auto">
          <a:xfrm>
            <a:off x="2771775" y="2205038"/>
            <a:ext cx="1584325" cy="911225"/>
            <a:chOff x="1746" y="1382"/>
            <a:chExt cx="998" cy="574"/>
          </a:xfrm>
        </p:grpSpPr>
        <p:cxnSp>
          <p:nvCxnSpPr>
            <p:cNvPr id="45079" name="AutoShape 62"/>
            <p:cNvCxnSpPr>
              <a:cxnSpLocks noChangeShapeType="1"/>
              <a:stCxn id="35845" idx="3"/>
              <a:endCxn id="35846" idx="1"/>
            </p:cNvCxnSpPr>
            <p:nvPr/>
          </p:nvCxnSpPr>
          <p:spPr bwMode="auto">
            <a:xfrm>
              <a:off x="1746" y="1548"/>
              <a:ext cx="272" cy="408"/>
            </a:xfrm>
            <a:prstGeom prst="bentConnector3">
              <a:avLst>
                <a:gd name="adj1" fmla="val 49634"/>
              </a:avLst>
            </a:prstGeom>
            <a:noFill/>
            <a:ln w="9525">
              <a:solidFill>
                <a:srgbClr val="CC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080" name="Text Box 63"/>
            <p:cNvSpPr txBox="1">
              <a:spLocks noChangeArrowheads="1"/>
            </p:cNvSpPr>
            <p:nvPr/>
          </p:nvSpPr>
          <p:spPr bwMode="auto">
            <a:xfrm>
              <a:off x="1846" y="1382"/>
              <a:ext cx="8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CC0000"/>
                  </a:solidFill>
                </a:rPr>
                <a:t>Фундамент</a:t>
              </a:r>
            </a:p>
          </p:txBody>
        </p:sp>
      </p:grpSp>
      <p:grpSp>
        <p:nvGrpSpPr>
          <p:cNvPr id="11" name="Group 84"/>
          <p:cNvGrpSpPr>
            <a:grpSpLocks/>
          </p:cNvGrpSpPr>
          <p:nvPr/>
        </p:nvGrpSpPr>
        <p:grpSpPr bwMode="auto">
          <a:xfrm>
            <a:off x="4572000" y="2420938"/>
            <a:ext cx="944563" cy="1296987"/>
            <a:chOff x="2880" y="1525"/>
            <a:chExt cx="595" cy="817"/>
          </a:xfrm>
        </p:grpSpPr>
        <p:cxnSp>
          <p:nvCxnSpPr>
            <p:cNvPr id="45077" name="AutoShape 82"/>
            <p:cNvCxnSpPr>
              <a:cxnSpLocks noChangeShapeType="1"/>
            </p:cNvCxnSpPr>
            <p:nvPr/>
          </p:nvCxnSpPr>
          <p:spPr bwMode="auto">
            <a:xfrm>
              <a:off x="2880" y="1797"/>
              <a:ext cx="272" cy="54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078" name="Text Box 83"/>
            <p:cNvSpPr txBox="1">
              <a:spLocks noChangeArrowheads="1"/>
            </p:cNvSpPr>
            <p:nvPr/>
          </p:nvSpPr>
          <p:spPr bwMode="auto">
            <a:xfrm>
              <a:off x="2925" y="1525"/>
              <a:ext cx="55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accent2"/>
                  </a:solidFill>
                </a:rPr>
                <a:t>Стены</a:t>
              </a:r>
            </a:p>
          </p:txBody>
        </p:sp>
      </p:grp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6372225" y="3284538"/>
            <a:ext cx="1079500" cy="1439862"/>
            <a:chOff x="4014" y="2069"/>
            <a:chExt cx="680" cy="907"/>
          </a:xfrm>
        </p:grpSpPr>
        <p:cxnSp>
          <p:nvCxnSpPr>
            <p:cNvPr id="45075" name="AutoShape 90"/>
            <p:cNvCxnSpPr>
              <a:cxnSpLocks noChangeShapeType="1"/>
            </p:cNvCxnSpPr>
            <p:nvPr/>
          </p:nvCxnSpPr>
          <p:spPr bwMode="auto">
            <a:xfrm>
              <a:off x="4014" y="2341"/>
              <a:ext cx="182" cy="635"/>
            </a:xfrm>
            <a:prstGeom prst="bentConnector3">
              <a:avLst>
                <a:gd name="adj1" fmla="val 4944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076" name="Text Box 91"/>
            <p:cNvSpPr txBox="1">
              <a:spLocks noChangeArrowheads="1"/>
            </p:cNvSpPr>
            <p:nvPr/>
          </p:nvSpPr>
          <p:spPr bwMode="auto">
            <a:xfrm>
              <a:off x="4059" y="2069"/>
              <a:ext cx="6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/>
                <a:t>Крыша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/>
      <p:bldP spid="35846" grpId="0" animBg="1"/>
      <p:bldP spid="35847" grpId="0" animBg="1"/>
      <p:bldP spid="358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Требования к моделям предметных областей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altLang="ru-RU" sz="2400" smtClean="0"/>
              <a:t>формализация, обеспечивающая однозначное описание структуры предметной области;</a:t>
            </a:r>
          </a:p>
          <a:p>
            <a:pPr eaLnBrk="1" hangingPunct="1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altLang="ru-RU" sz="2400" smtClean="0"/>
              <a:t>понятность для заказчиков и разработчиков на основе применения графических средств отображения модели;</a:t>
            </a:r>
          </a:p>
          <a:p>
            <a:pPr eaLnBrk="1" hangingPunct="1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altLang="ru-RU" sz="2400" smtClean="0"/>
              <a:t>обеспечение оценки эффективности реализации </a:t>
            </a:r>
            <a:r>
              <a:rPr lang="ru-RU" altLang="ru-RU" sz="2400" i="1" smtClean="0"/>
              <a:t>модели предметной области</a:t>
            </a:r>
            <a:r>
              <a:rPr lang="ru-RU" altLang="ru-RU" sz="2400" smtClean="0"/>
              <a:t> на основе определенных методов и вычисляемых показателей.</a:t>
            </a:r>
          </a:p>
          <a:p>
            <a:pPr eaLnBrk="1" hangingPunct="1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altLang="ru-RU" sz="2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19137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модели, построенной с использованием </a:t>
            </a:r>
            <a:r>
              <a:rPr lang="en-US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CASE</a:t>
            </a:r>
            <a:r>
              <a:rPr lang="ru-RU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-средства </a:t>
            </a:r>
            <a:r>
              <a:rPr lang="en-US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BPWin</a:t>
            </a:r>
            <a:endParaRPr lang="ru-RU" sz="2800" b="1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7" r="5109"/>
          <a:stretch>
            <a:fillRect/>
          </a:stretch>
        </p:blipFill>
        <p:spPr bwMode="auto">
          <a:xfrm>
            <a:off x="395288" y="1012825"/>
            <a:ext cx="8424862" cy="584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588962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модели, построенной с использованием </a:t>
            </a:r>
            <a:r>
              <a:rPr lang="en-US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CASE</a:t>
            </a:r>
            <a:r>
              <a:rPr lang="ru-RU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-средства </a:t>
            </a:r>
            <a:r>
              <a:rPr lang="en-US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BPWin</a:t>
            </a:r>
            <a:endParaRPr lang="ru-RU" sz="2800" b="1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710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3" r="6566"/>
          <a:stretch>
            <a:fillRect/>
          </a:stretch>
        </p:blipFill>
        <p:spPr bwMode="auto">
          <a:xfrm>
            <a:off x="285750" y="785813"/>
            <a:ext cx="8640763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503237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28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Дерево узлов</a:t>
            </a:r>
          </a:p>
        </p:txBody>
      </p:sp>
      <p:pic>
        <p:nvPicPr>
          <p:cNvPr id="481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9" r="5109"/>
          <a:stretch>
            <a:fillRect/>
          </a:stretch>
        </p:blipFill>
        <p:spPr bwMode="auto">
          <a:xfrm>
            <a:off x="250825" y="735013"/>
            <a:ext cx="8642350" cy="612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576262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FEO-</a:t>
            </a:r>
            <a:r>
              <a:rPr lang="ru-RU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страница</a:t>
            </a:r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0" r="5109"/>
          <a:stretch>
            <a:fillRect/>
          </a:stretch>
        </p:blipFill>
        <p:spPr bwMode="auto">
          <a:xfrm>
            <a:off x="250825" y="692150"/>
            <a:ext cx="8640763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003232" cy="883568"/>
          </a:xfrm>
        </p:spPr>
        <p:txBody>
          <a:bodyPr/>
          <a:lstStyle/>
          <a:p>
            <a:r>
              <a:rPr lang="ru-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деятельности компании по сборке и продаже компьютеров. </a:t>
            </a: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Контекстная </a:t>
            </a:r>
            <a:r>
              <a:rPr lang="ru-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диаграмма.</a:t>
            </a:r>
          </a:p>
        </p:txBody>
      </p:sp>
      <p:pic>
        <p:nvPicPr>
          <p:cNvPr id="4" name="Picture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539552" y="1340768"/>
            <a:ext cx="748883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56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57200"/>
            <a:ext cx="8466112" cy="59553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деятельности компании по сборке и </a:t>
            </a:r>
            <a:r>
              <a:rPr lang="ru-RU" sz="1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продаже компьютеров</a:t>
            </a:r>
            <a:r>
              <a:rPr lang="ru-RU" sz="1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Декомпозиция.</a:t>
            </a:r>
          </a:p>
        </p:txBody>
      </p:sp>
      <p:pic>
        <p:nvPicPr>
          <p:cNvPr id="5" name="Picture 442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1484784"/>
            <a:ext cx="8754144" cy="535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15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11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деятельности компании по сборке и продаже компьютеров. Декомпозиция.</a:t>
            </a:r>
          </a:p>
        </p:txBody>
      </p:sp>
      <p:pic>
        <p:nvPicPr>
          <p:cNvPr id="4" name="Picture 4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96752"/>
            <a:ext cx="8860536" cy="55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z="4400" dirty="0" smtClean="0"/>
              <a:t>Другие подходы </a:t>
            </a:r>
            <a:br>
              <a:rPr lang="ru-RU" altLang="ru-RU" sz="4400" dirty="0" smtClean="0"/>
            </a:br>
            <a:r>
              <a:rPr lang="ru-RU" altLang="ru-RU" sz="4400" dirty="0" smtClean="0"/>
              <a:t>к моделированию систем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2330152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chemeClr val="hlink"/>
                </a:solidFill>
              </a:rPr>
              <a:t>Функциональная методика потоков </a:t>
            </a:r>
            <a:r>
              <a:rPr lang="ru-RU" altLang="ru-RU" dirty="0">
                <a:solidFill>
                  <a:schemeClr val="hlink"/>
                </a:solidFill>
              </a:rPr>
              <a:t>данных </a:t>
            </a:r>
            <a:r>
              <a:rPr lang="en-US" altLang="ru-RU" dirty="0">
                <a:solidFill>
                  <a:schemeClr val="hlink"/>
                </a:solidFill>
              </a:rPr>
              <a:t>DFD</a:t>
            </a:r>
          </a:p>
          <a:p>
            <a:pPr eaLnBrk="1" hangingPunct="1"/>
            <a:r>
              <a:rPr lang="ru-RU" altLang="ru-RU" dirty="0">
                <a:solidFill>
                  <a:schemeClr val="hlink"/>
                </a:solidFill>
              </a:rPr>
              <a:t>О</a:t>
            </a:r>
            <a:r>
              <a:rPr lang="ru-RU" altLang="ru-RU" dirty="0" smtClean="0">
                <a:solidFill>
                  <a:schemeClr val="hlink"/>
                </a:solidFill>
              </a:rPr>
              <a:t>бъектные модели</a:t>
            </a:r>
          </a:p>
        </p:txBody>
      </p:sp>
    </p:spTree>
    <p:extLst>
      <p:ext uri="{BB962C8B-B14F-4D97-AF65-F5344CB8AC3E}">
        <p14:creationId xmlns:p14="http://schemas.microsoft.com/office/powerpoint/2010/main" val="4653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Целью </a:t>
            </a:r>
            <a:r>
              <a:rPr lang="ru-RU" altLang="ru-RU" sz="2800" b="1" dirty="0"/>
              <a:t>функциональной методики потоков данных </a:t>
            </a:r>
            <a:r>
              <a:rPr lang="ru-RU" altLang="ru-RU" sz="2800" dirty="0"/>
              <a:t>является построение модели рассматриваемой системы в виде диаграммы потоков данных (</a:t>
            </a:r>
            <a:r>
              <a:rPr lang="ru-RU" altLang="ru-RU" sz="2800" dirty="0" err="1"/>
              <a:t>Data</a:t>
            </a:r>
            <a:r>
              <a:rPr lang="ru-RU" altLang="ru-RU" sz="2800" dirty="0"/>
              <a:t> </a:t>
            </a:r>
            <a:r>
              <a:rPr lang="ru-RU" altLang="ru-RU" sz="2800" dirty="0" err="1"/>
              <a:t>Flow</a:t>
            </a:r>
            <a:r>
              <a:rPr lang="ru-RU" altLang="ru-RU" sz="2800" dirty="0"/>
              <a:t> </a:t>
            </a:r>
            <a:r>
              <a:rPr lang="ru-RU" altLang="ru-RU" sz="2800" dirty="0" err="1"/>
              <a:t>Diagram</a:t>
            </a:r>
            <a:r>
              <a:rPr lang="ru-RU" altLang="ru-RU" sz="2800" dirty="0"/>
              <a:t> — DFD), обеспечивающей правильное описание выходов (отклика системы в виде данных) при заданном воздействии на вход системы (подаче сигналов через внешние интерфейсы). </a:t>
            </a:r>
          </a:p>
        </p:txBody>
      </p:sp>
    </p:spTree>
    <p:extLst>
      <p:ext uri="{BB962C8B-B14F-4D97-AF65-F5344CB8AC3E}">
        <p14:creationId xmlns:p14="http://schemas.microsoft.com/office/powerpoint/2010/main" val="1929369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/>
              <a:t>Основные понятия методики: </a:t>
            </a:r>
          </a:p>
          <a:p>
            <a:pPr eaLnBrk="1" hangingPunct="1">
              <a:defRPr/>
            </a:pPr>
            <a:endParaRPr lang="ru-RU" sz="2800" b="1" dirty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потоки данных,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процессы (работы) преобразования входных потоков данных в выходные,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внешние сущности,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накопители данных (хранилища).</a:t>
            </a:r>
          </a:p>
        </p:txBody>
      </p:sp>
    </p:spTree>
    <p:extLst>
      <p:ext uri="{BB962C8B-B14F-4D97-AF65-F5344CB8AC3E}">
        <p14:creationId xmlns:p14="http://schemas.microsoft.com/office/powerpoint/2010/main" val="1383118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Структурный </a:t>
            </a:r>
            <a:r>
              <a:rPr 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аспект предполагает построение: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256088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smtClean="0"/>
              <a:t>объектной структуры, отражающей состав взаимодействующих в процессах материальных и информационных объектов предметной области;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smtClean="0"/>
              <a:t>функциональной структуры, отражающей взаимосвязь </a:t>
            </a:r>
            <a:r>
              <a:rPr lang="ru-RU" altLang="ru-RU" sz="2000" i="1" smtClean="0"/>
              <a:t>функций</a:t>
            </a:r>
            <a:r>
              <a:rPr lang="ru-RU" altLang="ru-RU" sz="2000" smtClean="0"/>
              <a:t> (действий) по преобразованию объектов в процессах;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smtClean="0"/>
              <a:t>структуры управления, отражающей события и бизнес-правила, которые воздействуют на выполнение процессов;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smtClean="0"/>
              <a:t>организационной структуры, отражающей взаимодействие организационных единиц предприятия и персонала в процессах;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smtClean="0"/>
              <a:t>технической структуры, описывающей топологию расположения и способы коммуникации комплекса технических средств.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sz="20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17513"/>
            <a:ext cx="8229600" cy="490537"/>
          </a:xfrm>
        </p:spPr>
        <p:txBody>
          <a:bodyPr/>
          <a:lstStyle/>
          <a:p>
            <a:r>
              <a:rPr lang="ru-RU" altLang="ru-RU" sz="4000" dirty="0"/>
              <a:t>Элементы </a:t>
            </a:r>
            <a:r>
              <a:rPr lang="en-US" altLang="ru-RU" sz="4000" dirty="0"/>
              <a:t>DFD</a:t>
            </a:r>
            <a:r>
              <a:rPr lang="ru-RU" altLang="ru-RU" sz="4000" dirty="0"/>
              <a:t>-модели</a:t>
            </a:r>
          </a:p>
        </p:txBody>
      </p:sp>
      <p:pic>
        <p:nvPicPr>
          <p:cNvPr id="16395" name="Picture 11" descr="image3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52513"/>
            <a:ext cx="127635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image3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981075"/>
            <a:ext cx="35623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1" name="Picture 17" descr="image3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84538"/>
            <a:ext cx="352425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4" name="Picture 20" descr="image3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429000"/>
            <a:ext cx="17621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7" name="Picture 23" descr="image35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868863"/>
            <a:ext cx="37814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684213" y="2276475"/>
            <a:ext cx="22209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Внешняя сущность</a:t>
            </a: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6156325" y="2276475"/>
            <a:ext cx="1481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Подсистема</a:t>
            </a: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1476375" y="4221163"/>
            <a:ext cx="10890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Процесс</a:t>
            </a:r>
          </a:p>
        </p:txBody>
      </p:sp>
      <p:sp>
        <p:nvSpPr>
          <p:cNvPr id="16411" name="Rectangle 27"/>
          <p:cNvSpPr>
            <a:spLocks noChangeArrowheads="1"/>
          </p:cNvSpPr>
          <p:nvPr/>
        </p:nvSpPr>
        <p:spPr bwMode="auto">
          <a:xfrm>
            <a:off x="5867400" y="4221163"/>
            <a:ext cx="2295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Накопитель данных</a:t>
            </a:r>
          </a:p>
        </p:txBody>
      </p:sp>
      <p:sp>
        <p:nvSpPr>
          <p:cNvPr id="16412" name="Rectangle 28"/>
          <p:cNvSpPr>
            <a:spLocks noChangeArrowheads="1"/>
          </p:cNvSpPr>
          <p:nvPr/>
        </p:nvSpPr>
        <p:spPr bwMode="auto">
          <a:xfrm>
            <a:off x="4140200" y="6237288"/>
            <a:ext cx="1665288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altLang="ru-RU"/>
              <a:t>Поток данных</a:t>
            </a:r>
          </a:p>
        </p:txBody>
      </p:sp>
    </p:spTree>
    <p:extLst>
      <p:ext uri="{BB962C8B-B14F-4D97-AF65-F5344CB8AC3E}">
        <p14:creationId xmlns:p14="http://schemas.microsoft.com/office/powerpoint/2010/main" val="2954365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Потоки данных</a:t>
            </a:r>
            <a:r>
              <a:rPr lang="ru-RU" altLang="ru-RU" sz="2800"/>
              <a:t> являются абстракциями, использующимися для моделирования передачи информации (или физических компонент) из одной части системы в другую. Потоки на диаграммах изображаются именованными стрелками, ориентация которых указывает направление движения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410140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Назначение </a:t>
            </a:r>
            <a:r>
              <a:rPr lang="ru-RU" altLang="ru-RU" sz="2800" b="1"/>
              <a:t>процесса</a:t>
            </a:r>
            <a:r>
              <a:rPr lang="ru-RU" altLang="ru-RU" sz="2800"/>
              <a:t> (работы) состоит в продуцировании выходных потоков из входных в соответствии с действием, задаваемым именем процесса. Имя процесса должно содержать глагол в неопределенной форме с последующим дополнением</a:t>
            </a:r>
          </a:p>
        </p:txBody>
      </p:sp>
    </p:spTree>
    <p:extLst>
      <p:ext uri="{BB962C8B-B14F-4D97-AF65-F5344CB8AC3E}">
        <p14:creationId xmlns:p14="http://schemas.microsoft.com/office/powerpoint/2010/main" val="1027505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Хранилище (накопитель) данных</a:t>
            </a:r>
            <a:r>
              <a:rPr lang="ru-RU" altLang="ru-RU" sz="2800"/>
              <a:t> позволяет на указанных участках определять данные, которые будут сохраняться в памяти между процессами; представляет «срезы» потоков данных во времени.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Имя хранилища должно определять его содержимое и быть существительным. </a:t>
            </a:r>
          </a:p>
        </p:txBody>
      </p:sp>
    </p:spTree>
    <p:extLst>
      <p:ext uri="{BB962C8B-B14F-4D97-AF65-F5344CB8AC3E}">
        <p14:creationId xmlns:p14="http://schemas.microsoft.com/office/powerpoint/2010/main" val="12614338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Внешняя сущность</a:t>
            </a:r>
            <a:r>
              <a:rPr lang="ru-RU" altLang="ru-RU" sz="2800"/>
              <a:t> представляет собой материальный объект вне контекста системы, являющейся источником или приемником системных данных. Ее имя должно содержать существительное.</a:t>
            </a:r>
          </a:p>
        </p:txBody>
      </p:sp>
    </p:spTree>
    <p:extLst>
      <p:ext uri="{BB962C8B-B14F-4D97-AF65-F5344CB8AC3E}">
        <p14:creationId xmlns:p14="http://schemas.microsoft.com/office/powerpoint/2010/main" val="3984689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Словари данных</a:t>
            </a:r>
            <a:r>
              <a:rPr lang="ru-RU" altLang="ru-RU" sz="2800"/>
              <a:t> являются каталогами всех элементов данных, присутствующих в DFD, включая групповые и индивидуальные потоки данных, хранилища и процессы, а также все их атрибуты.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Миниспецификации обработки</a:t>
            </a:r>
            <a:r>
              <a:rPr lang="ru-RU" altLang="ru-RU" sz="2800"/>
              <a:t> — описывают DFD-процессы нижнего уровня; миниспецификации представляют собой алгоритмы описания задач, выполняемых процессами; множество всех миниспецификаций является полной спецификацией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4050853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2"/>
          <p:cNvSpPr txBox="1">
            <a:spLocks noChangeArrowheads="1"/>
          </p:cNvSpPr>
          <p:nvPr/>
        </p:nvSpPr>
        <p:spPr bwMode="auto">
          <a:xfrm>
            <a:off x="76200" y="560388"/>
            <a:ext cx="90678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Процесс построения DFD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1. Создание основной диаграммы типа «звезда», на которой представлен моделируемый процесс и все внешние сущности, с которыми он взаимодействует. На этом этапе описание взаимодействия заключается в </a:t>
            </a:r>
            <a:r>
              <a:rPr lang="ru-RU" altLang="ru-RU" sz="2800" b="1"/>
              <a:t>выборе</a:t>
            </a:r>
            <a:r>
              <a:rPr lang="ru-RU" altLang="ru-RU" sz="2800"/>
              <a:t> </a:t>
            </a:r>
            <a:r>
              <a:rPr lang="ru-RU" altLang="ru-RU" sz="2800" b="1"/>
              <a:t>глагола</a:t>
            </a:r>
            <a:r>
              <a:rPr lang="ru-RU" altLang="ru-RU" sz="2800"/>
              <a:t>, дающего представление о том, как внешняя сущность использует основной процесс или используется им. Для всех внешних сущностей строится таблица событий, описывающая их взаимодействие с основным потоком. </a:t>
            </a:r>
          </a:p>
        </p:txBody>
      </p:sp>
    </p:spTree>
    <p:extLst>
      <p:ext uri="{BB962C8B-B14F-4D97-AF65-F5344CB8AC3E}">
        <p14:creationId xmlns:p14="http://schemas.microsoft.com/office/powerpoint/2010/main" val="679678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Box 2"/>
          <p:cNvSpPr txBox="1">
            <a:spLocks noChangeArrowheads="1"/>
          </p:cNvSpPr>
          <p:nvPr/>
        </p:nvSpPr>
        <p:spPr bwMode="auto">
          <a:xfrm>
            <a:off x="76200" y="560388"/>
            <a:ext cx="90678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Процесс построения DFD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2. </a:t>
            </a:r>
            <a:r>
              <a:rPr lang="ru-RU" altLang="ru-RU" sz="2800" b="1"/>
              <a:t>Декомпозиция основного процесса </a:t>
            </a:r>
            <a:r>
              <a:rPr lang="ru-RU" altLang="ru-RU" sz="2800"/>
              <a:t>на набор взаимосвязанных процессов, обменивающихся потоками данных. Сами потоки не конкретизируются, определяется лишь характер взаимодействия. Декомпозиция завершается, когда процесс становится простым. Для простых процессов строится миниспецификация </a:t>
            </a:r>
          </a:p>
        </p:txBody>
      </p:sp>
    </p:spTree>
    <p:extLst>
      <p:ext uri="{BB962C8B-B14F-4D97-AF65-F5344CB8AC3E}">
        <p14:creationId xmlns:p14="http://schemas.microsoft.com/office/powerpoint/2010/main" val="2001363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TextBox 2"/>
          <p:cNvSpPr txBox="1">
            <a:spLocks noChangeArrowheads="1"/>
          </p:cNvSpPr>
          <p:nvPr/>
        </p:nvSpPr>
        <p:spPr bwMode="auto">
          <a:xfrm>
            <a:off x="76200" y="560388"/>
            <a:ext cx="9067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Процесс построения DFD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3. После декомпозиции основного процесса для каждого </a:t>
            </a:r>
            <a:r>
              <a:rPr lang="ru-RU" altLang="ru-RU" sz="2800" i="1"/>
              <a:t>подпроцесса</a:t>
            </a:r>
            <a:r>
              <a:rPr lang="ru-RU" altLang="ru-RU" sz="2800"/>
              <a:t> строится аналогичная таблица внутренних событий.</a:t>
            </a:r>
          </a:p>
        </p:txBody>
      </p:sp>
    </p:spTree>
    <p:extLst>
      <p:ext uri="{BB962C8B-B14F-4D97-AF65-F5344CB8AC3E}">
        <p14:creationId xmlns:p14="http://schemas.microsoft.com/office/powerpoint/2010/main" val="38447461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Box 2"/>
          <p:cNvSpPr txBox="1">
            <a:spLocks noChangeArrowheads="1"/>
          </p:cNvSpPr>
          <p:nvPr/>
        </p:nvSpPr>
        <p:spPr bwMode="auto">
          <a:xfrm>
            <a:off x="76200" y="560388"/>
            <a:ext cx="9067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Процесс построения DFD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4. Выделение </a:t>
            </a:r>
            <a:r>
              <a:rPr lang="ru-RU" altLang="ru-RU" sz="2800" b="1"/>
              <a:t>потоков данных</a:t>
            </a:r>
            <a:r>
              <a:rPr lang="ru-RU" altLang="ru-RU" sz="2800"/>
              <a:t>, которыми обмениваются процессы и внешние сущности; реализуется  на основе анализа таблиц событий - события преобразуются в потоки данных от инициатора события к запрашиваемому процессу, а реакции – в обратный поток событий. Если поставщик или потребитель информации представляет процесс сохранения или запроса информации, то вводится </a:t>
            </a:r>
            <a:r>
              <a:rPr lang="ru-RU" altLang="ru-RU" sz="2800" b="1"/>
              <a:t>хранилище данных</a:t>
            </a:r>
          </a:p>
        </p:txBody>
      </p:sp>
    </p:spTree>
    <p:extLst>
      <p:ext uri="{BB962C8B-B14F-4D97-AF65-F5344CB8AC3E}">
        <p14:creationId xmlns:p14="http://schemas.microsoft.com/office/powerpoint/2010/main" val="448079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Некоторые определения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256088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b="1" i="1" smtClean="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smtClean="0">
                <a:latin typeface="Tahoma" panose="020B0604030504040204" pitchFamily="34" charset="0"/>
              </a:rPr>
              <a:t>Язык моделирования</a:t>
            </a:r>
            <a:r>
              <a:rPr lang="ru-RU" altLang="ru-RU" sz="2400" smtClean="0">
                <a:latin typeface="Tahoma" panose="020B0604030504040204" pitchFamily="34" charset="0"/>
              </a:rPr>
              <a:t> – это </a:t>
            </a:r>
            <a:r>
              <a:rPr lang="ru-RU" altLang="ru-RU" sz="2400" i="1" smtClean="0">
                <a:latin typeface="Tahoma" panose="020B0604030504040204" pitchFamily="34" charset="0"/>
              </a:rPr>
              <a:t>нотация</a:t>
            </a:r>
            <a:r>
              <a:rPr lang="ru-RU" altLang="ru-RU" sz="2400" smtClean="0">
                <a:latin typeface="Tahoma" panose="020B0604030504040204" pitchFamily="34" charset="0"/>
              </a:rPr>
              <a:t>, в основном графическая, которая используется для описания проектов.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smtClean="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 smtClean="0">
                <a:latin typeface="Tahoma" panose="020B0604030504040204" pitchFamily="34" charset="0"/>
              </a:rPr>
              <a:t>Нотация</a:t>
            </a:r>
            <a:r>
              <a:rPr lang="ru-RU" altLang="ru-RU" sz="2400" smtClean="0">
                <a:latin typeface="Tahoma" panose="020B0604030504040204" pitchFamily="34" charset="0"/>
              </a:rPr>
              <a:t> представляет собой совокупность графических объектов, используемых в модели.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sz="2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extBox 2"/>
          <p:cNvSpPr txBox="1">
            <a:spLocks noChangeArrowheads="1"/>
          </p:cNvSpPr>
          <p:nvPr/>
        </p:nvSpPr>
        <p:spPr bwMode="auto">
          <a:xfrm>
            <a:off x="76200" y="560388"/>
            <a:ext cx="90678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Процесс построения DFD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5. Проверка диаграммы на полноту и непротиворечивость.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Полнота диаграммы </a:t>
            </a:r>
            <a:r>
              <a:rPr lang="ru-RU" altLang="ru-RU" sz="2800"/>
              <a:t>обеспечивается, если в системе нет «повисших» процессов, не используемых в процессе преобразования входных потоков в выходные.</a:t>
            </a:r>
            <a:endParaRPr lang="ru-RU" altLang="ru-RU" sz="2800" b="1"/>
          </a:p>
        </p:txBody>
      </p:sp>
    </p:spTree>
    <p:extLst>
      <p:ext uri="{BB962C8B-B14F-4D97-AF65-F5344CB8AC3E}">
        <p14:creationId xmlns:p14="http://schemas.microsoft.com/office/powerpoint/2010/main" val="4090397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76200" y="560388"/>
            <a:ext cx="9067800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dirty="0"/>
              <a:t>Процесс построения DFD</a:t>
            </a:r>
          </a:p>
          <a:p>
            <a:pPr algn="ctr"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2800" b="1" dirty="0"/>
              <a:t>Непротиворечивость системы </a:t>
            </a:r>
          </a:p>
          <a:p>
            <a:pPr marL="363538" indent="-363538" eaLnBrk="1" hangingPunct="1">
              <a:buFont typeface="Arial" pitchFamily="34" charset="0"/>
              <a:buChar char="•"/>
              <a:defRPr/>
            </a:pPr>
            <a:r>
              <a:rPr lang="ru-RU" sz="2800" dirty="0"/>
              <a:t>на диаграмме не может быть потока, связывающего две внешние сущности; </a:t>
            </a:r>
          </a:p>
          <a:p>
            <a:pPr marL="363538" indent="-363538" eaLnBrk="1" hangingPunct="1">
              <a:buFont typeface="Arial" pitchFamily="34" charset="0"/>
              <a:buChar char="•"/>
              <a:defRPr/>
            </a:pPr>
            <a:r>
              <a:rPr lang="ru-RU" sz="2800" dirty="0"/>
              <a:t>ни одна сущность не может непосредственно получать или отдавать информацию в хранилище данных; </a:t>
            </a:r>
          </a:p>
          <a:p>
            <a:pPr marL="363538" indent="-363538" eaLnBrk="1" hangingPunct="1">
              <a:buFont typeface="Arial" pitchFamily="34" charset="0"/>
              <a:buChar char="•"/>
              <a:defRPr/>
            </a:pPr>
            <a:r>
              <a:rPr lang="ru-RU" sz="2800" dirty="0"/>
              <a:t>два хранилища данных не могут непосредственно обмениваться информацией.</a:t>
            </a:r>
          </a:p>
        </p:txBody>
      </p:sp>
    </p:spTree>
    <p:extLst>
      <p:ext uri="{BB962C8B-B14F-4D97-AF65-F5344CB8AC3E}">
        <p14:creationId xmlns:p14="http://schemas.microsoft.com/office/powerpoint/2010/main" val="3711711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63272" cy="1099592"/>
          </a:xfrm>
        </p:spPr>
        <p:txBody>
          <a:bodyPr/>
          <a:lstStyle/>
          <a:p>
            <a:r>
              <a:rPr lang="ru-RU" sz="3200" dirty="0" smtClean="0"/>
              <a:t>Пример диаграммы </a:t>
            </a:r>
            <a:r>
              <a:rPr lang="en-US" sz="3200" dirty="0" smtClean="0"/>
              <a:t>DFD. </a:t>
            </a:r>
            <a:r>
              <a:rPr lang="ru-RU" sz="3200" dirty="0" smtClean="0"/>
              <a:t>Оформление заказов на покупку компьютеров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550298"/>
            <a:ext cx="8856984" cy="19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45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63272" cy="1099592"/>
          </a:xfrm>
        </p:spPr>
        <p:txBody>
          <a:bodyPr/>
          <a:lstStyle/>
          <a:p>
            <a:r>
              <a:rPr lang="ru-RU" sz="3200" dirty="0" smtClean="0"/>
              <a:t>Пример диаграммы </a:t>
            </a:r>
            <a:r>
              <a:rPr lang="en-US" sz="3200" dirty="0" smtClean="0"/>
              <a:t>DFD. </a:t>
            </a:r>
            <a:r>
              <a:rPr lang="ru-RU" sz="3200" dirty="0" smtClean="0"/>
              <a:t>Оформление заказов на покупку компьютеров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82" y="1916832"/>
            <a:ext cx="875793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60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/>
              <a:t>Преимущества</a:t>
            </a:r>
            <a:r>
              <a:rPr lang="ru-RU" sz="2800" dirty="0"/>
              <a:t> методики DFD: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возможность однозначно определить внешние сущности, анализируя потоки информации внутри и вне системы;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возможность проектирования сверху вниз, что облегчает построение модели «как должно быть»;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наличие спецификаций процессов нижнего уровня, что позволяет преодолеть логическую незавершенность функциональной модели и построить полную функциональную спецификацию разрабатываемой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3065065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dirty="0"/>
              <a:t>К </a:t>
            </a:r>
            <a:r>
              <a:rPr lang="ru-RU" sz="2800" b="1" dirty="0"/>
              <a:t>недостаткам</a:t>
            </a:r>
            <a:r>
              <a:rPr lang="ru-RU" sz="2800" dirty="0"/>
              <a:t> модели относится: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необходимость искусственного ввода управляющих процессов;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отсутствие понятия времени, т.е. отсутствие анализа временных промежутков при преобразовании данных (все ограничения по времени должны быть введены в спецификациях процессов).</a:t>
            </a:r>
          </a:p>
        </p:txBody>
      </p:sp>
    </p:spTree>
    <p:extLst>
      <p:ext uri="{BB962C8B-B14F-4D97-AF65-F5344CB8AC3E}">
        <p14:creationId xmlns:p14="http://schemas.microsoft.com/office/powerpoint/2010/main" val="613202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Box 2"/>
          <p:cNvSpPr txBox="1">
            <a:spLocks noChangeArrowheads="1"/>
          </p:cNvSpPr>
          <p:nvPr/>
        </p:nvSpPr>
        <p:spPr bwMode="auto">
          <a:xfrm>
            <a:off x="40" y="1412776"/>
            <a:ext cx="9067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Объектно-ориентированный подход основан на объектной декомпозиции, при этом статическая структура описывается в терминах </a:t>
            </a:r>
            <a:r>
              <a:rPr lang="ru-RU" altLang="ru-RU" sz="2800" b="1" dirty="0"/>
              <a:t>объектов и связей</a:t>
            </a:r>
            <a:r>
              <a:rPr lang="ru-RU" altLang="ru-RU" sz="2800" dirty="0"/>
              <a:t> между ними, а поведение системы описывается в терминах </a:t>
            </a:r>
            <a:r>
              <a:rPr lang="ru-RU" altLang="ru-RU" sz="2800" b="1" dirty="0"/>
              <a:t>обмена сообщениями</a:t>
            </a:r>
            <a:r>
              <a:rPr lang="ru-RU" altLang="ru-RU" sz="2800" dirty="0"/>
              <a:t> между объектами.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/>
              <a:t>Целью методики </a:t>
            </a:r>
            <a:r>
              <a:rPr lang="ru-RU" altLang="ru-RU" sz="2800" dirty="0"/>
              <a:t>является построение </a:t>
            </a:r>
            <a:r>
              <a:rPr lang="ru-RU" altLang="ru-RU" sz="2800" i="1" dirty="0"/>
              <a:t>бизнес-модели</a:t>
            </a:r>
            <a:r>
              <a:rPr lang="ru-RU" altLang="ru-RU" sz="2800" dirty="0"/>
              <a:t> организации, позволяющей перейти от модели сценариев использования, к модели, определяющей отдельные объекты, участвующие в реализации бизнес-функций.</a:t>
            </a:r>
          </a:p>
        </p:txBody>
      </p:sp>
      <p:sp>
        <p:nvSpPr>
          <p:cNvPr id="67588" name="TextBox 3"/>
          <p:cNvSpPr txBox="1">
            <a:spLocks noChangeArrowheads="1"/>
          </p:cNvSpPr>
          <p:nvPr/>
        </p:nvSpPr>
        <p:spPr bwMode="auto">
          <a:xfrm>
            <a:off x="899592" y="620688"/>
            <a:ext cx="64796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 smtClean="0">
                <a:solidFill>
                  <a:srgbClr val="FF0000"/>
                </a:solidFill>
              </a:rPr>
              <a:t>Объектно-ориентированная </a:t>
            </a:r>
            <a:r>
              <a:rPr lang="ru-RU" altLang="ru-RU" sz="2800" dirty="0">
                <a:solidFill>
                  <a:srgbClr val="FF0000"/>
                </a:solidFill>
              </a:rPr>
              <a:t>методика</a:t>
            </a:r>
          </a:p>
        </p:txBody>
      </p:sp>
    </p:spTree>
    <p:extLst>
      <p:ext uri="{BB962C8B-B14F-4D97-AF65-F5344CB8AC3E}">
        <p14:creationId xmlns:p14="http://schemas.microsoft.com/office/powerpoint/2010/main" val="1888567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Объектная модель </a:t>
            </a:r>
            <a:r>
              <a:rPr lang="ru-RU" altLang="ru-RU" sz="2800"/>
              <a:t>– содержит набор объектов, составляющих организацию, и распределение между ними ответственностей за выполняемые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25396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/>
              <a:t>Объектная модель </a:t>
            </a:r>
            <a:r>
              <a:rPr lang="ru-RU" sz="2800" dirty="0"/>
              <a:t>строится с учетом следующих принципов: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абстрагирование;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инкапсуляция;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модульность;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иерархия;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типизация;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параллелизм;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2800" dirty="0"/>
              <a:t>устойчивость.</a:t>
            </a:r>
          </a:p>
        </p:txBody>
      </p:sp>
    </p:spTree>
    <p:extLst>
      <p:ext uri="{BB962C8B-B14F-4D97-AF65-F5344CB8AC3E}">
        <p14:creationId xmlns:p14="http://schemas.microsoft.com/office/powerpoint/2010/main" val="37508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Объект — </a:t>
            </a:r>
            <a:r>
              <a:rPr lang="ru-RU" altLang="ru-RU" sz="2800"/>
              <a:t>предмет или явление, имеющее четко определенное поведение и обладающие состоянием, поведением и индивидуальностью</a:t>
            </a:r>
            <a:r>
              <a:rPr lang="ru-RU" altLang="ru-RU" sz="2800" b="1"/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Класс – </a:t>
            </a:r>
            <a:r>
              <a:rPr lang="ru-RU" altLang="ru-RU" sz="2800"/>
              <a:t>это множество объектов, связанных общностью структуры и поведения.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Полиморфизм</a:t>
            </a:r>
            <a:r>
              <a:rPr lang="ru-RU" altLang="ru-RU" sz="2800"/>
              <a:t> может быть интерпретирован как способность класса принадлежать более чем одному типу.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/>
              <a:t>Наследование</a:t>
            </a:r>
            <a:r>
              <a:rPr lang="ru-RU" altLang="ru-RU" sz="2800"/>
              <a:t> означает построение новых классов на основе существующих с возможностью добавления или переопределения данных и методов.</a:t>
            </a:r>
          </a:p>
        </p:txBody>
      </p:sp>
    </p:spTree>
    <p:extLst>
      <p:ext uri="{BB962C8B-B14F-4D97-AF65-F5344CB8AC3E}">
        <p14:creationId xmlns:p14="http://schemas.microsoft.com/office/powerpoint/2010/main" val="796211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/>
          <p:nvPr/>
        </p:nvSpPr>
        <p:spPr>
          <a:xfrm>
            <a:off x="251520" y="933438"/>
            <a:ext cx="8425020" cy="1487450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1638" tIns="40819" rIns="81638" bIns="40819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Для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отображения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структурного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аспекта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моделей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предметных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областей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в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основном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используются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графические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методы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,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которые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должны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гарантировать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представление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информации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о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компонентах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системы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.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Главное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требование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к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графическим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методам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документирования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 — </a:t>
            </a:r>
            <a:r>
              <a:rPr lang="en-US" sz="1814" dirty="0" err="1">
                <a:solidFill>
                  <a:sysClr val="windowText" lastClr="000000"/>
                </a:solidFill>
                <a:latin typeface="Arial" charset="0"/>
              </a:rPr>
              <a:t>простота</a:t>
            </a:r>
            <a:r>
              <a:rPr lang="en-US" sz="1814" dirty="0">
                <a:solidFill>
                  <a:sysClr val="windowText" lastClr="000000"/>
                </a:solidFill>
                <a:latin typeface="Arial" charset="0"/>
              </a:rPr>
              <a:t>.</a:t>
            </a:r>
          </a:p>
        </p:txBody>
      </p:sp>
      <p:pic>
        <p:nvPicPr>
          <p:cNvPr id="6" name="Placeholder 3" descr="10000000000002250000016BD9830722.png"/>
          <p:cNvPicPr>
            <a:picLocks noGrp="1"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351043" y="3226344"/>
            <a:ext cx="3632882" cy="2808340"/>
          </a:xfrm>
          <a:prstGeom prst="rect">
            <a:avLst/>
          </a:prstGeom>
          <a:ln/>
        </p:spPr>
      </p:pic>
      <p:pic>
        <p:nvPicPr>
          <p:cNvPr id="7" name="Placeholder 3" descr="10000000000002260000018F606CB350.png"/>
          <p:cNvPicPr>
            <a:picLocks noGrp="1" noChangeAspect="1"/>
          </p:cNvPicPr>
          <p:nvPr/>
        </p:nvPicPr>
        <p:blipFill>
          <a:blip r:embed="rId4">
            <a:lum/>
          </a:blip>
          <a:stretch>
            <a:fillRect/>
          </a:stretch>
        </p:blipFill>
        <p:spPr>
          <a:xfrm>
            <a:off x="4195857" y="2718230"/>
            <a:ext cx="4751646" cy="344707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29548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В качестве </a:t>
            </a:r>
            <a:r>
              <a:rPr lang="ru-RU" altLang="ru-RU" sz="2800" i="1"/>
              <a:t>языка моделирования</a:t>
            </a:r>
            <a:r>
              <a:rPr lang="ru-RU" altLang="ru-RU" sz="2800"/>
              <a:t> объектного подхода используется унифицированный </a:t>
            </a:r>
            <a:r>
              <a:rPr lang="ru-RU" altLang="ru-RU" sz="2800" i="1"/>
              <a:t>язык моделирования</a:t>
            </a:r>
            <a:r>
              <a:rPr lang="ru-RU" altLang="ru-RU" sz="2800"/>
              <a:t> UML, который содержит стандартный набор диаграмм для моделирования.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35391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368152"/>
          </a:xfrm>
        </p:spPr>
        <p:txBody>
          <a:bodyPr/>
          <a:lstStyle/>
          <a:p>
            <a:r>
              <a:rPr lang="ru-RU" sz="2800" dirty="0" smtClean="0"/>
              <a:t>Пример объектной модели. Диаграммы сценария использования – постановка на учет юридических лиц.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795688"/>
            <a:ext cx="5466667" cy="5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36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548680"/>
            <a:ext cx="2952328" cy="4392488"/>
          </a:xfrm>
        </p:spPr>
        <p:txBody>
          <a:bodyPr/>
          <a:lstStyle/>
          <a:p>
            <a:r>
              <a:rPr lang="ru-RU" sz="2800" dirty="0" smtClean="0"/>
              <a:t>Пример объектной модели</a:t>
            </a:r>
            <a:r>
              <a:rPr lang="ru-RU" sz="2800" dirty="0"/>
              <a:t>. </a:t>
            </a:r>
            <a:r>
              <a:rPr lang="ru-RU" sz="2800" dirty="0" smtClean="0"/>
              <a:t>Диаграммы </a:t>
            </a:r>
            <a:r>
              <a:rPr lang="ru-RU" sz="2800" dirty="0"/>
              <a:t>деятельности </a:t>
            </a:r>
            <a:r>
              <a:rPr lang="ru-RU" sz="2800" dirty="0" smtClean="0"/>
              <a:t>– постановка на учет юридических лиц.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0" name="Picture 2" descr="http://konspekta.net/studopediaorg/baza1/198653165094.files/image1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20688"/>
            <a:ext cx="5429250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155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dirty="0" smtClean="0"/>
              <a:t>Объектно-ориентированный подход обладает следующими преимуществам:</a:t>
            </a:r>
          </a:p>
          <a:p>
            <a:pPr marL="265113" indent="-265113" eaLnBrk="1" hangingPunct="1">
              <a:buFont typeface="Arial" charset="0"/>
              <a:buChar char="•"/>
              <a:defRPr/>
            </a:pPr>
            <a:r>
              <a:rPr lang="en-US" sz="2800" dirty="0" smtClean="0"/>
              <a:t> </a:t>
            </a:r>
            <a:r>
              <a:rPr lang="ru-RU" sz="2800" dirty="0" smtClean="0"/>
              <a:t>объектная декомпозиция дает возможность создавать модели меньшего размера;</a:t>
            </a:r>
          </a:p>
          <a:p>
            <a:pPr marL="265113" indent="-265113" eaLnBrk="1" hangingPunct="1">
              <a:buFont typeface="Arial" charset="0"/>
              <a:buChar char="•"/>
              <a:defRPr/>
            </a:pPr>
            <a:r>
              <a:rPr lang="ru-RU" sz="2800" dirty="0" smtClean="0"/>
              <a:t>существенно повышает уровень унификации разработки;</a:t>
            </a:r>
          </a:p>
          <a:p>
            <a:pPr marL="265113" indent="-265113" eaLnBrk="1" hangingPunct="1">
              <a:buFont typeface="Arial" charset="0"/>
              <a:buChar char="•"/>
              <a:defRPr/>
            </a:pPr>
            <a:r>
              <a:rPr lang="ru-RU" sz="2800" dirty="0" smtClean="0"/>
              <a:t>позволяет избежать создания сложных моделей;</a:t>
            </a:r>
          </a:p>
          <a:p>
            <a:pPr marL="265113" indent="-265113" eaLnBrk="1" hangingPunct="1">
              <a:buFont typeface="Arial" charset="0"/>
              <a:buChar char="•"/>
              <a:defRPr/>
            </a:pPr>
            <a:r>
              <a:rPr lang="ru-RU" sz="2800" dirty="0" smtClean="0"/>
              <a:t>модель естественна.</a:t>
            </a:r>
          </a:p>
          <a:p>
            <a:pPr eaLnBrk="1" hangingPunct="1">
              <a:defRPr/>
            </a:pPr>
            <a:endParaRPr lang="ru-RU" sz="2800" dirty="0" smtClean="0"/>
          </a:p>
          <a:p>
            <a:pPr eaLnBrk="1" hangingPunct="1"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023840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Box 2"/>
          <p:cNvSpPr txBox="1">
            <a:spLocks noChangeArrowheads="1"/>
          </p:cNvSpPr>
          <p:nvPr/>
        </p:nvSpPr>
        <p:spPr bwMode="auto">
          <a:xfrm>
            <a:off x="0" y="735013"/>
            <a:ext cx="90678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dirty="0" smtClean="0"/>
              <a:t>Недостатки  объектно-ориентированного подхода:</a:t>
            </a:r>
          </a:p>
          <a:p>
            <a:pPr marL="539750" indent="-539750" eaLnBrk="1" hangingPunct="1">
              <a:buFont typeface="Arial" charset="0"/>
              <a:buChar char="•"/>
              <a:defRPr/>
            </a:pPr>
            <a:r>
              <a:rPr lang="ru-RU" sz="2800" dirty="0" smtClean="0"/>
              <a:t>Высокие начальные затраты;</a:t>
            </a:r>
          </a:p>
          <a:p>
            <a:pPr marL="539750" indent="-539750" eaLnBrk="1" hangingPunct="1">
              <a:buFont typeface="Arial" charset="0"/>
              <a:buChar char="•"/>
              <a:defRPr/>
            </a:pPr>
            <a:r>
              <a:rPr lang="ru-RU" sz="2800" dirty="0" smtClean="0"/>
              <a:t>Диаграммы, отражающие специфику объектного подхода, менее наглядны.</a:t>
            </a:r>
          </a:p>
          <a:p>
            <a:pPr eaLnBrk="1" hangingPunct="1">
              <a:defRPr/>
            </a:pPr>
            <a:endParaRPr lang="ru-RU" sz="2800" dirty="0" smtClean="0"/>
          </a:p>
          <a:p>
            <a:pPr eaLnBrk="1" hangingPunct="1"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2504248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extBox 2"/>
          <p:cNvSpPr txBox="1">
            <a:spLocks noChangeArrowheads="1"/>
          </p:cNvSpPr>
          <p:nvPr/>
        </p:nvSpPr>
        <p:spPr bwMode="auto">
          <a:xfrm>
            <a:off x="76200" y="701675"/>
            <a:ext cx="9067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В </a:t>
            </a:r>
            <a:r>
              <a:rPr lang="ru-RU" altLang="ru-RU" sz="2800" b="1" dirty="0"/>
              <a:t>функциональных моделях</a:t>
            </a:r>
            <a:r>
              <a:rPr lang="ru-RU" altLang="ru-RU" sz="2800" dirty="0"/>
              <a:t> главными структурными компонентами являются </a:t>
            </a:r>
            <a:r>
              <a:rPr lang="ru-RU" altLang="ru-RU" sz="2800" i="1" dirty="0"/>
              <a:t>функции</a:t>
            </a:r>
            <a:r>
              <a:rPr lang="ru-RU" altLang="ru-RU" sz="2800" dirty="0"/>
              <a:t>, которые на диаграммах связываются между собой потоками.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Достоинством функциональных моделей является реализация структурного подхода к проектированию ИС по принципу «сверху-вниз»; для моделей характерны процедурная строгость декомпозиции ИС и наглядность представления.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Главный недостаток функциональных моделей заключается в том, что процессы и данные существуют отдельно друг от друга; не ясны условия выполнения процессов обработки информации, которые динамически могут изменяться</a:t>
            </a:r>
          </a:p>
        </p:txBody>
      </p:sp>
      <p:sp>
        <p:nvSpPr>
          <p:cNvPr id="74756" name="Rectangle 1"/>
          <p:cNvSpPr>
            <a:spLocks noChangeArrowheads="1"/>
          </p:cNvSpPr>
          <p:nvPr/>
        </p:nvSpPr>
        <p:spPr bwMode="auto">
          <a:xfrm>
            <a:off x="1079500" y="0"/>
            <a:ext cx="4838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существующих методик</a:t>
            </a:r>
            <a:endParaRPr lang="ru-RU" altLang="ru-RU" sz="40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528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Box 2"/>
          <p:cNvSpPr txBox="1">
            <a:spLocks noChangeArrowheads="1"/>
          </p:cNvSpPr>
          <p:nvPr/>
        </p:nvSpPr>
        <p:spPr bwMode="auto">
          <a:xfrm>
            <a:off x="76200" y="701675"/>
            <a:ext cx="9067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В </a:t>
            </a:r>
            <a:r>
              <a:rPr lang="ru-RU" altLang="ru-RU" sz="2800" b="1" dirty="0"/>
              <a:t>объектно-ориентированных моделях </a:t>
            </a:r>
            <a:r>
              <a:rPr lang="ru-RU" altLang="ru-RU" sz="2800" dirty="0"/>
              <a:t>главным структурообразующим компонентом выступает класс объектов с набором </a:t>
            </a:r>
            <a:r>
              <a:rPr lang="ru-RU" altLang="ru-RU" sz="2800" i="1" dirty="0"/>
              <a:t>функций</a:t>
            </a:r>
            <a:r>
              <a:rPr lang="ru-RU" altLang="ru-RU" sz="2800" dirty="0"/>
              <a:t>, которые могут обращаться к атрибутам этого класса.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Для классов объектов характерна иерархия обобщения; сначала выделяются классы объектов, а далее в зависимости от возможных состояний определяются методы обработки; разработаны графические методы моделирования предметной области, обобщенные в языке унифицированного моделирования UML. Однако по наглядности представления модели пользователю-заказчику объектно-ориентированные модели уступают функциональным моделям.</a:t>
            </a:r>
          </a:p>
        </p:txBody>
      </p:sp>
      <p:sp>
        <p:nvSpPr>
          <p:cNvPr id="75780" name="Rectangle 1"/>
          <p:cNvSpPr>
            <a:spLocks noChangeArrowheads="1"/>
          </p:cNvSpPr>
          <p:nvPr/>
        </p:nvSpPr>
        <p:spPr bwMode="auto">
          <a:xfrm>
            <a:off x="1079500" y="0"/>
            <a:ext cx="4838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существующих методик</a:t>
            </a:r>
            <a:endParaRPr lang="ru-RU" altLang="ru-RU" sz="40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707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Box 2"/>
          <p:cNvSpPr txBox="1">
            <a:spLocks noChangeArrowheads="1"/>
          </p:cNvSpPr>
          <p:nvPr/>
        </p:nvSpPr>
        <p:spPr bwMode="auto">
          <a:xfrm>
            <a:off x="76200" y="836613"/>
            <a:ext cx="90678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Идея </a:t>
            </a:r>
            <a:r>
              <a:rPr lang="ru-RU" altLang="ru-RU" sz="2800" b="1" dirty="0"/>
              <a:t>синтетической методики</a:t>
            </a:r>
            <a:r>
              <a:rPr lang="ru-RU" altLang="ru-RU" sz="2800" dirty="0"/>
              <a:t> заключается в последовательном применении функционального и объектного подхода с учетом возможности реинжиниринга существующей ситуации.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/>
              <a:t> </a:t>
            </a:r>
          </a:p>
        </p:txBody>
      </p:sp>
      <p:sp>
        <p:nvSpPr>
          <p:cNvPr id="76804" name="Rectangle 1"/>
          <p:cNvSpPr>
            <a:spLocks noChangeArrowheads="1"/>
          </p:cNvSpPr>
          <p:nvPr/>
        </p:nvSpPr>
        <p:spPr bwMode="auto">
          <a:xfrm>
            <a:off x="1348717" y="0"/>
            <a:ext cx="3714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>
                <a:solidFill>
                  <a:srgbClr val="FFFF00"/>
                </a:solidFill>
              </a:rPr>
              <a:t>Синтетическая </a:t>
            </a:r>
            <a:r>
              <a:rPr lang="ru-RU" altLang="ru-RU" sz="2400" dirty="0">
                <a:solidFill>
                  <a:srgbClr val="FFFF00"/>
                </a:solidFill>
              </a:rPr>
              <a:t>методика</a:t>
            </a:r>
            <a:endParaRPr lang="ru-RU" altLang="ru-RU" sz="40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773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76200" y="657225"/>
            <a:ext cx="90678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9750" eaLnBrk="1" hangingPunct="1">
              <a:defRPr/>
            </a:pPr>
            <a:r>
              <a:rPr lang="ru-RU" sz="2800" dirty="0"/>
              <a:t>Этапы </a:t>
            </a:r>
            <a:r>
              <a:rPr lang="ru-RU" sz="2800" b="1" dirty="0"/>
              <a:t>синтетической методики:</a:t>
            </a:r>
          </a:p>
          <a:p>
            <a:pPr marL="539750" indent="-539750" eaLnBrk="1" hangingPunct="1">
              <a:buFont typeface="+mj-lt"/>
              <a:buAutoNum type="arabicPeriod"/>
              <a:defRPr/>
            </a:pPr>
            <a:r>
              <a:rPr lang="ru-RU" sz="2800" dirty="0"/>
              <a:t>Определение границ системы.</a:t>
            </a:r>
          </a:p>
          <a:p>
            <a:pPr marL="539750" indent="-539750" eaLnBrk="1" hangingPunct="1">
              <a:buFont typeface="+mj-lt"/>
              <a:buAutoNum type="arabicPeriod"/>
              <a:defRPr/>
            </a:pPr>
            <a:r>
              <a:rPr lang="ru-RU" sz="2800" dirty="0"/>
              <a:t>Выделение сценариев использования системы.</a:t>
            </a:r>
          </a:p>
          <a:p>
            <a:pPr marL="539750" indent="-539750" eaLnBrk="1" hangingPunct="1">
              <a:buFont typeface="+mj-lt"/>
              <a:buAutoNum type="arabicPeriod"/>
              <a:defRPr/>
            </a:pPr>
            <a:r>
              <a:rPr lang="ru-RU" sz="2800" dirty="0"/>
              <a:t>Добавление системных сценариев использования.</a:t>
            </a:r>
          </a:p>
          <a:p>
            <a:pPr marL="539750" indent="-539750" eaLnBrk="1" hangingPunct="1">
              <a:buFont typeface="+mj-lt"/>
              <a:buAutoNum type="arabicPeriod"/>
              <a:defRPr/>
            </a:pPr>
            <a:r>
              <a:rPr lang="ru-RU" sz="2800" dirty="0"/>
              <a:t>Построение диаграммы активностей по сценариям использования.</a:t>
            </a:r>
          </a:p>
          <a:p>
            <a:pPr marL="539750" indent="-539750" eaLnBrk="1" hangingPunct="1">
              <a:buFont typeface="+mj-lt"/>
              <a:buAutoNum type="arabicPeriod"/>
              <a:defRPr/>
            </a:pPr>
            <a:r>
              <a:rPr lang="ru-RU" sz="2800" dirty="0"/>
              <a:t>Функциональная </a:t>
            </a:r>
            <a:r>
              <a:rPr lang="ru-RU" sz="2800" b="1" dirty="0"/>
              <a:t>декомпозиция диаграмм активностей</a:t>
            </a:r>
            <a:r>
              <a:rPr lang="ru-RU" sz="2800" dirty="0"/>
              <a:t> как контекстных диаграмм методики IDEF0.</a:t>
            </a:r>
          </a:p>
          <a:p>
            <a:pPr marL="539750" indent="-539750" eaLnBrk="1" hangingPunct="1">
              <a:buFont typeface="+mj-lt"/>
              <a:buAutoNum type="arabicPeriod"/>
              <a:defRPr/>
            </a:pPr>
            <a:r>
              <a:rPr lang="ru-RU" sz="2800" dirty="0"/>
              <a:t>Формальное описание отдельных функциональных активностей в виде административного регламента (с применением различных </a:t>
            </a:r>
            <a:r>
              <a:rPr lang="ru-RU" sz="2800" i="1" dirty="0"/>
              <a:t>нотаций</a:t>
            </a:r>
            <a:r>
              <a:rPr lang="ru-RU" sz="2800" dirty="0"/>
              <a:t>).</a:t>
            </a:r>
          </a:p>
          <a:p>
            <a:pPr indent="539750" eaLnBrk="1" hangingPunct="1">
              <a:defRPr/>
            </a:pP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8687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Уровни построения моделей</a:t>
            </a:r>
            <a:endParaRPr lang="ru-RU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256088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ru-RU" sz="2400" dirty="0"/>
              <a:t>Обычно модели строятся на трех уровнях: </a:t>
            </a:r>
          </a:p>
          <a:p>
            <a:pPr eaLnBrk="1" hangingPunct="1">
              <a:defRPr/>
            </a:pPr>
            <a:endParaRPr lang="ru-RU" sz="2400" dirty="0"/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ru-RU" sz="2400" dirty="0"/>
              <a:t>на внешнем уровне (</a:t>
            </a:r>
            <a:r>
              <a:rPr lang="ru-RU" sz="2400" b="1" dirty="0"/>
              <a:t>определении требований</a:t>
            </a:r>
            <a:r>
              <a:rPr lang="ru-RU" sz="2400" dirty="0"/>
              <a:t>), 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ru-RU" sz="2400" dirty="0"/>
              <a:t>на концептуальном уровне (</a:t>
            </a:r>
            <a:r>
              <a:rPr lang="ru-RU" sz="2400" b="1" dirty="0"/>
              <a:t>спецификации требований</a:t>
            </a:r>
            <a:r>
              <a:rPr lang="ru-RU" sz="2400" dirty="0"/>
              <a:t>) </a:t>
            </a:r>
          </a:p>
          <a:p>
            <a:pPr marL="457200" indent="-457200" eaLnBrk="1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ru-RU" sz="2400" dirty="0"/>
              <a:t>внутреннем уровне (</a:t>
            </a:r>
            <a:r>
              <a:rPr lang="ru-RU" sz="2400" b="1" dirty="0"/>
              <a:t>реализации требований</a:t>
            </a:r>
            <a:r>
              <a:rPr lang="ru-RU" sz="2400" dirty="0"/>
              <a:t>).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7">
      <a:dk1>
        <a:srgbClr val="000000"/>
      </a:dk1>
      <a:lt1>
        <a:srgbClr val="FFFFFF"/>
      </a:lt1>
      <a:dk2>
        <a:srgbClr val="000000"/>
      </a:dk2>
      <a:lt2>
        <a:srgbClr val="CC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663300"/>
      </a:hlink>
      <a:folHlink>
        <a:srgbClr val="CC9900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761</TotalTime>
  <Words>3752</Words>
  <Application>Microsoft Office PowerPoint</Application>
  <PresentationFormat>Экран (4:3)</PresentationFormat>
  <Paragraphs>482</Paragraphs>
  <Slides>88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88</vt:i4>
      </vt:variant>
    </vt:vector>
  </HeadingPairs>
  <TitlesOfParts>
    <vt:vector size="95" baseType="lpstr">
      <vt:lpstr>Arial</vt:lpstr>
      <vt:lpstr>Arial Black</vt:lpstr>
      <vt:lpstr>Calibri</vt:lpstr>
      <vt:lpstr>Tahoma</vt:lpstr>
      <vt:lpstr>Times New Roman</vt:lpstr>
      <vt:lpstr>Wingdings</vt:lpstr>
      <vt:lpstr>Пиксел</vt:lpstr>
      <vt:lpstr>МЕТОДОЛОГИИ МОДЕЛИРОВАНИЯ  ПРЕДМЕТНОЙ ОБЛАСТИ</vt:lpstr>
      <vt:lpstr>Основные вопросы</vt:lpstr>
      <vt:lpstr>Модель предметной области</vt:lpstr>
      <vt:lpstr>Предметная область научного института</vt:lpstr>
      <vt:lpstr>Требования к моделям предметных областей</vt:lpstr>
      <vt:lpstr>Структурный аспект предполагает построение:</vt:lpstr>
      <vt:lpstr>Некоторые определения</vt:lpstr>
      <vt:lpstr>Презентация PowerPoint</vt:lpstr>
      <vt:lpstr>Уровни построения моделей</vt:lpstr>
      <vt:lpstr>Уровни построения моделей</vt:lpstr>
      <vt:lpstr>Объектная структура</vt:lpstr>
      <vt:lpstr>Функциональная структура</vt:lpstr>
      <vt:lpstr>Структура управления</vt:lpstr>
      <vt:lpstr>Организационная структура</vt:lpstr>
      <vt:lpstr>Техническая структура</vt:lpstr>
      <vt:lpstr>Структурный подход  к моделированию систем</vt:lpstr>
      <vt:lpstr>Основные вопросы</vt:lpstr>
      <vt:lpstr>Сущность структурного подхода к моделированию систем</vt:lpstr>
      <vt:lpstr>Базовые принципы структурного подхода</vt:lpstr>
      <vt:lpstr>Методология структурного анализа и проектирования</vt:lpstr>
      <vt:lpstr>Семейство IDEF </vt:lpstr>
      <vt:lpstr>Семейство IDEF </vt:lpstr>
      <vt:lpstr>Семейство IDEF </vt:lpstr>
      <vt:lpstr>Семейство IDEF </vt:lpstr>
      <vt:lpstr>Семейство IDEF </vt:lpstr>
      <vt:lpstr>Семейство IDEF</vt:lpstr>
      <vt:lpstr>Модели структурного подхода, </vt:lpstr>
      <vt:lpstr>Сущность функционального моделирования</vt:lpstr>
      <vt:lpstr>Методология IDEF0</vt:lpstr>
      <vt:lpstr>Функциональный блок</vt:lpstr>
      <vt:lpstr>Интерфейсная дуга</vt:lpstr>
      <vt:lpstr>Интерфейсная дуга</vt:lpstr>
      <vt:lpstr>Декомпозиция</vt:lpstr>
      <vt:lpstr>Цель моделирования</vt:lpstr>
      <vt:lpstr>Точка зрения</vt:lpstr>
      <vt:lpstr>Декомпозиция</vt:lpstr>
      <vt:lpstr>Декомпозиция</vt:lpstr>
      <vt:lpstr>Нумерация работ и диаграмм</vt:lpstr>
      <vt:lpstr>Основные правила построения диаграмм</vt:lpstr>
      <vt:lpstr>Основные правила построения диаграмм</vt:lpstr>
      <vt:lpstr>Основные правила построения диаграмм</vt:lpstr>
      <vt:lpstr>Основные правила построения диаграмм</vt:lpstr>
      <vt:lpstr>Граничные стрелки</vt:lpstr>
      <vt:lpstr>Тоннельные стрелки</vt:lpstr>
      <vt:lpstr>Глоссарий и FEO-страница</vt:lpstr>
      <vt:lpstr>Мастерская страница  (каркас диаграммы)</vt:lpstr>
      <vt:lpstr>Мастерская страница</vt:lpstr>
      <vt:lpstr>Пример модели процесса постройки садового домика</vt:lpstr>
      <vt:lpstr>Пример модели процесса постройки садового домика</vt:lpstr>
      <vt:lpstr>Пример модели, построенной с использованием CASE-средства BPWin</vt:lpstr>
      <vt:lpstr>Пример модели, построенной с использованием CASE-средства BPWin</vt:lpstr>
      <vt:lpstr>Дерево узлов</vt:lpstr>
      <vt:lpstr>FEO-страница</vt:lpstr>
      <vt:lpstr>Пример деятельности компании по сборке и продаже компьютеров.  Контекстная диаграмма.</vt:lpstr>
      <vt:lpstr>Пример деятельности компании по сборке и продаже компьютеров. Декомпозиция.</vt:lpstr>
      <vt:lpstr>Пример деятельности компании по сборке и продаже компьютеров. Декомпозиция.</vt:lpstr>
      <vt:lpstr>Другие подходы  к моделированию систем</vt:lpstr>
      <vt:lpstr>Презентация PowerPoint</vt:lpstr>
      <vt:lpstr>Презентация PowerPoint</vt:lpstr>
      <vt:lpstr>Элементы DFD-модели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диаграммы DFD. Оформление заказов на покупку компьютеров</vt:lpstr>
      <vt:lpstr>Пример диаграммы DFD. Оформление заказов на покупку компьютеров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объектной модели. Диаграммы сценария использования – постановка на учет юридических лиц.</vt:lpstr>
      <vt:lpstr>Пример объектной модели. Диаграммы деятельности – постановка на учет юридических лиц.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Структурный подход к моделированию систем</dc:title>
  <dc:creator>dom</dc:creator>
  <cp:lastModifiedBy>Виталий Бондаренко</cp:lastModifiedBy>
  <cp:revision>70</cp:revision>
  <dcterms:created xsi:type="dcterms:W3CDTF">2009-02-27T15:25:43Z</dcterms:created>
  <dcterms:modified xsi:type="dcterms:W3CDTF">2016-10-12T05:46:31Z</dcterms:modified>
</cp:coreProperties>
</file>