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0693400" cy="7556500"/>
  <p:notesSz cx="10693400" cy="7556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56634-0B03-49C6-B7EC-B947EEC3EC3E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401F0-BBD5-4322-BF65-8D18DA2D5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30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88060" marR="5080" indent="-975360" algn="r">
              <a:lnSpc>
                <a:spcPct val="100000"/>
              </a:lnSpc>
              <a:spcBef>
                <a:spcPts val="110"/>
              </a:spcBef>
            </a:pPr>
            <a:r>
              <a:rPr lang="ru-RU" sz="1200" i="1" dirty="0">
                <a:latin typeface="Arial"/>
                <a:cs typeface="Arial"/>
              </a:rPr>
              <a:t>"Сложная </a:t>
            </a:r>
            <a:r>
              <a:rPr lang="ru-RU" sz="1200" i="1" spc="-10" dirty="0">
                <a:latin typeface="Arial"/>
                <a:cs typeface="Arial"/>
              </a:rPr>
              <a:t>система, </a:t>
            </a:r>
            <a:r>
              <a:rPr lang="ru-RU" sz="1200" i="1" spc="-5" dirty="0">
                <a:latin typeface="Arial"/>
                <a:cs typeface="Arial"/>
              </a:rPr>
              <a:t>спроектированная наспех, </a:t>
            </a:r>
            <a:r>
              <a:rPr lang="ru-RU" sz="1200" i="1" spc="-570" dirty="0">
                <a:latin typeface="Arial"/>
                <a:cs typeface="Arial"/>
              </a:rPr>
              <a:t> </a:t>
            </a:r>
            <a:r>
              <a:rPr lang="ru-RU" sz="1200" i="1" dirty="0">
                <a:latin typeface="Arial"/>
                <a:cs typeface="Arial"/>
              </a:rPr>
              <a:t>никогда </a:t>
            </a:r>
            <a:r>
              <a:rPr lang="ru-RU" sz="1200" i="1" spc="-15" dirty="0">
                <a:latin typeface="Arial"/>
                <a:cs typeface="Arial"/>
              </a:rPr>
              <a:t>не </a:t>
            </a:r>
            <a:r>
              <a:rPr lang="ru-RU" sz="1200" i="1" spc="-10" dirty="0">
                <a:latin typeface="Arial"/>
                <a:cs typeface="Arial"/>
              </a:rPr>
              <a:t>работает, </a:t>
            </a:r>
            <a:r>
              <a:rPr lang="ru-RU" sz="1200" i="1" spc="5" dirty="0">
                <a:latin typeface="Arial"/>
                <a:cs typeface="Arial"/>
              </a:rPr>
              <a:t>и </a:t>
            </a:r>
            <a:r>
              <a:rPr lang="ru-RU" sz="1200" i="1" spc="-10" dirty="0">
                <a:latin typeface="Arial"/>
                <a:cs typeface="Arial"/>
              </a:rPr>
              <a:t>исправить </a:t>
            </a:r>
            <a:r>
              <a:rPr lang="ru-RU" sz="1200" i="1" dirty="0">
                <a:latin typeface="Arial"/>
                <a:cs typeface="Arial"/>
              </a:rPr>
              <a:t>её, </a:t>
            </a:r>
            <a:r>
              <a:rPr lang="ru-RU" sz="1200" i="1" spc="-570" dirty="0">
                <a:latin typeface="Arial"/>
                <a:cs typeface="Arial"/>
              </a:rPr>
              <a:t> </a:t>
            </a:r>
            <a:r>
              <a:rPr lang="ru-RU" sz="1200" i="1" spc="-5" dirty="0">
                <a:latin typeface="Arial"/>
                <a:cs typeface="Arial"/>
              </a:rPr>
              <a:t>чтобы заставить</a:t>
            </a:r>
            <a:r>
              <a:rPr lang="ru-RU" sz="1200" i="1" spc="-10" dirty="0">
                <a:latin typeface="Arial"/>
                <a:cs typeface="Arial"/>
              </a:rPr>
              <a:t> </a:t>
            </a:r>
            <a:r>
              <a:rPr lang="ru-RU" sz="1200" i="1" spc="-5" dirty="0">
                <a:latin typeface="Arial"/>
                <a:cs typeface="Arial"/>
              </a:rPr>
              <a:t>работать,</a:t>
            </a:r>
            <a:r>
              <a:rPr lang="en-US" sz="1200" i="1" spc="-5" dirty="0">
                <a:latin typeface="Arial"/>
                <a:cs typeface="Arial"/>
              </a:rPr>
              <a:t> </a:t>
            </a:r>
            <a:r>
              <a:rPr lang="ru-RU" sz="1200" i="1" spc="-5" dirty="0">
                <a:latin typeface="Arial"/>
                <a:cs typeface="Arial"/>
              </a:rPr>
              <a:t>невозможно".</a:t>
            </a:r>
            <a:endParaRPr lang="ru-RU" sz="1200" dirty="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050"/>
              </a:spcBef>
            </a:pPr>
            <a:r>
              <a:rPr lang="ru-RU" sz="1100" spc="-5" dirty="0">
                <a:latin typeface="Arial"/>
                <a:cs typeface="Arial"/>
              </a:rPr>
              <a:t>Законы</a:t>
            </a:r>
            <a:r>
              <a:rPr lang="ru-RU" sz="1100" dirty="0">
                <a:latin typeface="Arial"/>
                <a:cs typeface="Arial"/>
              </a:rPr>
              <a:t> </a:t>
            </a:r>
            <a:r>
              <a:rPr lang="ru-RU" sz="1100" spc="-5" dirty="0">
                <a:latin typeface="Arial"/>
                <a:cs typeface="Arial"/>
              </a:rPr>
              <a:t>Мерфи.</a:t>
            </a:r>
            <a:r>
              <a:rPr lang="ru-RU" sz="1100" spc="-10" dirty="0">
                <a:latin typeface="Arial"/>
                <a:cs typeface="Arial"/>
              </a:rPr>
              <a:t> </a:t>
            </a:r>
            <a:r>
              <a:rPr lang="ru-RU" sz="1100" dirty="0">
                <a:latin typeface="Arial"/>
                <a:cs typeface="Arial"/>
              </a:rPr>
              <a:t>16-й</a:t>
            </a:r>
            <a:r>
              <a:rPr lang="ru-RU" sz="1100" spc="-10" dirty="0">
                <a:latin typeface="Arial"/>
                <a:cs typeface="Arial"/>
              </a:rPr>
              <a:t> </a:t>
            </a:r>
            <a:r>
              <a:rPr lang="ru-RU" sz="1100" dirty="0">
                <a:latin typeface="Arial"/>
                <a:cs typeface="Arial"/>
              </a:rPr>
              <a:t>закон</a:t>
            </a:r>
            <a:r>
              <a:rPr lang="ru-RU" sz="1100" spc="10" dirty="0">
                <a:latin typeface="Arial"/>
                <a:cs typeface="Arial"/>
              </a:rPr>
              <a:t> </a:t>
            </a:r>
            <a:r>
              <a:rPr lang="ru-RU" sz="1100" spc="-5" dirty="0" err="1">
                <a:latin typeface="Arial"/>
                <a:cs typeface="Arial"/>
              </a:rPr>
              <a:t>системантики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3401F0-BBD5-4322-BF65-8D18DA2D55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29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Диаграмма Чена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3401F0-BBD5-4322-BF65-8D18DA2D55D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9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289009" y="2629838"/>
            <a:ext cx="8115383" cy="18135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57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3911" y="4795858"/>
            <a:ext cx="5965581" cy="1366180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9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789" indent="0" algn="ctr">
              <a:buNone/>
              <a:defRPr sz="2094"/>
            </a:lvl2pPr>
            <a:lvl3pPr marL="1007577" indent="0" algn="ctr">
              <a:buNone/>
              <a:defRPr sz="1983"/>
            </a:lvl3pPr>
            <a:lvl4pPr marL="1511366" indent="0" algn="ctr">
              <a:buNone/>
              <a:defRPr sz="1763"/>
            </a:lvl4pPr>
            <a:lvl5pPr marL="2015155" indent="0" algn="ctr">
              <a:buNone/>
              <a:defRPr sz="1763"/>
            </a:lvl5pPr>
            <a:lvl6pPr marL="2518943" indent="0" algn="ctr">
              <a:buNone/>
              <a:defRPr sz="1763"/>
            </a:lvl6pPr>
            <a:lvl7pPr marL="3022732" indent="0" algn="ctr">
              <a:buNone/>
              <a:defRPr sz="1763"/>
            </a:lvl7pPr>
            <a:lvl8pPr marL="3526521" indent="0" algn="ctr">
              <a:buNone/>
              <a:defRPr sz="1763"/>
            </a:lvl8pPr>
            <a:lvl9pPr marL="4030309" indent="0" algn="ctr">
              <a:buNone/>
              <a:defRPr sz="176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7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0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89500" y="1032722"/>
            <a:ext cx="1232555" cy="54910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8182" y="1032722"/>
            <a:ext cx="5515303" cy="54910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36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820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70709" y="954024"/>
            <a:ext cx="6951980" cy="512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166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829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30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93901" y="2629838"/>
            <a:ext cx="8116291" cy="18135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57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3911" y="4795772"/>
            <a:ext cx="5965581" cy="1393933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94">
                <a:solidFill>
                  <a:schemeClr val="tx1"/>
                </a:solidFill>
              </a:defRPr>
            </a:lvl1pPr>
            <a:lvl2pPr marL="503789" indent="0">
              <a:buNone/>
              <a:defRPr sz="2094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522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008" y="2906733"/>
            <a:ext cx="3845160" cy="341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9231" y="2906733"/>
            <a:ext cx="3848076" cy="341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7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007" y="2549062"/>
            <a:ext cx="3845161" cy="77580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094" b="0" cap="all" spc="11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03789" indent="0">
              <a:buNone/>
              <a:defRPr sz="209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007" y="3463396"/>
            <a:ext cx="3845161" cy="28612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9231" y="3463396"/>
            <a:ext cx="3848076" cy="286126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559231" y="2549062"/>
            <a:ext cx="3848076" cy="775800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094" b="0" cap="all" spc="11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03789" indent="0">
              <a:buNone/>
              <a:defRPr sz="209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15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91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19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5346700" cy="755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749267" y="2472367"/>
            <a:ext cx="3848167" cy="1257761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314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104" y="886630"/>
            <a:ext cx="4223893" cy="5783241"/>
          </a:xfrm>
        </p:spPr>
        <p:txBody>
          <a:bodyPr>
            <a:normAutofit/>
          </a:bodyPr>
          <a:lstStyle>
            <a:lvl1pPr>
              <a:defRPr sz="2094">
                <a:solidFill>
                  <a:schemeClr val="tx1"/>
                </a:solidFill>
              </a:defRPr>
            </a:lvl1pPr>
            <a:lvl2pPr>
              <a:defRPr sz="1763">
                <a:solidFill>
                  <a:schemeClr val="tx1"/>
                </a:solidFill>
              </a:defRPr>
            </a:lvl2pPr>
            <a:lvl3pPr>
              <a:defRPr sz="1763">
                <a:solidFill>
                  <a:schemeClr val="tx1"/>
                </a:solidFill>
              </a:defRPr>
            </a:lvl3pPr>
            <a:lvl4pPr>
              <a:defRPr sz="1763">
                <a:solidFill>
                  <a:schemeClr val="tx1"/>
                </a:solidFill>
              </a:defRPr>
            </a:lvl4pPr>
            <a:lvl5pPr>
              <a:defRPr sz="1763">
                <a:solidFill>
                  <a:schemeClr val="tx1"/>
                </a:solidFill>
              </a:defRPr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190" y="3911484"/>
            <a:ext cx="3328321" cy="2417503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653">
                <a:solidFill>
                  <a:srgbClr val="FFFFFF"/>
                </a:solidFill>
              </a:defRPr>
            </a:lvl1pPr>
            <a:lvl2pPr marL="503789" indent="0">
              <a:buNone/>
              <a:defRPr sz="1543"/>
            </a:lvl2pPr>
            <a:lvl3pPr marL="1007577" indent="0">
              <a:buNone/>
              <a:defRPr sz="1322"/>
            </a:lvl3pPr>
            <a:lvl4pPr marL="1511366" indent="0">
              <a:buNone/>
              <a:defRPr sz="1102"/>
            </a:lvl4pPr>
            <a:lvl5pPr marL="2015155" indent="0">
              <a:buNone/>
              <a:defRPr sz="1102"/>
            </a:lvl5pPr>
            <a:lvl6pPr marL="2518943" indent="0">
              <a:buNone/>
              <a:defRPr sz="1102"/>
            </a:lvl6pPr>
            <a:lvl7pPr marL="3022732" indent="0">
              <a:buNone/>
              <a:defRPr sz="1102"/>
            </a:lvl7pPr>
            <a:lvl8pPr marL="3526521" indent="0">
              <a:buNone/>
              <a:defRPr sz="1102"/>
            </a:lvl8pPr>
            <a:lvl9pPr marL="4030309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749267" y="6871377"/>
            <a:ext cx="4451371" cy="352637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17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5346699" cy="755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748538" y="2472366"/>
            <a:ext cx="3849624" cy="1259417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314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46701" y="-46467"/>
            <a:ext cx="5352048" cy="75565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526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190" y="3911485"/>
            <a:ext cx="3328321" cy="2417504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653">
                <a:solidFill>
                  <a:srgbClr val="FFFFFF"/>
                </a:solidFill>
              </a:defRPr>
            </a:lvl1pPr>
            <a:lvl2pPr marL="503789" indent="0">
              <a:buNone/>
              <a:defRPr sz="1543"/>
            </a:lvl2pPr>
            <a:lvl3pPr marL="1007577" indent="0">
              <a:buNone/>
              <a:defRPr sz="1322"/>
            </a:lvl3pPr>
            <a:lvl4pPr marL="1511366" indent="0">
              <a:buNone/>
              <a:defRPr sz="1102"/>
            </a:lvl4pPr>
            <a:lvl5pPr marL="2015155" indent="0">
              <a:buNone/>
              <a:defRPr sz="1102"/>
            </a:lvl5pPr>
            <a:lvl6pPr marL="2518943" indent="0">
              <a:buNone/>
              <a:defRPr sz="1102"/>
            </a:lvl6pPr>
            <a:lvl7pPr marL="3022732" indent="0">
              <a:buNone/>
              <a:defRPr sz="1102"/>
            </a:lvl7pPr>
            <a:lvl8pPr marL="3526521" indent="0">
              <a:buNone/>
              <a:defRPr sz="1102"/>
            </a:lvl8pPr>
            <a:lvl9pPr marL="4030309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48538" y="6871377"/>
            <a:ext cx="4448454" cy="352637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2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878181" y="1062948"/>
            <a:ext cx="6943875" cy="1309793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8181" y="2906735"/>
            <a:ext cx="6943875" cy="3417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042" y="6874251"/>
            <a:ext cx="2415265" cy="356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9007" y="6871377"/>
            <a:ext cx="5328765" cy="352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36353" y="6851227"/>
            <a:ext cx="427736" cy="403013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212" spc="0" baseline="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43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xStyles>
    <p:titleStyle>
      <a:lvl1pPr algn="ctr" defTabSz="1007577" rtl="0" eaLnBrk="1" latinLnBrk="0" hangingPunct="1">
        <a:lnSpc>
          <a:spcPct val="90000"/>
        </a:lnSpc>
        <a:spcBef>
          <a:spcPct val="0"/>
        </a:spcBef>
        <a:buNone/>
        <a:defRPr sz="2865" kern="1200" cap="all" spc="22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51894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98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03789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55683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7577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59472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448392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1637313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1826234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015155" indent="-251894" algn="l" defTabSz="1007577" rtl="0" eaLnBrk="1" latinLnBrk="0" hangingPunct="1">
        <a:lnSpc>
          <a:spcPct val="100000"/>
        </a:lnSpc>
        <a:spcBef>
          <a:spcPts val="1102"/>
        </a:spcBef>
        <a:buClr>
          <a:schemeClr val="accent2"/>
        </a:buClr>
        <a:buFont typeface="Arial" panose="020B0604020202020204" pitchFamily="34" charset="0"/>
        <a:buChar char="•"/>
        <a:defRPr sz="1763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8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26" Type="http://schemas.openxmlformats.org/officeDocument/2006/relationships/image" Target="../media/image104.png"/><Relationship Id="rId39" Type="http://schemas.openxmlformats.org/officeDocument/2006/relationships/image" Target="../media/image117.png"/><Relationship Id="rId21" Type="http://schemas.openxmlformats.org/officeDocument/2006/relationships/image" Target="../media/image99.png"/><Relationship Id="rId34" Type="http://schemas.openxmlformats.org/officeDocument/2006/relationships/image" Target="../media/image112.png"/><Relationship Id="rId42" Type="http://schemas.openxmlformats.org/officeDocument/2006/relationships/image" Target="../media/image120.png"/><Relationship Id="rId47" Type="http://schemas.openxmlformats.org/officeDocument/2006/relationships/image" Target="../media/image125.png"/><Relationship Id="rId50" Type="http://schemas.openxmlformats.org/officeDocument/2006/relationships/image" Target="../media/image128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6" Type="http://schemas.openxmlformats.org/officeDocument/2006/relationships/image" Target="../media/image94.png"/><Relationship Id="rId29" Type="http://schemas.openxmlformats.org/officeDocument/2006/relationships/image" Target="../media/image107.png"/><Relationship Id="rId11" Type="http://schemas.openxmlformats.org/officeDocument/2006/relationships/image" Target="../media/image89.png"/><Relationship Id="rId24" Type="http://schemas.openxmlformats.org/officeDocument/2006/relationships/image" Target="../media/image102.png"/><Relationship Id="rId32" Type="http://schemas.openxmlformats.org/officeDocument/2006/relationships/image" Target="../media/image110.png"/><Relationship Id="rId37" Type="http://schemas.openxmlformats.org/officeDocument/2006/relationships/image" Target="../media/image115.png"/><Relationship Id="rId40" Type="http://schemas.openxmlformats.org/officeDocument/2006/relationships/image" Target="../media/image118.png"/><Relationship Id="rId45" Type="http://schemas.openxmlformats.org/officeDocument/2006/relationships/image" Target="../media/image123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23" Type="http://schemas.openxmlformats.org/officeDocument/2006/relationships/image" Target="../media/image101.png"/><Relationship Id="rId28" Type="http://schemas.openxmlformats.org/officeDocument/2006/relationships/image" Target="../media/image106.png"/><Relationship Id="rId36" Type="http://schemas.openxmlformats.org/officeDocument/2006/relationships/image" Target="../media/image114.png"/><Relationship Id="rId49" Type="http://schemas.openxmlformats.org/officeDocument/2006/relationships/image" Target="../media/image127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31" Type="http://schemas.openxmlformats.org/officeDocument/2006/relationships/image" Target="../media/image109.png"/><Relationship Id="rId44" Type="http://schemas.openxmlformats.org/officeDocument/2006/relationships/image" Target="../media/image122.png"/><Relationship Id="rId52" Type="http://schemas.openxmlformats.org/officeDocument/2006/relationships/image" Target="../media/image130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Relationship Id="rId22" Type="http://schemas.openxmlformats.org/officeDocument/2006/relationships/image" Target="../media/image100.png"/><Relationship Id="rId27" Type="http://schemas.openxmlformats.org/officeDocument/2006/relationships/image" Target="../media/image105.png"/><Relationship Id="rId30" Type="http://schemas.openxmlformats.org/officeDocument/2006/relationships/image" Target="../media/image108.png"/><Relationship Id="rId35" Type="http://schemas.openxmlformats.org/officeDocument/2006/relationships/image" Target="../media/image113.png"/><Relationship Id="rId43" Type="http://schemas.openxmlformats.org/officeDocument/2006/relationships/image" Target="../media/image121.png"/><Relationship Id="rId48" Type="http://schemas.openxmlformats.org/officeDocument/2006/relationships/image" Target="../media/image126.png"/><Relationship Id="rId8" Type="http://schemas.openxmlformats.org/officeDocument/2006/relationships/image" Target="../media/image86.png"/><Relationship Id="rId51" Type="http://schemas.openxmlformats.org/officeDocument/2006/relationships/image" Target="../media/image129.png"/><Relationship Id="rId3" Type="http://schemas.openxmlformats.org/officeDocument/2006/relationships/image" Target="../media/image81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5" Type="http://schemas.openxmlformats.org/officeDocument/2006/relationships/image" Target="../media/image103.png"/><Relationship Id="rId33" Type="http://schemas.openxmlformats.org/officeDocument/2006/relationships/image" Target="../media/image111.png"/><Relationship Id="rId38" Type="http://schemas.openxmlformats.org/officeDocument/2006/relationships/image" Target="../media/image116.png"/><Relationship Id="rId46" Type="http://schemas.openxmlformats.org/officeDocument/2006/relationships/image" Target="../media/image124.png"/><Relationship Id="rId20" Type="http://schemas.openxmlformats.org/officeDocument/2006/relationships/image" Target="../media/image98.png"/><Relationship Id="rId41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ctrTitle"/>
          </p:nvPr>
        </p:nvSpPr>
        <p:spPr>
          <a:xfrm>
            <a:off x="1289009" y="2870356"/>
            <a:ext cx="8115383" cy="1332526"/>
          </a:xfrm>
        </p:spPr>
        <p:txBody>
          <a:bodyPr vert="horz" wrap="square" lIns="0" tIns="72000" rIns="0" bIns="72000" rtlCol="0">
            <a:sp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</a:pPr>
            <a:r>
              <a:rPr lang="ru-RU" dirty="0"/>
              <a:t>Пример проектирования</a:t>
            </a:r>
            <a:br>
              <a:rPr lang="en-US" dirty="0"/>
            </a:br>
            <a:r>
              <a:rPr lang="ru-RU" dirty="0"/>
              <a:t>Базы данных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435" y="908304"/>
            <a:ext cx="625538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Логическое</a:t>
            </a:r>
            <a:r>
              <a:rPr spc="-15" dirty="0"/>
              <a:t> </a:t>
            </a:r>
            <a:r>
              <a:rPr spc="-10" dirty="0"/>
              <a:t>проектирование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324" y="1499615"/>
            <a:ext cx="396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Схема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реляционной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базы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данных</a:t>
            </a:r>
            <a:r>
              <a:rPr sz="1800" spc="-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15028" y="2212784"/>
            <a:ext cx="2255520" cy="398145"/>
          </a:xfrm>
          <a:custGeom>
            <a:avLst/>
            <a:gdLst/>
            <a:ahLst/>
            <a:cxnLst/>
            <a:rect l="l" t="t" r="r" b="b"/>
            <a:pathLst>
              <a:path w="2255520" h="398144">
                <a:moveTo>
                  <a:pt x="0" y="0"/>
                </a:moveTo>
                <a:lnTo>
                  <a:pt x="0" y="397573"/>
                </a:lnTo>
                <a:lnTo>
                  <a:pt x="2255139" y="397573"/>
                </a:lnTo>
                <a:lnTo>
                  <a:pt x="2255139" y="0"/>
                </a:lnTo>
                <a:lnTo>
                  <a:pt x="0" y="0"/>
                </a:lnTo>
                <a:close/>
              </a:path>
            </a:pathLst>
          </a:custGeom>
          <a:ln w="180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16500" y="2236746"/>
            <a:ext cx="106235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40" dirty="0">
                <a:latin typeface="Times New Roman"/>
                <a:cs typeface="Times New Roman"/>
              </a:rPr>
              <a:t>П</a:t>
            </a:r>
            <a:r>
              <a:rPr sz="1700" spc="-90" dirty="0">
                <a:latin typeface="Times New Roman"/>
                <a:cs typeface="Times New Roman"/>
              </a:rPr>
              <a:t>Р</a:t>
            </a:r>
            <a:r>
              <a:rPr sz="1700" spc="40" dirty="0">
                <a:latin typeface="Times New Roman"/>
                <a:cs typeface="Times New Roman"/>
              </a:rPr>
              <a:t>О</a:t>
            </a:r>
            <a:r>
              <a:rPr sz="1700" spc="-60" dirty="0">
                <a:latin typeface="Times New Roman"/>
                <a:cs typeface="Times New Roman"/>
              </a:rPr>
              <a:t>Е</a:t>
            </a:r>
            <a:r>
              <a:rPr sz="1700" spc="15" dirty="0">
                <a:latin typeface="Times New Roman"/>
                <a:cs typeface="Times New Roman"/>
              </a:rPr>
              <a:t>К</a:t>
            </a:r>
            <a:r>
              <a:rPr sz="1700" spc="80" dirty="0">
                <a:latin typeface="Times New Roman"/>
                <a:cs typeface="Times New Roman"/>
              </a:rPr>
              <a:t>Т</a:t>
            </a:r>
            <a:r>
              <a:rPr sz="1700" spc="5" dirty="0">
                <a:latin typeface="Times New Roman"/>
                <a:cs typeface="Times New Roman"/>
              </a:rPr>
              <a:t>Ы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8297" y="4092447"/>
            <a:ext cx="3464560" cy="398145"/>
          </a:xfrm>
          <a:prstGeom prst="rect">
            <a:avLst/>
          </a:prstGeom>
          <a:ln w="18058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93775">
              <a:lnSpc>
                <a:spcPct val="100000"/>
              </a:lnSpc>
              <a:spcBef>
                <a:spcPts val="300"/>
              </a:spcBef>
            </a:pPr>
            <a:r>
              <a:rPr sz="1700" dirty="0">
                <a:latin typeface="Times New Roman"/>
                <a:cs typeface="Times New Roman"/>
              </a:rPr>
              <a:t>СОТРУДНИКИ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32327" y="2392045"/>
            <a:ext cx="4070350" cy="2107565"/>
            <a:chOff x="3132327" y="2392045"/>
            <a:chExt cx="4070350" cy="2107565"/>
          </a:xfrm>
        </p:grpSpPr>
        <p:sp>
          <p:nvSpPr>
            <p:cNvPr id="8" name="object 8"/>
            <p:cNvSpPr/>
            <p:nvPr/>
          </p:nvSpPr>
          <p:spPr>
            <a:xfrm>
              <a:off x="3133915" y="2393569"/>
              <a:ext cx="1263015" cy="144780"/>
            </a:xfrm>
            <a:custGeom>
              <a:avLst/>
              <a:gdLst/>
              <a:ahLst/>
              <a:cxnLst/>
              <a:rect l="l" t="t" r="r" b="b"/>
              <a:pathLst>
                <a:path w="1263014" h="144780">
                  <a:moveTo>
                    <a:pt x="18097" y="61854"/>
                  </a:moveTo>
                  <a:lnTo>
                    <a:pt x="0" y="72199"/>
                  </a:lnTo>
                  <a:lnTo>
                    <a:pt x="126301" y="144589"/>
                  </a:lnTo>
                  <a:lnTo>
                    <a:pt x="126301" y="126491"/>
                  </a:lnTo>
                  <a:lnTo>
                    <a:pt x="45148" y="72199"/>
                  </a:lnTo>
                  <a:lnTo>
                    <a:pt x="18097" y="72199"/>
                  </a:lnTo>
                  <a:lnTo>
                    <a:pt x="18097" y="61854"/>
                  </a:lnTo>
                  <a:close/>
                </a:path>
                <a:path w="1263014" h="144780">
                  <a:moveTo>
                    <a:pt x="1229436" y="64459"/>
                  </a:moveTo>
                  <a:lnTo>
                    <a:pt x="1136713" y="126491"/>
                  </a:lnTo>
                  <a:lnTo>
                    <a:pt x="1136713" y="144589"/>
                  </a:lnTo>
                  <a:lnTo>
                    <a:pt x="1154811" y="144589"/>
                  </a:lnTo>
                  <a:lnTo>
                    <a:pt x="1263014" y="72199"/>
                  </a:lnTo>
                  <a:lnTo>
                    <a:pt x="1244917" y="72199"/>
                  </a:lnTo>
                  <a:lnTo>
                    <a:pt x="1229436" y="64459"/>
                  </a:lnTo>
                  <a:close/>
                </a:path>
                <a:path w="1263014" h="144780">
                  <a:moveTo>
                    <a:pt x="18097" y="54101"/>
                  </a:moveTo>
                  <a:lnTo>
                    <a:pt x="0" y="72199"/>
                  </a:lnTo>
                  <a:lnTo>
                    <a:pt x="18097" y="61854"/>
                  </a:lnTo>
                  <a:lnTo>
                    <a:pt x="18097" y="54101"/>
                  </a:lnTo>
                  <a:close/>
                </a:path>
                <a:path w="1263014" h="144780">
                  <a:moveTo>
                    <a:pt x="24345" y="58282"/>
                  </a:moveTo>
                  <a:lnTo>
                    <a:pt x="18097" y="61854"/>
                  </a:lnTo>
                  <a:lnTo>
                    <a:pt x="18097" y="72199"/>
                  </a:lnTo>
                  <a:lnTo>
                    <a:pt x="33578" y="64459"/>
                  </a:lnTo>
                  <a:lnTo>
                    <a:pt x="24345" y="58282"/>
                  </a:lnTo>
                  <a:close/>
                </a:path>
                <a:path w="1263014" h="144780">
                  <a:moveTo>
                    <a:pt x="33578" y="64459"/>
                  </a:moveTo>
                  <a:lnTo>
                    <a:pt x="18097" y="72199"/>
                  </a:lnTo>
                  <a:lnTo>
                    <a:pt x="45148" y="72199"/>
                  </a:lnTo>
                  <a:lnTo>
                    <a:pt x="33578" y="64459"/>
                  </a:lnTo>
                  <a:close/>
                </a:path>
                <a:path w="1263014" h="144780">
                  <a:moveTo>
                    <a:pt x="1208722" y="54101"/>
                  </a:moveTo>
                  <a:lnTo>
                    <a:pt x="54292" y="54101"/>
                  </a:lnTo>
                  <a:lnTo>
                    <a:pt x="33578" y="64459"/>
                  </a:lnTo>
                  <a:lnTo>
                    <a:pt x="45148" y="72199"/>
                  </a:lnTo>
                  <a:lnTo>
                    <a:pt x="1217866" y="72199"/>
                  </a:lnTo>
                  <a:lnTo>
                    <a:pt x="1229436" y="64459"/>
                  </a:lnTo>
                  <a:lnTo>
                    <a:pt x="1208722" y="54101"/>
                  </a:lnTo>
                  <a:close/>
                </a:path>
                <a:path w="1263014" h="144780">
                  <a:moveTo>
                    <a:pt x="1240411" y="57116"/>
                  </a:moveTo>
                  <a:lnTo>
                    <a:pt x="1229436" y="64459"/>
                  </a:lnTo>
                  <a:lnTo>
                    <a:pt x="1244917" y="72199"/>
                  </a:lnTo>
                  <a:lnTo>
                    <a:pt x="1244917" y="60123"/>
                  </a:lnTo>
                  <a:lnTo>
                    <a:pt x="1240411" y="57116"/>
                  </a:lnTo>
                  <a:close/>
                </a:path>
                <a:path w="1263014" h="144780">
                  <a:moveTo>
                    <a:pt x="1244917" y="60123"/>
                  </a:moveTo>
                  <a:lnTo>
                    <a:pt x="1244917" y="72199"/>
                  </a:lnTo>
                  <a:lnTo>
                    <a:pt x="1263014" y="72199"/>
                  </a:lnTo>
                  <a:lnTo>
                    <a:pt x="1244917" y="60123"/>
                  </a:lnTo>
                  <a:close/>
                </a:path>
                <a:path w="1263014" h="144780">
                  <a:moveTo>
                    <a:pt x="1244917" y="54101"/>
                  </a:moveTo>
                  <a:lnTo>
                    <a:pt x="1244917" y="60123"/>
                  </a:lnTo>
                  <a:lnTo>
                    <a:pt x="1263014" y="72199"/>
                  </a:lnTo>
                  <a:lnTo>
                    <a:pt x="1244917" y="54101"/>
                  </a:lnTo>
                  <a:close/>
                </a:path>
                <a:path w="1263014" h="144780">
                  <a:moveTo>
                    <a:pt x="126301" y="0"/>
                  </a:moveTo>
                  <a:lnTo>
                    <a:pt x="24345" y="58282"/>
                  </a:lnTo>
                  <a:lnTo>
                    <a:pt x="33578" y="64459"/>
                  </a:lnTo>
                  <a:lnTo>
                    <a:pt x="126301" y="18097"/>
                  </a:lnTo>
                  <a:lnTo>
                    <a:pt x="126301" y="0"/>
                  </a:lnTo>
                  <a:close/>
                </a:path>
                <a:path w="1263014" h="144780">
                  <a:moveTo>
                    <a:pt x="1154811" y="0"/>
                  </a:moveTo>
                  <a:lnTo>
                    <a:pt x="1136713" y="0"/>
                  </a:lnTo>
                  <a:lnTo>
                    <a:pt x="1136713" y="18097"/>
                  </a:lnTo>
                  <a:lnTo>
                    <a:pt x="1229436" y="64459"/>
                  </a:lnTo>
                  <a:lnTo>
                    <a:pt x="1240411" y="57116"/>
                  </a:lnTo>
                  <a:lnTo>
                    <a:pt x="1154811" y="0"/>
                  </a:lnTo>
                  <a:close/>
                </a:path>
                <a:path w="1263014" h="144780">
                  <a:moveTo>
                    <a:pt x="18097" y="54101"/>
                  </a:moveTo>
                  <a:lnTo>
                    <a:pt x="18097" y="61854"/>
                  </a:lnTo>
                  <a:lnTo>
                    <a:pt x="24345" y="58282"/>
                  </a:lnTo>
                  <a:lnTo>
                    <a:pt x="18097" y="54101"/>
                  </a:lnTo>
                  <a:close/>
                </a:path>
                <a:path w="1263014" h="144780">
                  <a:moveTo>
                    <a:pt x="1244917" y="54101"/>
                  </a:moveTo>
                  <a:lnTo>
                    <a:pt x="1240411" y="57116"/>
                  </a:lnTo>
                  <a:lnTo>
                    <a:pt x="1244917" y="60123"/>
                  </a:lnTo>
                  <a:lnTo>
                    <a:pt x="1244917" y="54101"/>
                  </a:lnTo>
                  <a:close/>
                </a:path>
                <a:path w="1263014" h="144780">
                  <a:moveTo>
                    <a:pt x="31658" y="54101"/>
                  </a:moveTo>
                  <a:lnTo>
                    <a:pt x="18097" y="54101"/>
                  </a:lnTo>
                  <a:lnTo>
                    <a:pt x="24345" y="58282"/>
                  </a:lnTo>
                  <a:lnTo>
                    <a:pt x="31658" y="54101"/>
                  </a:lnTo>
                  <a:close/>
                </a:path>
                <a:path w="1263014" h="144780">
                  <a:moveTo>
                    <a:pt x="1244917" y="54101"/>
                  </a:moveTo>
                  <a:lnTo>
                    <a:pt x="1235892" y="54101"/>
                  </a:lnTo>
                  <a:lnTo>
                    <a:pt x="1240411" y="57116"/>
                  </a:lnTo>
                  <a:lnTo>
                    <a:pt x="1244917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33915" y="2447671"/>
              <a:ext cx="1263015" cy="18415"/>
            </a:xfrm>
            <a:custGeom>
              <a:avLst/>
              <a:gdLst/>
              <a:ahLst/>
              <a:cxnLst/>
              <a:rect l="l" t="t" r="r" b="b"/>
              <a:pathLst>
                <a:path w="1263014" h="18414">
                  <a:moveTo>
                    <a:pt x="1244917" y="18097"/>
                  </a:moveTo>
                  <a:lnTo>
                    <a:pt x="18097" y="18097"/>
                  </a:lnTo>
                  <a:lnTo>
                    <a:pt x="0" y="18097"/>
                  </a:lnTo>
                  <a:lnTo>
                    <a:pt x="18097" y="0"/>
                  </a:lnTo>
                  <a:lnTo>
                    <a:pt x="1244917" y="0"/>
                  </a:lnTo>
                  <a:lnTo>
                    <a:pt x="1263014" y="18097"/>
                  </a:lnTo>
                  <a:lnTo>
                    <a:pt x="1244917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9105" y="2392045"/>
              <a:ext cx="129349" cy="1476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2391" y="2392045"/>
              <a:ext cx="129349" cy="14763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78314" y="2393569"/>
              <a:ext cx="956310" cy="144780"/>
            </a:xfrm>
            <a:custGeom>
              <a:avLst/>
              <a:gdLst/>
              <a:ahLst/>
              <a:cxnLst/>
              <a:rect l="l" t="t" r="r" b="b"/>
              <a:pathLst>
                <a:path w="956310" h="144780">
                  <a:moveTo>
                    <a:pt x="922704" y="64459"/>
                  </a:moveTo>
                  <a:lnTo>
                    <a:pt x="829818" y="126491"/>
                  </a:lnTo>
                  <a:lnTo>
                    <a:pt x="829818" y="144589"/>
                  </a:lnTo>
                  <a:lnTo>
                    <a:pt x="847915" y="144589"/>
                  </a:lnTo>
                  <a:lnTo>
                    <a:pt x="956119" y="72199"/>
                  </a:lnTo>
                  <a:lnTo>
                    <a:pt x="938212" y="72199"/>
                  </a:lnTo>
                  <a:lnTo>
                    <a:pt x="922704" y="64459"/>
                  </a:lnTo>
                  <a:close/>
                </a:path>
                <a:path w="956310" h="144780">
                  <a:moveTo>
                    <a:pt x="901953" y="54101"/>
                  </a:moveTo>
                  <a:lnTo>
                    <a:pt x="0" y="54101"/>
                  </a:lnTo>
                  <a:lnTo>
                    <a:pt x="0" y="72199"/>
                  </a:lnTo>
                  <a:lnTo>
                    <a:pt x="911113" y="72199"/>
                  </a:lnTo>
                  <a:lnTo>
                    <a:pt x="922704" y="64459"/>
                  </a:lnTo>
                  <a:lnTo>
                    <a:pt x="901953" y="54101"/>
                  </a:lnTo>
                  <a:close/>
                </a:path>
                <a:path w="956310" h="144780">
                  <a:moveTo>
                    <a:pt x="933606" y="57177"/>
                  </a:moveTo>
                  <a:lnTo>
                    <a:pt x="922704" y="64459"/>
                  </a:lnTo>
                  <a:lnTo>
                    <a:pt x="938212" y="72199"/>
                  </a:lnTo>
                  <a:lnTo>
                    <a:pt x="938212" y="60250"/>
                  </a:lnTo>
                  <a:lnTo>
                    <a:pt x="933606" y="57177"/>
                  </a:lnTo>
                  <a:close/>
                </a:path>
                <a:path w="956310" h="144780">
                  <a:moveTo>
                    <a:pt x="938212" y="60250"/>
                  </a:moveTo>
                  <a:lnTo>
                    <a:pt x="938212" y="72199"/>
                  </a:lnTo>
                  <a:lnTo>
                    <a:pt x="956119" y="72199"/>
                  </a:lnTo>
                  <a:lnTo>
                    <a:pt x="938212" y="60250"/>
                  </a:lnTo>
                  <a:close/>
                </a:path>
                <a:path w="956310" h="144780">
                  <a:moveTo>
                    <a:pt x="938212" y="54101"/>
                  </a:moveTo>
                  <a:lnTo>
                    <a:pt x="938212" y="60250"/>
                  </a:lnTo>
                  <a:lnTo>
                    <a:pt x="956119" y="72199"/>
                  </a:lnTo>
                  <a:lnTo>
                    <a:pt x="938212" y="54101"/>
                  </a:lnTo>
                  <a:close/>
                </a:path>
                <a:path w="956310" h="144780">
                  <a:moveTo>
                    <a:pt x="847915" y="0"/>
                  </a:moveTo>
                  <a:lnTo>
                    <a:pt x="829818" y="0"/>
                  </a:lnTo>
                  <a:lnTo>
                    <a:pt x="829818" y="18097"/>
                  </a:lnTo>
                  <a:lnTo>
                    <a:pt x="922704" y="64459"/>
                  </a:lnTo>
                  <a:lnTo>
                    <a:pt x="933606" y="57177"/>
                  </a:lnTo>
                  <a:lnTo>
                    <a:pt x="847915" y="0"/>
                  </a:lnTo>
                  <a:close/>
                </a:path>
                <a:path w="956310" h="144780">
                  <a:moveTo>
                    <a:pt x="938212" y="54101"/>
                  </a:moveTo>
                  <a:lnTo>
                    <a:pt x="933606" y="57177"/>
                  </a:lnTo>
                  <a:lnTo>
                    <a:pt x="938212" y="60250"/>
                  </a:lnTo>
                  <a:lnTo>
                    <a:pt x="938212" y="54101"/>
                  </a:lnTo>
                  <a:close/>
                </a:path>
                <a:path w="956310" h="144780">
                  <a:moveTo>
                    <a:pt x="938212" y="54101"/>
                  </a:moveTo>
                  <a:lnTo>
                    <a:pt x="928997" y="54101"/>
                  </a:lnTo>
                  <a:lnTo>
                    <a:pt x="933606" y="57177"/>
                  </a:lnTo>
                  <a:lnTo>
                    <a:pt x="938212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78314" y="2447671"/>
              <a:ext cx="956310" cy="18415"/>
            </a:xfrm>
            <a:custGeom>
              <a:avLst/>
              <a:gdLst/>
              <a:ahLst/>
              <a:cxnLst/>
              <a:rect l="l" t="t" r="r" b="b"/>
              <a:pathLst>
                <a:path w="956310" h="18414">
                  <a:moveTo>
                    <a:pt x="0" y="0"/>
                  </a:moveTo>
                  <a:lnTo>
                    <a:pt x="938212" y="0"/>
                  </a:lnTo>
                  <a:lnTo>
                    <a:pt x="956119" y="18097"/>
                  </a:lnTo>
                  <a:lnTo>
                    <a:pt x="938212" y="18097"/>
                  </a:lnTo>
                  <a:lnTo>
                    <a:pt x="0" y="180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6608" y="2392045"/>
              <a:ext cx="129349" cy="14763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55257" y="4092448"/>
              <a:ext cx="938530" cy="398145"/>
            </a:xfrm>
            <a:custGeom>
              <a:avLst/>
              <a:gdLst/>
              <a:ahLst/>
              <a:cxnLst/>
              <a:rect l="l" t="t" r="r" b="b"/>
              <a:pathLst>
                <a:path w="938529" h="398145">
                  <a:moveTo>
                    <a:pt x="0" y="0"/>
                  </a:moveTo>
                  <a:lnTo>
                    <a:pt x="0" y="397763"/>
                  </a:lnTo>
                  <a:lnTo>
                    <a:pt x="938212" y="397763"/>
                  </a:lnTo>
                  <a:lnTo>
                    <a:pt x="938212" y="0"/>
                  </a:lnTo>
                  <a:lnTo>
                    <a:pt x="0" y="0"/>
                  </a:lnTo>
                  <a:close/>
                </a:path>
              </a:pathLst>
            </a:custGeom>
            <a:ln w="180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51523" y="4117363"/>
            <a:ext cx="734695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5" dirty="0">
                <a:latin typeface="Times New Roman"/>
                <a:cs typeface="Times New Roman"/>
              </a:rPr>
              <a:t>у</a:t>
            </a:r>
            <a:r>
              <a:rPr sz="1700" dirty="0">
                <a:latin typeface="Times New Roman"/>
                <a:cs typeface="Times New Roman"/>
              </a:rPr>
              <a:t>ч</a:t>
            </a:r>
            <a:r>
              <a:rPr sz="1700" spc="80" dirty="0">
                <a:latin typeface="Times New Roman"/>
                <a:cs typeface="Times New Roman"/>
              </a:rPr>
              <a:t>а</a:t>
            </a:r>
            <a:r>
              <a:rPr sz="1700" spc="-40" dirty="0">
                <a:latin typeface="Times New Roman"/>
                <a:cs typeface="Times New Roman"/>
              </a:rPr>
              <a:t>с</a:t>
            </a:r>
            <a:r>
              <a:rPr sz="1700" spc="-30" dirty="0">
                <a:latin typeface="Times New Roman"/>
                <a:cs typeface="Times New Roman"/>
              </a:rPr>
              <a:t>т</a:t>
            </a:r>
            <a:r>
              <a:rPr sz="1700" spc="-75" dirty="0">
                <a:latin typeface="Times New Roman"/>
                <a:cs typeface="Times New Roman"/>
              </a:rPr>
              <a:t>и</a:t>
            </a:r>
            <a:r>
              <a:rPr sz="1700" dirty="0">
                <a:latin typeface="Times New Roman"/>
                <a:cs typeface="Times New Roman"/>
              </a:rPr>
              <a:t>е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86558" y="2402637"/>
            <a:ext cx="4422140" cy="2006600"/>
            <a:chOff x="3386558" y="2402637"/>
            <a:chExt cx="4422140" cy="2006600"/>
          </a:xfrm>
        </p:grpSpPr>
        <p:sp>
          <p:nvSpPr>
            <p:cNvPr id="18" name="object 18"/>
            <p:cNvSpPr/>
            <p:nvPr/>
          </p:nvSpPr>
          <p:spPr>
            <a:xfrm>
              <a:off x="6399657" y="2628455"/>
              <a:ext cx="144780" cy="1283970"/>
            </a:xfrm>
            <a:custGeom>
              <a:avLst/>
              <a:gdLst/>
              <a:ahLst/>
              <a:cxnLst/>
              <a:rect l="l" t="t" r="r" b="b"/>
              <a:pathLst>
                <a:path w="144779" h="1283970">
                  <a:moveTo>
                    <a:pt x="57134" y="1260740"/>
                  </a:moveTo>
                  <a:lnTo>
                    <a:pt x="54101" y="1265301"/>
                  </a:lnTo>
                  <a:lnTo>
                    <a:pt x="72199" y="1283398"/>
                  </a:lnTo>
                  <a:lnTo>
                    <a:pt x="57134" y="1260740"/>
                  </a:lnTo>
                  <a:close/>
                </a:path>
                <a:path w="144779" h="1283970">
                  <a:moveTo>
                    <a:pt x="64431" y="1249765"/>
                  </a:moveTo>
                  <a:lnTo>
                    <a:pt x="57134" y="1260740"/>
                  </a:lnTo>
                  <a:lnTo>
                    <a:pt x="72199" y="1283398"/>
                  </a:lnTo>
                  <a:lnTo>
                    <a:pt x="72199" y="1265301"/>
                  </a:lnTo>
                  <a:lnTo>
                    <a:pt x="64431" y="1249765"/>
                  </a:lnTo>
                  <a:close/>
                </a:path>
                <a:path w="144779" h="1283970">
                  <a:moveTo>
                    <a:pt x="126301" y="1156716"/>
                  </a:moveTo>
                  <a:lnTo>
                    <a:pt x="72199" y="1238083"/>
                  </a:lnTo>
                  <a:lnTo>
                    <a:pt x="72199" y="1283398"/>
                  </a:lnTo>
                  <a:lnTo>
                    <a:pt x="144208" y="1174813"/>
                  </a:lnTo>
                  <a:lnTo>
                    <a:pt x="126301" y="1156716"/>
                  </a:lnTo>
                  <a:close/>
                </a:path>
                <a:path w="144779" h="1283970">
                  <a:moveTo>
                    <a:pt x="54101" y="1256180"/>
                  </a:moveTo>
                  <a:lnTo>
                    <a:pt x="54101" y="1265301"/>
                  </a:lnTo>
                  <a:lnTo>
                    <a:pt x="57134" y="1260740"/>
                  </a:lnTo>
                  <a:lnTo>
                    <a:pt x="54101" y="1256180"/>
                  </a:lnTo>
                  <a:close/>
                </a:path>
                <a:path w="144779" h="1283970">
                  <a:moveTo>
                    <a:pt x="72199" y="1238083"/>
                  </a:moveTo>
                  <a:lnTo>
                    <a:pt x="64431" y="1249765"/>
                  </a:lnTo>
                  <a:lnTo>
                    <a:pt x="72199" y="1265301"/>
                  </a:lnTo>
                  <a:lnTo>
                    <a:pt x="72199" y="1238083"/>
                  </a:lnTo>
                  <a:close/>
                </a:path>
                <a:path w="144779" h="1283970">
                  <a:moveTo>
                    <a:pt x="54101" y="1229106"/>
                  </a:moveTo>
                  <a:lnTo>
                    <a:pt x="54101" y="1256180"/>
                  </a:lnTo>
                  <a:lnTo>
                    <a:pt x="57134" y="1260740"/>
                  </a:lnTo>
                  <a:lnTo>
                    <a:pt x="64431" y="1249765"/>
                  </a:lnTo>
                  <a:lnTo>
                    <a:pt x="54101" y="1229106"/>
                  </a:lnTo>
                  <a:close/>
                </a:path>
                <a:path w="144779" h="1283970">
                  <a:moveTo>
                    <a:pt x="17906" y="1156716"/>
                  </a:moveTo>
                  <a:lnTo>
                    <a:pt x="0" y="1156716"/>
                  </a:lnTo>
                  <a:lnTo>
                    <a:pt x="0" y="1174813"/>
                  </a:lnTo>
                  <a:lnTo>
                    <a:pt x="54101" y="1256180"/>
                  </a:lnTo>
                  <a:lnTo>
                    <a:pt x="54101" y="1229106"/>
                  </a:lnTo>
                  <a:lnTo>
                    <a:pt x="17906" y="1156716"/>
                  </a:lnTo>
                  <a:close/>
                </a:path>
                <a:path w="144779" h="1283970">
                  <a:moveTo>
                    <a:pt x="64431" y="33605"/>
                  </a:moveTo>
                  <a:lnTo>
                    <a:pt x="54101" y="54229"/>
                  </a:lnTo>
                  <a:lnTo>
                    <a:pt x="54101" y="1229106"/>
                  </a:lnTo>
                  <a:lnTo>
                    <a:pt x="64431" y="1249765"/>
                  </a:lnTo>
                  <a:lnTo>
                    <a:pt x="72199" y="1238083"/>
                  </a:lnTo>
                  <a:lnTo>
                    <a:pt x="72199" y="45267"/>
                  </a:lnTo>
                  <a:lnTo>
                    <a:pt x="64431" y="33605"/>
                  </a:lnTo>
                  <a:close/>
                </a:path>
                <a:path w="144779" h="1283970">
                  <a:moveTo>
                    <a:pt x="54101" y="31706"/>
                  </a:moveTo>
                  <a:lnTo>
                    <a:pt x="0" y="126492"/>
                  </a:lnTo>
                  <a:lnTo>
                    <a:pt x="17906" y="126492"/>
                  </a:lnTo>
                  <a:lnTo>
                    <a:pt x="54101" y="54229"/>
                  </a:lnTo>
                  <a:lnTo>
                    <a:pt x="54101" y="31706"/>
                  </a:lnTo>
                  <a:close/>
                </a:path>
                <a:path w="144779" h="1283970">
                  <a:moveTo>
                    <a:pt x="72199" y="0"/>
                  </a:moveTo>
                  <a:lnTo>
                    <a:pt x="72199" y="45267"/>
                  </a:lnTo>
                  <a:lnTo>
                    <a:pt x="126301" y="126492"/>
                  </a:lnTo>
                  <a:lnTo>
                    <a:pt x="144208" y="126492"/>
                  </a:lnTo>
                  <a:lnTo>
                    <a:pt x="72199" y="0"/>
                  </a:lnTo>
                  <a:close/>
                </a:path>
                <a:path w="144779" h="1283970">
                  <a:moveTo>
                    <a:pt x="58285" y="24377"/>
                  </a:moveTo>
                  <a:lnTo>
                    <a:pt x="54101" y="31706"/>
                  </a:lnTo>
                  <a:lnTo>
                    <a:pt x="54101" y="54229"/>
                  </a:lnTo>
                  <a:lnTo>
                    <a:pt x="64431" y="33605"/>
                  </a:lnTo>
                  <a:lnTo>
                    <a:pt x="58285" y="24377"/>
                  </a:lnTo>
                  <a:close/>
                </a:path>
                <a:path w="144779" h="1283970">
                  <a:moveTo>
                    <a:pt x="72199" y="18097"/>
                  </a:moveTo>
                  <a:lnTo>
                    <a:pt x="64431" y="33605"/>
                  </a:lnTo>
                  <a:lnTo>
                    <a:pt x="72199" y="45267"/>
                  </a:lnTo>
                  <a:lnTo>
                    <a:pt x="72199" y="18097"/>
                  </a:lnTo>
                  <a:close/>
                </a:path>
                <a:path w="144779" h="1283970">
                  <a:moveTo>
                    <a:pt x="72199" y="0"/>
                  </a:moveTo>
                  <a:lnTo>
                    <a:pt x="58285" y="24377"/>
                  </a:lnTo>
                  <a:lnTo>
                    <a:pt x="64431" y="33605"/>
                  </a:lnTo>
                  <a:lnTo>
                    <a:pt x="72199" y="18097"/>
                  </a:lnTo>
                  <a:lnTo>
                    <a:pt x="72199" y="0"/>
                  </a:lnTo>
                  <a:close/>
                </a:path>
                <a:path w="144779" h="1283970">
                  <a:moveTo>
                    <a:pt x="54101" y="18097"/>
                  </a:moveTo>
                  <a:lnTo>
                    <a:pt x="54101" y="31706"/>
                  </a:lnTo>
                  <a:lnTo>
                    <a:pt x="58285" y="24377"/>
                  </a:lnTo>
                  <a:lnTo>
                    <a:pt x="54101" y="18097"/>
                  </a:lnTo>
                  <a:close/>
                </a:path>
                <a:path w="144779" h="1283970">
                  <a:moveTo>
                    <a:pt x="72199" y="0"/>
                  </a:moveTo>
                  <a:lnTo>
                    <a:pt x="54101" y="18097"/>
                  </a:lnTo>
                  <a:lnTo>
                    <a:pt x="58285" y="24377"/>
                  </a:lnTo>
                  <a:lnTo>
                    <a:pt x="721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53759" y="2628455"/>
              <a:ext cx="18415" cy="1283970"/>
            </a:xfrm>
            <a:custGeom>
              <a:avLst/>
              <a:gdLst/>
              <a:ahLst/>
              <a:cxnLst/>
              <a:rect l="l" t="t" r="r" b="b"/>
              <a:pathLst>
                <a:path w="18414" h="1283970">
                  <a:moveTo>
                    <a:pt x="18097" y="18097"/>
                  </a:moveTo>
                  <a:lnTo>
                    <a:pt x="18097" y="1265301"/>
                  </a:lnTo>
                  <a:lnTo>
                    <a:pt x="18097" y="1283398"/>
                  </a:lnTo>
                  <a:lnTo>
                    <a:pt x="0" y="1265301"/>
                  </a:lnTo>
                  <a:lnTo>
                    <a:pt x="0" y="18097"/>
                  </a:lnTo>
                  <a:lnTo>
                    <a:pt x="18097" y="0"/>
                  </a:lnTo>
                  <a:lnTo>
                    <a:pt x="18097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8133" y="2626931"/>
              <a:ext cx="147256" cy="1295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8133" y="3783647"/>
              <a:ext cx="147256" cy="12973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399657" y="2773045"/>
              <a:ext cx="144780" cy="1301750"/>
            </a:xfrm>
            <a:custGeom>
              <a:avLst/>
              <a:gdLst/>
              <a:ahLst/>
              <a:cxnLst/>
              <a:rect l="l" t="t" r="r" b="b"/>
              <a:pathLst>
                <a:path w="144779" h="1301750">
                  <a:moveTo>
                    <a:pt x="57184" y="1278762"/>
                  </a:moveTo>
                  <a:lnTo>
                    <a:pt x="54101" y="1283398"/>
                  </a:lnTo>
                  <a:lnTo>
                    <a:pt x="72199" y="1301305"/>
                  </a:lnTo>
                  <a:lnTo>
                    <a:pt x="57184" y="1278762"/>
                  </a:lnTo>
                  <a:close/>
                </a:path>
                <a:path w="144779" h="1301750">
                  <a:moveTo>
                    <a:pt x="64431" y="1267862"/>
                  </a:moveTo>
                  <a:lnTo>
                    <a:pt x="57184" y="1278762"/>
                  </a:lnTo>
                  <a:lnTo>
                    <a:pt x="72199" y="1301305"/>
                  </a:lnTo>
                  <a:lnTo>
                    <a:pt x="72199" y="1283398"/>
                  </a:lnTo>
                  <a:lnTo>
                    <a:pt x="64431" y="1267862"/>
                  </a:lnTo>
                  <a:close/>
                </a:path>
                <a:path w="144779" h="1301750">
                  <a:moveTo>
                    <a:pt x="126301" y="1174813"/>
                  </a:moveTo>
                  <a:lnTo>
                    <a:pt x="72199" y="1256180"/>
                  </a:lnTo>
                  <a:lnTo>
                    <a:pt x="72199" y="1301305"/>
                  </a:lnTo>
                  <a:lnTo>
                    <a:pt x="144208" y="1192910"/>
                  </a:lnTo>
                  <a:lnTo>
                    <a:pt x="126301" y="1174813"/>
                  </a:lnTo>
                  <a:close/>
                </a:path>
                <a:path w="144779" h="1301750">
                  <a:moveTo>
                    <a:pt x="54101" y="1274135"/>
                  </a:moveTo>
                  <a:lnTo>
                    <a:pt x="54101" y="1283398"/>
                  </a:lnTo>
                  <a:lnTo>
                    <a:pt x="57184" y="1278762"/>
                  </a:lnTo>
                  <a:lnTo>
                    <a:pt x="54101" y="1274135"/>
                  </a:lnTo>
                  <a:close/>
                </a:path>
                <a:path w="144779" h="1301750">
                  <a:moveTo>
                    <a:pt x="72199" y="1256180"/>
                  </a:moveTo>
                  <a:lnTo>
                    <a:pt x="64431" y="1267862"/>
                  </a:lnTo>
                  <a:lnTo>
                    <a:pt x="72199" y="1283398"/>
                  </a:lnTo>
                  <a:lnTo>
                    <a:pt x="72199" y="1256180"/>
                  </a:lnTo>
                  <a:close/>
                </a:path>
                <a:path w="144779" h="1301750">
                  <a:moveTo>
                    <a:pt x="54101" y="1247203"/>
                  </a:moveTo>
                  <a:lnTo>
                    <a:pt x="54101" y="1274135"/>
                  </a:lnTo>
                  <a:lnTo>
                    <a:pt x="57184" y="1278762"/>
                  </a:lnTo>
                  <a:lnTo>
                    <a:pt x="64431" y="1267862"/>
                  </a:lnTo>
                  <a:lnTo>
                    <a:pt x="54101" y="1247203"/>
                  </a:lnTo>
                  <a:close/>
                </a:path>
                <a:path w="144779" h="1301750">
                  <a:moveTo>
                    <a:pt x="17906" y="1174813"/>
                  </a:moveTo>
                  <a:lnTo>
                    <a:pt x="0" y="1174813"/>
                  </a:lnTo>
                  <a:lnTo>
                    <a:pt x="0" y="1192910"/>
                  </a:lnTo>
                  <a:lnTo>
                    <a:pt x="54101" y="1274135"/>
                  </a:lnTo>
                  <a:lnTo>
                    <a:pt x="54101" y="1247203"/>
                  </a:lnTo>
                  <a:lnTo>
                    <a:pt x="17906" y="1174813"/>
                  </a:lnTo>
                  <a:close/>
                </a:path>
                <a:path w="144779" h="1301750">
                  <a:moveTo>
                    <a:pt x="72199" y="0"/>
                  </a:moveTo>
                  <a:lnTo>
                    <a:pt x="54101" y="18097"/>
                  </a:lnTo>
                  <a:lnTo>
                    <a:pt x="54101" y="1247203"/>
                  </a:lnTo>
                  <a:lnTo>
                    <a:pt x="64431" y="1267862"/>
                  </a:lnTo>
                  <a:lnTo>
                    <a:pt x="72199" y="1256180"/>
                  </a:lnTo>
                  <a:lnTo>
                    <a:pt x="721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53759" y="2773045"/>
              <a:ext cx="18415" cy="1301750"/>
            </a:xfrm>
            <a:custGeom>
              <a:avLst/>
              <a:gdLst/>
              <a:ahLst/>
              <a:cxnLst/>
              <a:rect l="l" t="t" r="r" b="b"/>
              <a:pathLst>
                <a:path w="18414" h="1301750">
                  <a:moveTo>
                    <a:pt x="18097" y="18097"/>
                  </a:moveTo>
                  <a:lnTo>
                    <a:pt x="18097" y="1283398"/>
                  </a:lnTo>
                  <a:lnTo>
                    <a:pt x="18097" y="1301305"/>
                  </a:lnTo>
                  <a:lnTo>
                    <a:pt x="0" y="1283398"/>
                  </a:lnTo>
                  <a:lnTo>
                    <a:pt x="0" y="18097"/>
                  </a:lnTo>
                  <a:lnTo>
                    <a:pt x="18097" y="0"/>
                  </a:lnTo>
                  <a:lnTo>
                    <a:pt x="18097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8133" y="3946334"/>
              <a:ext cx="147256" cy="1295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688264" y="2411666"/>
              <a:ext cx="974725" cy="144780"/>
            </a:xfrm>
            <a:custGeom>
              <a:avLst/>
              <a:gdLst/>
              <a:ahLst/>
              <a:cxnLst/>
              <a:rect l="l" t="t" r="r" b="b"/>
              <a:pathLst>
                <a:path w="974725" h="144780">
                  <a:moveTo>
                    <a:pt x="18097" y="60123"/>
                  </a:moveTo>
                  <a:lnTo>
                    <a:pt x="0" y="72199"/>
                  </a:lnTo>
                  <a:lnTo>
                    <a:pt x="108203" y="144589"/>
                  </a:lnTo>
                  <a:lnTo>
                    <a:pt x="126301" y="126492"/>
                  </a:lnTo>
                  <a:lnTo>
                    <a:pt x="45148" y="72199"/>
                  </a:lnTo>
                  <a:lnTo>
                    <a:pt x="18097" y="72199"/>
                  </a:lnTo>
                  <a:lnTo>
                    <a:pt x="18097" y="60123"/>
                  </a:lnTo>
                  <a:close/>
                </a:path>
                <a:path w="974725" h="144780">
                  <a:moveTo>
                    <a:pt x="940852" y="64443"/>
                  </a:moveTo>
                  <a:lnTo>
                    <a:pt x="848105" y="126492"/>
                  </a:lnTo>
                  <a:lnTo>
                    <a:pt x="866013" y="144589"/>
                  </a:lnTo>
                  <a:lnTo>
                    <a:pt x="974407" y="72199"/>
                  </a:lnTo>
                  <a:lnTo>
                    <a:pt x="956309" y="72199"/>
                  </a:lnTo>
                  <a:lnTo>
                    <a:pt x="940852" y="64443"/>
                  </a:lnTo>
                  <a:close/>
                </a:path>
                <a:path w="974725" h="144780">
                  <a:moveTo>
                    <a:pt x="18097" y="54101"/>
                  </a:moveTo>
                  <a:lnTo>
                    <a:pt x="0" y="72199"/>
                  </a:lnTo>
                  <a:lnTo>
                    <a:pt x="18065" y="60145"/>
                  </a:lnTo>
                  <a:lnTo>
                    <a:pt x="18097" y="54101"/>
                  </a:lnTo>
                  <a:close/>
                </a:path>
                <a:path w="974725" h="144780">
                  <a:moveTo>
                    <a:pt x="22603" y="57116"/>
                  </a:moveTo>
                  <a:lnTo>
                    <a:pt x="18097" y="60123"/>
                  </a:lnTo>
                  <a:lnTo>
                    <a:pt x="18097" y="72199"/>
                  </a:lnTo>
                  <a:lnTo>
                    <a:pt x="33555" y="64443"/>
                  </a:lnTo>
                  <a:lnTo>
                    <a:pt x="22603" y="57116"/>
                  </a:lnTo>
                  <a:close/>
                </a:path>
                <a:path w="974725" h="144780">
                  <a:moveTo>
                    <a:pt x="33555" y="64443"/>
                  </a:moveTo>
                  <a:lnTo>
                    <a:pt x="18097" y="72199"/>
                  </a:lnTo>
                  <a:lnTo>
                    <a:pt x="45148" y="72199"/>
                  </a:lnTo>
                  <a:lnTo>
                    <a:pt x="33555" y="64443"/>
                  </a:lnTo>
                  <a:close/>
                </a:path>
                <a:path w="974725" h="144780">
                  <a:moveTo>
                    <a:pt x="920241" y="54101"/>
                  </a:moveTo>
                  <a:lnTo>
                    <a:pt x="54165" y="54101"/>
                  </a:lnTo>
                  <a:lnTo>
                    <a:pt x="33555" y="64443"/>
                  </a:lnTo>
                  <a:lnTo>
                    <a:pt x="45148" y="72199"/>
                  </a:lnTo>
                  <a:lnTo>
                    <a:pt x="929258" y="72199"/>
                  </a:lnTo>
                  <a:lnTo>
                    <a:pt x="940852" y="64443"/>
                  </a:lnTo>
                  <a:lnTo>
                    <a:pt x="920241" y="54101"/>
                  </a:lnTo>
                  <a:close/>
                </a:path>
                <a:path w="974725" h="144780">
                  <a:moveTo>
                    <a:pt x="951783" y="57130"/>
                  </a:moveTo>
                  <a:lnTo>
                    <a:pt x="940852" y="64443"/>
                  </a:lnTo>
                  <a:lnTo>
                    <a:pt x="956309" y="72199"/>
                  </a:lnTo>
                  <a:lnTo>
                    <a:pt x="956278" y="60123"/>
                  </a:lnTo>
                  <a:lnTo>
                    <a:pt x="951783" y="57130"/>
                  </a:lnTo>
                  <a:close/>
                </a:path>
                <a:path w="974725" h="144780">
                  <a:moveTo>
                    <a:pt x="956309" y="60145"/>
                  </a:moveTo>
                  <a:lnTo>
                    <a:pt x="956309" y="72199"/>
                  </a:lnTo>
                  <a:lnTo>
                    <a:pt x="974407" y="72199"/>
                  </a:lnTo>
                  <a:lnTo>
                    <a:pt x="956309" y="60145"/>
                  </a:lnTo>
                  <a:close/>
                </a:path>
                <a:path w="974725" h="144780">
                  <a:moveTo>
                    <a:pt x="956309" y="54101"/>
                  </a:moveTo>
                  <a:lnTo>
                    <a:pt x="956309" y="60145"/>
                  </a:lnTo>
                  <a:lnTo>
                    <a:pt x="974407" y="72199"/>
                  </a:lnTo>
                  <a:lnTo>
                    <a:pt x="956309" y="54101"/>
                  </a:lnTo>
                  <a:close/>
                </a:path>
                <a:path w="974725" h="144780">
                  <a:moveTo>
                    <a:pt x="126301" y="0"/>
                  </a:moveTo>
                  <a:lnTo>
                    <a:pt x="108203" y="0"/>
                  </a:lnTo>
                  <a:lnTo>
                    <a:pt x="22603" y="57116"/>
                  </a:lnTo>
                  <a:lnTo>
                    <a:pt x="33555" y="64443"/>
                  </a:lnTo>
                  <a:lnTo>
                    <a:pt x="126301" y="17907"/>
                  </a:lnTo>
                  <a:lnTo>
                    <a:pt x="126301" y="0"/>
                  </a:lnTo>
                  <a:close/>
                </a:path>
                <a:path w="974725" h="144780">
                  <a:moveTo>
                    <a:pt x="866013" y="0"/>
                  </a:moveTo>
                  <a:lnTo>
                    <a:pt x="848105" y="0"/>
                  </a:lnTo>
                  <a:lnTo>
                    <a:pt x="848105" y="17907"/>
                  </a:lnTo>
                  <a:lnTo>
                    <a:pt x="940852" y="64443"/>
                  </a:lnTo>
                  <a:lnTo>
                    <a:pt x="951783" y="57130"/>
                  </a:lnTo>
                  <a:lnTo>
                    <a:pt x="866013" y="0"/>
                  </a:lnTo>
                  <a:close/>
                </a:path>
                <a:path w="974725" h="144780">
                  <a:moveTo>
                    <a:pt x="956309" y="54101"/>
                  </a:moveTo>
                  <a:lnTo>
                    <a:pt x="951783" y="57130"/>
                  </a:lnTo>
                  <a:lnTo>
                    <a:pt x="956309" y="60145"/>
                  </a:lnTo>
                  <a:lnTo>
                    <a:pt x="956309" y="54101"/>
                  </a:lnTo>
                  <a:close/>
                </a:path>
                <a:path w="974725" h="144780">
                  <a:moveTo>
                    <a:pt x="18097" y="54101"/>
                  </a:moveTo>
                  <a:lnTo>
                    <a:pt x="18097" y="60123"/>
                  </a:lnTo>
                  <a:lnTo>
                    <a:pt x="22603" y="57116"/>
                  </a:lnTo>
                  <a:lnTo>
                    <a:pt x="18097" y="54101"/>
                  </a:lnTo>
                  <a:close/>
                </a:path>
                <a:path w="974725" h="144780">
                  <a:moveTo>
                    <a:pt x="956309" y="54101"/>
                  </a:moveTo>
                  <a:lnTo>
                    <a:pt x="947237" y="54101"/>
                  </a:lnTo>
                  <a:lnTo>
                    <a:pt x="951783" y="57130"/>
                  </a:lnTo>
                  <a:lnTo>
                    <a:pt x="956309" y="54101"/>
                  </a:lnTo>
                  <a:close/>
                </a:path>
                <a:path w="974725" h="144780">
                  <a:moveTo>
                    <a:pt x="27122" y="54101"/>
                  </a:moveTo>
                  <a:lnTo>
                    <a:pt x="18097" y="54101"/>
                  </a:lnTo>
                  <a:lnTo>
                    <a:pt x="22603" y="57116"/>
                  </a:lnTo>
                  <a:lnTo>
                    <a:pt x="27122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688264" y="2465768"/>
              <a:ext cx="974725" cy="18415"/>
            </a:xfrm>
            <a:custGeom>
              <a:avLst/>
              <a:gdLst/>
              <a:ahLst/>
              <a:cxnLst/>
              <a:rect l="l" t="t" r="r" b="b"/>
              <a:pathLst>
                <a:path w="974725" h="18414">
                  <a:moveTo>
                    <a:pt x="18097" y="0"/>
                  </a:moveTo>
                  <a:lnTo>
                    <a:pt x="956309" y="0"/>
                  </a:lnTo>
                  <a:lnTo>
                    <a:pt x="974407" y="18097"/>
                  </a:lnTo>
                  <a:lnTo>
                    <a:pt x="956309" y="18097"/>
                  </a:lnTo>
                  <a:lnTo>
                    <a:pt x="18097" y="18097"/>
                  </a:lnTo>
                  <a:lnTo>
                    <a:pt x="0" y="18097"/>
                  </a:lnTo>
                  <a:lnTo>
                    <a:pt x="180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86740" y="2410142"/>
              <a:ext cx="129349" cy="14763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4846" y="2410142"/>
              <a:ext cx="129349" cy="14763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778561" y="2411666"/>
              <a:ext cx="1028700" cy="144780"/>
            </a:xfrm>
            <a:custGeom>
              <a:avLst/>
              <a:gdLst/>
              <a:ahLst/>
              <a:cxnLst/>
              <a:rect l="l" t="t" r="r" b="b"/>
              <a:pathLst>
                <a:path w="1028700" h="144780">
                  <a:moveTo>
                    <a:pt x="976856" y="64443"/>
                  </a:moveTo>
                  <a:lnTo>
                    <a:pt x="884110" y="126492"/>
                  </a:lnTo>
                  <a:lnTo>
                    <a:pt x="902017" y="144589"/>
                  </a:lnTo>
                  <a:lnTo>
                    <a:pt x="1028319" y="72199"/>
                  </a:lnTo>
                  <a:lnTo>
                    <a:pt x="992314" y="72199"/>
                  </a:lnTo>
                  <a:lnTo>
                    <a:pt x="976856" y="64443"/>
                  </a:lnTo>
                  <a:close/>
                </a:path>
                <a:path w="1028700" h="144780">
                  <a:moveTo>
                    <a:pt x="956246" y="54101"/>
                  </a:moveTo>
                  <a:lnTo>
                    <a:pt x="17906" y="54101"/>
                  </a:lnTo>
                  <a:lnTo>
                    <a:pt x="0" y="72199"/>
                  </a:lnTo>
                  <a:lnTo>
                    <a:pt x="965263" y="72199"/>
                  </a:lnTo>
                  <a:lnTo>
                    <a:pt x="976856" y="64443"/>
                  </a:lnTo>
                  <a:lnTo>
                    <a:pt x="956246" y="54101"/>
                  </a:lnTo>
                  <a:close/>
                </a:path>
                <a:path w="1028700" h="144780">
                  <a:moveTo>
                    <a:pt x="992314" y="54101"/>
                  </a:moveTo>
                  <a:lnTo>
                    <a:pt x="976856" y="64443"/>
                  </a:lnTo>
                  <a:lnTo>
                    <a:pt x="992314" y="72199"/>
                  </a:lnTo>
                  <a:lnTo>
                    <a:pt x="992314" y="54101"/>
                  </a:lnTo>
                  <a:close/>
                </a:path>
                <a:path w="1028700" h="144780">
                  <a:moveTo>
                    <a:pt x="996660" y="54101"/>
                  </a:moveTo>
                  <a:lnTo>
                    <a:pt x="992314" y="54101"/>
                  </a:lnTo>
                  <a:lnTo>
                    <a:pt x="992314" y="72199"/>
                  </a:lnTo>
                  <a:lnTo>
                    <a:pt x="1010411" y="72199"/>
                  </a:lnTo>
                  <a:lnTo>
                    <a:pt x="1010411" y="61963"/>
                  </a:lnTo>
                  <a:lnTo>
                    <a:pt x="996660" y="54101"/>
                  </a:lnTo>
                  <a:close/>
                </a:path>
                <a:path w="1028700" h="144780">
                  <a:moveTo>
                    <a:pt x="1010411" y="61963"/>
                  </a:moveTo>
                  <a:lnTo>
                    <a:pt x="1010411" y="72199"/>
                  </a:lnTo>
                  <a:lnTo>
                    <a:pt x="1028319" y="72199"/>
                  </a:lnTo>
                  <a:lnTo>
                    <a:pt x="1010411" y="61963"/>
                  </a:lnTo>
                  <a:close/>
                </a:path>
                <a:path w="1028700" h="144780">
                  <a:moveTo>
                    <a:pt x="902017" y="0"/>
                  </a:moveTo>
                  <a:lnTo>
                    <a:pt x="884110" y="0"/>
                  </a:lnTo>
                  <a:lnTo>
                    <a:pt x="884110" y="17907"/>
                  </a:lnTo>
                  <a:lnTo>
                    <a:pt x="976856" y="64443"/>
                  </a:lnTo>
                  <a:lnTo>
                    <a:pt x="992314" y="54101"/>
                  </a:lnTo>
                  <a:lnTo>
                    <a:pt x="996660" y="54101"/>
                  </a:lnTo>
                  <a:lnTo>
                    <a:pt x="902017" y="0"/>
                  </a:lnTo>
                  <a:close/>
                </a:path>
                <a:path w="1028700" h="144780">
                  <a:moveTo>
                    <a:pt x="1010411" y="54101"/>
                  </a:moveTo>
                  <a:lnTo>
                    <a:pt x="996660" y="54101"/>
                  </a:lnTo>
                  <a:lnTo>
                    <a:pt x="1010411" y="61963"/>
                  </a:lnTo>
                  <a:lnTo>
                    <a:pt x="1010411" y="541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78561" y="2465768"/>
              <a:ext cx="1010919" cy="18415"/>
            </a:xfrm>
            <a:custGeom>
              <a:avLst/>
              <a:gdLst/>
              <a:ahLst/>
              <a:cxnLst/>
              <a:rect l="l" t="t" r="r" b="b"/>
              <a:pathLst>
                <a:path w="1010920" h="18414">
                  <a:moveTo>
                    <a:pt x="1010411" y="18097"/>
                  </a:moveTo>
                  <a:lnTo>
                    <a:pt x="17906" y="18097"/>
                  </a:lnTo>
                  <a:lnTo>
                    <a:pt x="0" y="18097"/>
                  </a:lnTo>
                  <a:lnTo>
                    <a:pt x="17906" y="0"/>
                  </a:lnTo>
                  <a:lnTo>
                    <a:pt x="1010411" y="0"/>
                  </a:lnTo>
                  <a:lnTo>
                    <a:pt x="1010411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61148" y="2410142"/>
              <a:ext cx="147256" cy="14763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404616" y="2411666"/>
              <a:ext cx="0" cy="144780"/>
            </a:xfrm>
            <a:custGeom>
              <a:avLst/>
              <a:gdLst/>
              <a:ahLst/>
              <a:cxnLst/>
              <a:rect l="l" t="t" r="r" b="b"/>
              <a:pathLst>
                <a:path h="144780">
                  <a:moveTo>
                    <a:pt x="0" y="0"/>
                  </a:moveTo>
                  <a:lnTo>
                    <a:pt x="0" y="144589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2398" y="2402637"/>
              <a:ext cx="144359" cy="16264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868667" y="2411666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26492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89245" y="4255135"/>
              <a:ext cx="649605" cy="144780"/>
            </a:xfrm>
            <a:custGeom>
              <a:avLst/>
              <a:gdLst/>
              <a:ahLst/>
              <a:cxnLst/>
              <a:rect l="l" t="t" r="r" b="b"/>
              <a:pathLst>
                <a:path w="649604" h="144779">
                  <a:moveTo>
                    <a:pt x="616026" y="64622"/>
                  </a:moveTo>
                  <a:lnTo>
                    <a:pt x="523303" y="126491"/>
                  </a:lnTo>
                  <a:lnTo>
                    <a:pt x="523303" y="144589"/>
                  </a:lnTo>
                  <a:lnTo>
                    <a:pt x="649604" y="72389"/>
                  </a:lnTo>
                  <a:lnTo>
                    <a:pt x="631507" y="72389"/>
                  </a:lnTo>
                  <a:lnTo>
                    <a:pt x="616026" y="64622"/>
                  </a:lnTo>
                  <a:close/>
                </a:path>
                <a:path w="649604" h="144779">
                  <a:moveTo>
                    <a:pt x="595439" y="54292"/>
                  </a:moveTo>
                  <a:lnTo>
                    <a:pt x="18097" y="54292"/>
                  </a:lnTo>
                  <a:lnTo>
                    <a:pt x="0" y="72389"/>
                  </a:lnTo>
                  <a:lnTo>
                    <a:pt x="604385" y="72389"/>
                  </a:lnTo>
                  <a:lnTo>
                    <a:pt x="616026" y="64622"/>
                  </a:lnTo>
                  <a:lnTo>
                    <a:pt x="595439" y="54292"/>
                  </a:lnTo>
                  <a:close/>
                </a:path>
                <a:path w="649604" h="144779">
                  <a:moveTo>
                    <a:pt x="625279" y="58447"/>
                  </a:moveTo>
                  <a:lnTo>
                    <a:pt x="616026" y="64622"/>
                  </a:lnTo>
                  <a:lnTo>
                    <a:pt x="631507" y="72389"/>
                  </a:lnTo>
                  <a:lnTo>
                    <a:pt x="631507" y="62017"/>
                  </a:lnTo>
                  <a:lnTo>
                    <a:pt x="625279" y="58447"/>
                  </a:lnTo>
                  <a:close/>
                </a:path>
                <a:path w="649604" h="144779">
                  <a:moveTo>
                    <a:pt x="631507" y="62017"/>
                  </a:moveTo>
                  <a:lnTo>
                    <a:pt x="631507" y="72389"/>
                  </a:lnTo>
                  <a:lnTo>
                    <a:pt x="649604" y="72389"/>
                  </a:lnTo>
                  <a:lnTo>
                    <a:pt x="631507" y="62017"/>
                  </a:lnTo>
                  <a:close/>
                </a:path>
                <a:path w="649604" h="144779">
                  <a:moveTo>
                    <a:pt x="523303" y="0"/>
                  </a:moveTo>
                  <a:lnTo>
                    <a:pt x="523303" y="18097"/>
                  </a:lnTo>
                  <a:lnTo>
                    <a:pt x="616026" y="64622"/>
                  </a:lnTo>
                  <a:lnTo>
                    <a:pt x="625279" y="58447"/>
                  </a:lnTo>
                  <a:lnTo>
                    <a:pt x="523303" y="0"/>
                  </a:lnTo>
                  <a:close/>
                </a:path>
                <a:path w="649604" h="144779">
                  <a:moveTo>
                    <a:pt x="631507" y="54292"/>
                  </a:moveTo>
                  <a:lnTo>
                    <a:pt x="625279" y="58447"/>
                  </a:lnTo>
                  <a:lnTo>
                    <a:pt x="631507" y="62017"/>
                  </a:lnTo>
                  <a:lnTo>
                    <a:pt x="631507" y="54292"/>
                  </a:lnTo>
                  <a:close/>
                </a:path>
                <a:path w="649604" h="144779">
                  <a:moveTo>
                    <a:pt x="631507" y="54292"/>
                  </a:moveTo>
                  <a:lnTo>
                    <a:pt x="618029" y="54292"/>
                  </a:lnTo>
                  <a:lnTo>
                    <a:pt x="625279" y="58447"/>
                  </a:lnTo>
                  <a:lnTo>
                    <a:pt x="631507" y="542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389245" y="4309427"/>
              <a:ext cx="631825" cy="18415"/>
            </a:xfrm>
            <a:custGeom>
              <a:avLst/>
              <a:gdLst/>
              <a:ahLst/>
              <a:cxnLst/>
              <a:rect l="l" t="t" r="r" b="b"/>
              <a:pathLst>
                <a:path w="631825" h="18414">
                  <a:moveTo>
                    <a:pt x="18097" y="0"/>
                  </a:moveTo>
                  <a:lnTo>
                    <a:pt x="631507" y="0"/>
                  </a:lnTo>
                  <a:lnTo>
                    <a:pt x="631507" y="18097"/>
                  </a:lnTo>
                  <a:lnTo>
                    <a:pt x="18097" y="18097"/>
                  </a:lnTo>
                  <a:lnTo>
                    <a:pt x="0" y="18097"/>
                  </a:lnTo>
                  <a:lnTo>
                    <a:pt x="180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11024" y="4253611"/>
              <a:ext cx="129349" cy="14763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100637" y="4255135"/>
              <a:ext cx="1101090" cy="144780"/>
            </a:xfrm>
            <a:custGeom>
              <a:avLst/>
              <a:gdLst/>
              <a:ahLst/>
              <a:cxnLst/>
              <a:rect l="l" t="t" r="r" b="b"/>
              <a:pathLst>
                <a:path w="1101089" h="144779">
                  <a:moveTo>
                    <a:pt x="17907" y="60409"/>
                  </a:moveTo>
                  <a:lnTo>
                    <a:pt x="0" y="72389"/>
                  </a:lnTo>
                  <a:lnTo>
                    <a:pt x="108203" y="144589"/>
                  </a:lnTo>
                  <a:lnTo>
                    <a:pt x="126301" y="126491"/>
                  </a:lnTo>
                  <a:lnTo>
                    <a:pt x="45077" y="72389"/>
                  </a:lnTo>
                  <a:lnTo>
                    <a:pt x="17907" y="72389"/>
                  </a:lnTo>
                  <a:lnTo>
                    <a:pt x="17907" y="60409"/>
                  </a:lnTo>
                  <a:close/>
                </a:path>
                <a:path w="1101089" h="144779">
                  <a:moveTo>
                    <a:pt x="1066940" y="64622"/>
                  </a:moveTo>
                  <a:lnTo>
                    <a:pt x="974216" y="126491"/>
                  </a:lnTo>
                  <a:lnTo>
                    <a:pt x="974216" y="144589"/>
                  </a:lnTo>
                  <a:lnTo>
                    <a:pt x="1100518" y="72389"/>
                  </a:lnTo>
                  <a:lnTo>
                    <a:pt x="1082421" y="72389"/>
                  </a:lnTo>
                  <a:lnTo>
                    <a:pt x="1066940" y="64622"/>
                  </a:lnTo>
                  <a:close/>
                </a:path>
                <a:path w="1101089" h="144779">
                  <a:moveTo>
                    <a:pt x="17907" y="54292"/>
                  </a:moveTo>
                  <a:lnTo>
                    <a:pt x="0" y="72389"/>
                  </a:lnTo>
                  <a:lnTo>
                    <a:pt x="17907" y="60409"/>
                  </a:lnTo>
                  <a:lnTo>
                    <a:pt x="17907" y="54292"/>
                  </a:lnTo>
                  <a:close/>
                </a:path>
                <a:path w="1101089" h="144779">
                  <a:moveTo>
                    <a:pt x="22489" y="57344"/>
                  </a:moveTo>
                  <a:lnTo>
                    <a:pt x="17907" y="60409"/>
                  </a:lnTo>
                  <a:lnTo>
                    <a:pt x="17907" y="72389"/>
                  </a:lnTo>
                  <a:lnTo>
                    <a:pt x="33415" y="64622"/>
                  </a:lnTo>
                  <a:lnTo>
                    <a:pt x="22489" y="57344"/>
                  </a:lnTo>
                  <a:close/>
                </a:path>
                <a:path w="1101089" h="144779">
                  <a:moveTo>
                    <a:pt x="33415" y="64622"/>
                  </a:moveTo>
                  <a:lnTo>
                    <a:pt x="17907" y="72389"/>
                  </a:lnTo>
                  <a:lnTo>
                    <a:pt x="45077" y="72389"/>
                  </a:lnTo>
                  <a:lnTo>
                    <a:pt x="33415" y="64622"/>
                  </a:lnTo>
                  <a:close/>
                </a:path>
                <a:path w="1101089" h="144779">
                  <a:moveTo>
                    <a:pt x="1046352" y="54292"/>
                  </a:moveTo>
                  <a:lnTo>
                    <a:pt x="54038" y="54292"/>
                  </a:lnTo>
                  <a:lnTo>
                    <a:pt x="33415" y="64622"/>
                  </a:lnTo>
                  <a:lnTo>
                    <a:pt x="45077" y="72389"/>
                  </a:lnTo>
                  <a:lnTo>
                    <a:pt x="1055298" y="72389"/>
                  </a:lnTo>
                  <a:lnTo>
                    <a:pt x="1066940" y="64622"/>
                  </a:lnTo>
                  <a:lnTo>
                    <a:pt x="1046352" y="54292"/>
                  </a:lnTo>
                  <a:close/>
                </a:path>
                <a:path w="1101089" h="144779">
                  <a:moveTo>
                    <a:pt x="1076193" y="58447"/>
                  </a:moveTo>
                  <a:lnTo>
                    <a:pt x="1066940" y="64622"/>
                  </a:lnTo>
                  <a:lnTo>
                    <a:pt x="1082421" y="72389"/>
                  </a:lnTo>
                  <a:lnTo>
                    <a:pt x="1082421" y="62017"/>
                  </a:lnTo>
                  <a:lnTo>
                    <a:pt x="1076193" y="58447"/>
                  </a:lnTo>
                  <a:close/>
                </a:path>
                <a:path w="1101089" h="144779">
                  <a:moveTo>
                    <a:pt x="1082421" y="62017"/>
                  </a:moveTo>
                  <a:lnTo>
                    <a:pt x="1082421" y="72389"/>
                  </a:lnTo>
                  <a:lnTo>
                    <a:pt x="1100518" y="72389"/>
                  </a:lnTo>
                  <a:lnTo>
                    <a:pt x="1082421" y="62017"/>
                  </a:lnTo>
                  <a:close/>
                </a:path>
                <a:path w="1101089" h="144779">
                  <a:moveTo>
                    <a:pt x="1082421" y="54292"/>
                  </a:moveTo>
                  <a:lnTo>
                    <a:pt x="1082421" y="62017"/>
                  </a:lnTo>
                  <a:lnTo>
                    <a:pt x="1100518" y="72389"/>
                  </a:lnTo>
                  <a:lnTo>
                    <a:pt x="1082421" y="54292"/>
                  </a:lnTo>
                  <a:close/>
                </a:path>
                <a:path w="1101089" h="144779">
                  <a:moveTo>
                    <a:pt x="126301" y="0"/>
                  </a:moveTo>
                  <a:lnTo>
                    <a:pt x="108203" y="0"/>
                  </a:lnTo>
                  <a:lnTo>
                    <a:pt x="22489" y="57344"/>
                  </a:lnTo>
                  <a:lnTo>
                    <a:pt x="33415" y="64622"/>
                  </a:lnTo>
                  <a:lnTo>
                    <a:pt x="126301" y="18097"/>
                  </a:lnTo>
                  <a:lnTo>
                    <a:pt x="126301" y="0"/>
                  </a:lnTo>
                  <a:close/>
                </a:path>
                <a:path w="1101089" h="144779">
                  <a:moveTo>
                    <a:pt x="974216" y="0"/>
                  </a:moveTo>
                  <a:lnTo>
                    <a:pt x="974216" y="18097"/>
                  </a:lnTo>
                  <a:lnTo>
                    <a:pt x="1066940" y="64622"/>
                  </a:lnTo>
                  <a:lnTo>
                    <a:pt x="1076193" y="58447"/>
                  </a:lnTo>
                  <a:lnTo>
                    <a:pt x="974216" y="0"/>
                  </a:lnTo>
                  <a:close/>
                </a:path>
                <a:path w="1101089" h="144779">
                  <a:moveTo>
                    <a:pt x="1082421" y="54292"/>
                  </a:moveTo>
                  <a:lnTo>
                    <a:pt x="1076193" y="58447"/>
                  </a:lnTo>
                  <a:lnTo>
                    <a:pt x="1082421" y="62017"/>
                  </a:lnTo>
                  <a:lnTo>
                    <a:pt x="1082421" y="54292"/>
                  </a:lnTo>
                  <a:close/>
                </a:path>
                <a:path w="1101089" h="144779">
                  <a:moveTo>
                    <a:pt x="17907" y="54292"/>
                  </a:moveTo>
                  <a:lnTo>
                    <a:pt x="17907" y="60409"/>
                  </a:lnTo>
                  <a:lnTo>
                    <a:pt x="22489" y="57344"/>
                  </a:lnTo>
                  <a:lnTo>
                    <a:pt x="17907" y="54292"/>
                  </a:lnTo>
                  <a:close/>
                </a:path>
                <a:path w="1101089" h="144779">
                  <a:moveTo>
                    <a:pt x="1082421" y="54292"/>
                  </a:moveTo>
                  <a:lnTo>
                    <a:pt x="1068943" y="54292"/>
                  </a:lnTo>
                  <a:lnTo>
                    <a:pt x="1076193" y="58447"/>
                  </a:lnTo>
                  <a:lnTo>
                    <a:pt x="1082421" y="54292"/>
                  </a:lnTo>
                  <a:close/>
                </a:path>
                <a:path w="1101089" h="144779">
                  <a:moveTo>
                    <a:pt x="27050" y="54292"/>
                  </a:moveTo>
                  <a:lnTo>
                    <a:pt x="17907" y="54292"/>
                  </a:lnTo>
                  <a:lnTo>
                    <a:pt x="22489" y="57344"/>
                  </a:lnTo>
                  <a:lnTo>
                    <a:pt x="27050" y="542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100637" y="4309427"/>
              <a:ext cx="1101090" cy="18415"/>
            </a:xfrm>
            <a:custGeom>
              <a:avLst/>
              <a:gdLst/>
              <a:ahLst/>
              <a:cxnLst/>
              <a:rect l="l" t="t" r="r" b="b"/>
              <a:pathLst>
                <a:path w="1101089" h="18414">
                  <a:moveTo>
                    <a:pt x="1082421" y="18097"/>
                  </a:moveTo>
                  <a:lnTo>
                    <a:pt x="17907" y="18097"/>
                  </a:lnTo>
                  <a:lnTo>
                    <a:pt x="0" y="18097"/>
                  </a:lnTo>
                  <a:lnTo>
                    <a:pt x="17907" y="0"/>
                  </a:lnTo>
                  <a:lnTo>
                    <a:pt x="1082421" y="0"/>
                  </a:lnTo>
                  <a:lnTo>
                    <a:pt x="1100518" y="18097"/>
                  </a:lnTo>
                  <a:lnTo>
                    <a:pt x="1082421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73330" y="4253611"/>
              <a:ext cx="129349" cy="14763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99113" y="4253611"/>
              <a:ext cx="129349" cy="14763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96624" y="4264203"/>
              <a:ext cx="144359" cy="14455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407342" y="4273232"/>
              <a:ext cx="0" cy="127000"/>
            </a:xfrm>
            <a:custGeom>
              <a:avLst/>
              <a:gdLst/>
              <a:ahLst/>
              <a:cxnLst/>
              <a:rect l="l" t="t" r="r" b="b"/>
              <a:pathLst>
                <a:path h="127000">
                  <a:moveTo>
                    <a:pt x="0" y="0"/>
                  </a:moveTo>
                  <a:lnTo>
                    <a:pt x="0" y="126491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90628" y="3432861"/>
              <a:ext cx="144359" cy="14455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417564" y="2899537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5">
                  <a:moveTo>
                    <a:pt x="0" y="0"/>
                  </a:moveTo>
                  <a:lnTo>
                    <a:pt x="126301" y="0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77334" y="2646553"/>
              <a:ext cx="144780" cy="1428115"/>
            </a:xfrm>
            <a:custGeom>
              <a:avLst/>
              <a:gdLst/>
              <a:ahLst/>
              <a:cxnLst/>
              <a:rect l="l" t="t" r="r" b="b"/>
              <a:pathLst>
                <a:path w="144779" h="1428114">
                  <a:moveTo>
                    <a:pt x="18097" y="1301305"/>
                  </a:moveTo>
                  <a:lnTo>
                    <a:pt x="0" y="1319402"/>
                  </a:lnTo>
                  <a:lnTo>
                    <a:pt x="72199" y="1427797"/>
                  </a:lnTo>
                  <a:lnTo>
                    <a:pt x="72199" y="1382887"/>
                  </a:lnTo>
                  <a:lnTo>
                    <a:pt x="18097" y="1301305"/>
                  </a:lnTo>
                  <a:close/>
                </a:path>
                <a:path w="144779" h="1428114">
                  <a:moveTo>
                    <a:pt x="79881" y="1394472"/>
                  </a:moveTo>
                  <a:lnTo>
                    <a:pt x="72199" y="1409890"/>
                  </a:lnTo>
                  <a:lnTo>
                    <a:pt x="72199" y="1427797"/>
                  </a:lnTo>
                  <a:lnTo>
                    <a:pt x="87123" y="1405392"/>
                  </a:lnTo>
                  <a:lnTo>
                    <a:pt x="79881" y="1394472"/>
                  </a:lnTo>
                  <a:close/>
                </a:path>
                <a:path w="144779" h="1428114">
                  <a:moveTo>
                    <a:pt x="87123" y="1405392"/>
                  </a:moveTo>
                  <a:lnTo>
                    <a:pt x="72199" y="1427797"/>
                  </a:lnTo>
                  <a:lnTo>
                    <a:pt x="90106" y="1409890"/>
                  </a:lnTo>
                  <a:lnTo>
                    <a:pt x="87123" y="1405392"/>
                  </a:lnTo>
                  <a:close/>
                </a:path>
                <a:path w="144779" h="1428114">
                  <a:moveTo>
                    <a:pt x="72199" y="1382887"/>
                  </a:moveTo>
                  <a:lnTo>
                    <a:pt x="72199" y="1409890"/>
                  </a:lnTo>
                  <a:lnTo>
                    <a:pt x="79881" y="1394472"/>
                  </a:lnTo>
                  <a:lnTo>
                    <a:pt x="72199" y="1382887"/>
                  </a:lnTo>
                  <a:close/>
                </a:path>
                <a:path w="144779" h="1428114">
                  <a:moveTo>
                    <a:pt x="90106" y="1400913"/>
                  </a:moveTo>
                  <a:lnTo>
                    <a:pt x="87123" y="1405392"/>
                  </a:lnTo>
                  <a:lnTo>
                    <a:pt x="90106" y="1409890"/>
                  </a:lnTo>
                  <a:lnTo>
                    <a:pt x="90106" y="1400913"/>
                  </a:lnTo>
                  <a:close/>
                </a:path>
                <a:path w="144779" h="1428114">
                  <a:moveTo>
                    <a:pt x="90106" y="1373950"/>
                  </a:moveTo>
                  <a:lnTo>
                    <a:pt x="79881" y="1394472"/>
                  </a:lnTo>
                  <a:lnTo>
                    <a:pt x="87123" y="1405392"/>
                  </a:lnTo>
                  <a:lnTo>
                    <a:pt x="90106" y="1400913"/>
                  </a:lnTo>
                  <a:lnTo>
                    <a:pt x="90106" y="1373950"/>
                  </a:lnTo>
                  <a:close/>
                </a:path>
                <a:path w="144779" h="1428114">
                  <a:moveTo>
                    <a:pt x="144399" y="1301305"/>
                  </a:moveTo>
                  <a:lnTo>
                    <a:pt x="126301" y="1301305"/>
                  </a:lnTo>
                  <a:lnTo>
                    <a:pt x="90106" y="1373950"/>
                  </a:lnTo>
                  <a:lnTo>
                    <a:pt x="90106" y="1400913"/>
                  </a:lnTo>
                  <a:lnTo>
                    <a:pt x="144399" y="1319402"/>
                  </a:lnTo>
                  <a:lnTo>
                    <a:pt x="144399" y="1301305"/>
                  </a:lnTo>
                  <a:close/>
                </a:path>
                <a:path w="144779" h="1428114">
                  <a:moveTo>
                    <a:pt x="79881" y="33488"/>
                  </a:moveTo>
                  <a:lnTo>
                    <a:pt x="72199" y="45052"/>
                  </a:lnTo>
                  <a:lnTo>
                    <a:pt x="72199" y="1382887"/>
                  </a:lnTo>
                  <a:lnTo>
                    <a:pt x="79881" y="1394472"/>
                  </a:lnTo>
                  <a:lnTo>
                    <a:pt x="90106" y="1373950"/>
                  </a:lnTo>
                  <a:lnTo>
                    <a:pt x="90106" y="53974"/>
                  </a:lnTo>
                  <a:lnTo>
                    <a:pt x="79881" y="33488"/>
                  </a:lnTo>
                  <a:close/>
                </a:path>
                <a:path w="144779" h="1428114">
                  <a:moveTo>
                    <a:pt x="72199" y="0"/>
                  </a:moveTo>
                  <a:lnTo>
                    <a:pt x="0" y="126492"/>
                  </a:lnTo>
                  <a:lnTo>
                    <a:pt x="18097" y="126492"/>
                  </a:lnTo>
                  <a:lnTo>
                    <a:pt x="72199" y="45052"/>
                  </a:lnTo>
                  <a:lnTo>
                    <a:pt x="72199" y="0"/>
                  </a:lnTo>
                  <a:close/>
                </a:path>
                <a:path w="144779" h="1428114">
                  <a:moveTo>
                    <a:pt x="90106" y="31372"/>
                  </a:moveTo>
                  <a:lnTo>
                    <a:pt x="90106" y="53974"/>
                  </a:lnTo>
                  <a:lnTo>
                    <a:pt x="126301" y="126492"/>
                  </a:lnTo>
                  <a:lnTo>
                    <a:pt x="144399" y="126492"/>
                  </a:lnTo>
                  <a:lnTo>
                    <a:pt x="90106" y="31372"/>
                  </a:lnTo>
                  <a:close/>
                </a:path>
                <a:path w="144779" h="1428114">
                  <a:moveTo>
                    <a:pt x="86030" y="24232"/>
                  </a:moveTo>
                  <a:lnTo>
                    <a:pt x="79881" y="33488"/>
                  </a:lnTo>
                  <a:lnTo>
                    <a:pt x="90106" y="53974"/>
                  </a:lnTo>
                  <a:lnTo>
                    <a:pt x="90106" y="31372"/>
                  </a:lnTo>
                  <a:lnTo>
                    <a:pt x="86030" y="24232"/>
                  </a:lnTo>
                  <a:close/>
                </a:path>
                <a:path w="144779" h="1428114">
                  <a:moveTo>
                    <a:pt x="72199" y="18097"/>
                  </a:moveTo>
                  <a:lnTo>
                    <a:pt x="72199" y="45052"/>
                  </a:lnTo>
                  <a:lnTo>
                    <a:pt x="79881" y="33488"/>
                  </a:lnTo>
                  <a:lnTo>
                    <a:pt x="72199" y="18097"/>
                  </a:lnTo>
                  <a:close/>
                </a:path>
                <a:path w="144779" h="1428114">
                  <a:moveTo>
                    <a:pt x="72199" y="0"/>
                  </a:moveTo>
                  <a:lnTo>
                    <a:pt x="72199" y="18097"/>
                  </a:lnTo>
                  <a:lnTo>
                    <a:pt x="79881" y="33488"/>
                  </a:lnTo>
                  <a:lnTo>
                    <a:pt x="86030" y="24232"/>
                  </a:lnTo>
                  <a:lnTo>
                    <a:pt x="72199" y="0"/>
                  </a:lnTo>
                  <a:close/>
                </a:path>
                <a:path w="144779" h="1428114">
                  <a:moveTo>
                    <a:pt x="90106" y="18097"/>
                  </a:moveTo>
                  <a:lnTo>
                    <a:pt x="86030" y="24232"/>
                  </a:lnTo>
                  <a:lnTo>
                    <a:pt x="90106" y="31372"/>
                  </a:lnTo>
                  <a:lnTo>
                    <a:pt x="90106" y="18097"/>
                  </a:lnTo>
                  <a:close/>
                </a:path>
                <a:path w="144779" h="1428114">
                  <a:moveTo>
                    <a:pt x="72199" y="0"/>
                  </a:moveTo>
                  <a:lnTo>
                    <a:pt x="86030" y="24232"/>
                  </a:lnTo>
                  <a:lnTo>
                    <a:pt x="90106" y="18097"/>
                  </a:lnTo>
                  <a:lnTo>
                    <a:pt x="721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49533" y="2646553"/>
              <a:ext cx="18415" cy="1428115"/>
            </a:xfrm>
            <a:custGeom>
              <a:avLst/>
              <a:gdLst/>
              <a:ahLst/>
              <a:cxnLst/>
              <a:rect l="l" t="t" r="r" b="b"/>
              <a:pathLst>
                <a:path w="18414" h="1428114">
                  <a:moveTo>
                    <a:pt x="17906" y="18097"/>
                  </a:moveTo>
                  <a:lnTo>
                    <a:pt x="17906" y="1409890"/>
                  </a:lnTo>
                  <a:lnTo>
                    <a:pt x="0" y="1427797"/>
                  </a:lnTo>
                  <a:lnTo>
                    <a:pt x="0" y="1409890"/>
                  </a:lnTo>
                  <a:lnTo>
                    <a:pt x="0" y="18097"/>
                  </a:lnTo>
                  <a:lnTo>
                    <a:pt x="0" y="0"/>
                  </a:lnTo>
                  <a:lnTo>
                    <a:pt x="17906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75810" y="2645029"/>
              <a:ext cx="147447" cy="12954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75810" y="3946334"/>
              <a:ext cx="147447" cy="129539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577334" y="2809240"/>
              <a:ext cx="144780" cy="975994"/>
            </a:xfrm>
            <a:custGeom>
              <a:avLst/>
              <a:gdLst/>
              <a:ahLst/>
              <a:cxnLst/>
              <a:rect l="l" t="t" r="r" b="b"/>
              <a:pathLst>
                <a:path w="144779" h="975995">
                  <a:moveTo>
                    <a:pt x="79881" y="33488"/>
                  </a:moveTo>
                  <a:lnTo>
                    <a:pt x="72199" y="45052"/>
                  </a:lnTo>
                  <a:lnTo>
                    <a:pt x="72199" y="975931"/>
                  </a:lnTo>
                  <a:lnTo>
                    <a:pt x="90106" y="958024"/>
                  </a:lnTo>
                  <a:lnTo>
                    <a:pt x="90106" y="53974"/>
                  </a:lnTo>
                  <a:lnTo>
                    <a:pt x="79881" y="33488"/>
                  </a:lnTo>
                  <a:close/>
                </a:path>
                <a:path w="144779" h="975995">
                  <a:moveTo>
                    <a:pt x="72199" y="0"/>
                  </a:moveTo>
                  <a:lnTo>
                    <a:pt x="0" y="126492"/>
                  </a:lnTo>
                  <a:lnTo>
                    <a:pt x="18097" y="126492"/>
                  </a:lnTo>
                  <a:lnTo>
                    <a:pt x="72199" y="45052"/>
                  </a:lnTo>
                  <a:lnTo>
                    <a:pt x="72199" y="0"/>
                  </a:lnTo>
                  <a:close/>
                </a:path>
                <a:path w="144779" h="975995">
                  <a:moveTo>
                    <a:pt x="90106" y="31372"/>
                  </a:moveTo>
                  <a:lnTo>
                    <a:pt x="90106" y="53974"/>
                  </a:lnTo>
                  <a:lnTo>
                    <a:pt x="126301" y="126492"/>
                  </a:lnTo>
                  <a:lnTo>
                    <a:pt x="144399" y="126492"/>
                  </a:lnTo>
                  <a:lnTo>
                    <a:pt x="90106" y="31372"/>
                  </a:lnTo>
                  <a:close/>
                </a:path>
                <a:path w="144779" h="975995">
                  <a:moveTo>
                    <a:pt x="86030" y="24232"/>
                  </a:moveTo>
                  <a:lnTo>
                    <a:pt x="79881" y="33488"/>
                  </a:lnTo>
                  <a:lnTo>
                    <a:pt x="90106" y="53974"/>
                  </a:lnTo>
                  <a:lnTo>
                    <a:pt x="90106" y="31372"/>
                  </a:lnTo>
                  <a:lnTo>
                    <a:pt x="86030" y="24232"/>
                  </a:lnTo>
                  <a:close/>
                </a:path>
                <a:path w="144779" h="975995">
                  <a:moveTo>
                    <a:pt x="72199" y="18097"/>
                  </a:moveTo>
                  <a:lnTo>
                    <a:pt x="72199" y="45052"/>
                  </a:lnTo>
                  <a:lnTo>
                    <a:pt x="79881" y="33488"/>
                  </a:lnTo>
                  <a:lnTo>
                    <a:pt x="72199" y="18097"/>
                  </a:lnTo>
                  <a:close/>
                </a:path>
                <a:path w="144779" h="975995">
                  <a:moveTo>
                    <a:pt x="72199" y="0"/>
                  </a:moveTo>
                  <a:lnTo>
                    <a:pt x="72199" y="18097"/>
                  </a:lnTo>
                  <a:lnTo>
                    <a:pt x="79881" y="33488"/>
                  </a:lnTo>
                  <a:lnTo>
                    <a:pt x="86030" y="24232"/>
                  </a:lnTo>
                  <a:lnTo>
                    <a:pt x="72199" y="0"/>
                  </a:lnTo>
                  <a:close/>
                </a:path>
                <a:path w="144779" h="975995">
                  <a:moveTo>
                    <a:pt x="90106" y="18097"/>
                  </a:moveTo>
                  <a:lnTo>
                    <a:pt x="86030" y="24232"/>
                  </a:lnTo>
                  <a:lnTo>
                    <a:pt x="90106" y="31372"/>
                  </a:lnTo>
                  <a:lnTo>
                    <a:pt x="90106" y="18097"/>
                  </a:lnTo>
                  <a:close/>
                </a:path>
                <a:path w="144779" h="975995">
                  <a:moveTo>
                    <a:pt x="72199" y="0"/>
                  </a:moveTo>
                  <a:lnTo>
                    <a:pt x="86030" y="24232"/>
                  </a:lnTo>
                  <a:lnTo>
                    <a:pt x="90106" y="18097"/>
                  </a:lnTo>
                  <a:lnTo>
                    <a:pt x="721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9533" y="2809240"/>
              <a:ext cx="18415" cy="975994"/>
            </a:xfrm>
            <a:custGeom>
              <a:avLst/>
              <a:gdLst/>
              <a:ahLst/>
              <a:cxnLst/>
              <a:rect l="l" t="t" r="r" b="b"/>
              <a:pathLst>
                <a:path w="18414" h="975995">
                  <a:moveTo>
                    <a:pt x="17906" y="18097"/>
                  </a:moveTo>
                  <a:lnTo>
                    <a:pt x="17906" y="958024"/>
                  </a:lnTo>
                  <a:lnTo>
                    <a:pt x="0" y="975931"/>
                  </a:lnTo>
                  <a:lnTo>
                    <a:pt x="0" y="958024"/>
                  </a:lnTo>
                  <a:lnTo>
                    <a:pt x="0" y="18097"/>
                  </a:lnTo>
                  <a:lnTo>
                    <a:pt x="0" y="0"/>
                  </a:lnTo>
                  <a:lnTo>
                    <a:pt x="17906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75810" y="2807716"/>
              <a:ext cx="147447" cy="12954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68305" y="3107487"/>
              <a:ext cx="162457" cy="14455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595431" y="2411666"/>
              <a:ext cx="2760345" cy="1355725"/>
            </a:xfrm>
            <a:custGeom>
              <a:avLst/>
              <a:gdLst/>
              <a:ahLst/>
              <a:cxnLst/>
              <a:rect l="l" t="t" r="r" b="b"/>
              <a:pathLst>
                <a:path w="2760345" h="1355725">
                  <a:moveTo>
                    <a:pt x="0" y="1355598"/>
                  </a:moveTo>
                  <a:lnTo>
                    <a:pt x="126301" y="1355598"/>
                  </a:lnTo>
                </a:path>
                <a:path w="2760345" h="1355725">
                  <a:moveTo>
                    <a:pt x="2760345" y="0"/>
                  </a:moveTo>
                  <a:lnTo>
                    <a:pt x="2760345" y="126492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824978" y="2212784"/>
            <a:ext cx="1407795" cy="398145"/>
          </a:xfrm>
          <a:prstGeom prst="rect">
            <a:avLst/>
          </a:prstGeom>
          <a:ln w="18058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25120">
              <a:lnSpc>
                <a:spcPct val="100000"/>
              </a:lnSpc>
              <a:spcBef>
                <a:spcPts val="295"/>
              </a:spcBef>
            </a:pPr>
            <a:r>
              <a:rPr sz="1700" spc="-20" dirty="0">
                <a:latin typeface="Times New Roman"/>
                <a:cs typeface="Times New Roman"/>
              </a:rPr>
              <a:t>ЭТАПЫ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690497" y="2212784"/>
            <a:ext cx="1407795" cy="398145"/>
          </a:xfrm>
          <a:prstGeom prst="rect">
            <a:avLst/>
          </a:prstGeom>
          <a:ln w="18058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295"/>
              </a:spcBef>
            </a:pPr>
            <a:r>
              <a:rPr sz="1700" b="1" spc="5" dirty="0">
                <a:latin typeface="Times New Roman"/>
                <a:cs typeface="Times New Roman"/>
              </a:rPr>
              <a:t>ОТДЕЛЫ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2096376" y="2626931"/>
            <a:ext cx="155575" cy="1449070"/>
            <a:chOff x="2096376" y="2626931"/>
            <a:chExt cx="155575" cy="1449070"/>
          </a:xfrm>
        </p:grpSpPr>
        <p:sp>
          <p:nvSpPr>
            <p:cNvPr id="58" name="object 58"/>
            <p:cNvSpPr/>
            <p:nvPr/>
          </p:nvSpPr>
          <p:spPr>
            <a:xfrm>
              <a:off x="2105405" y="2628455"/>
              <a:ext cx="144780" cy="1283970"/>
            </a:xfrm>
            <a:custGeom>
              <a:avLst/>
              <a:gdLst/>
              <a:ahLst/>
              <a:cxnLst/>
              <a:rect l="l" t="t" r="r" b="b"/>
              <a:pathLst>
                <a:path w="144780" h="1283970">
                  <a:moveTo>
                    <a:pt x="54292" y="1256467"/>
                  </a:moveTo>
                  <a:lnTo>
                    <a:pt x="54292" y="1265301"/>
                  </a:lnTo>
                  <a:lnTo>
                    <a:pt x="72199" y="1283398"/>
                  </a:lnTo>
                  <a:lnTo>
                    <a:pt x="54292" y="1256467"/>
                  </a:lnTo>
                  <a:close/>
                </a:path>
                <a:path w="144780" h="1283970">
                  <a:moveTo>
                    <a:pt x="54292" y="1229360"/>
                  </a:moveTo>
                  <a:lnTo>
                    <a:pt x="54292" y="1256467"/>
                  </a:lnTo>
                  <a:lnTo>
                    <a:pt x="72199" y="1283398"/>
                  </a:lnTo>
                  <a:lnTo>
                    <a:pt x="72199" y="1265301"/>
                  </a:lnTo>
                  <a:lnTo>
                    <a:pt x="54292" y="1229360"/>
                  </a:lnTo>
                  <a:close/>
                </a:path>
                <a:path w="144780" h="1283970">
                  <a:moveTo>
                    <a:pt x="144399" y="1156716"/>
                  </a:moveTo>
                  <a:lnTo>
                    <a:pt x="126301" y="1156716"/>
                  </a:lnTo>
                  <a:lnTo>
                    <a:pt x="72199" y="1265301"/>
                  </a:lnTo>
                  <a:lnTo>
                    <a:pt x="72199" y="1283398"/>
                  </a:lnTo>
                  <a:lnTo>
                    <a:pt x="144399" y="1174813"/>
                  </a:lnTo>
                  <a:lnTo>
                    <a:pt x="144399" y="1156716"/>
                  </a:lnTo>
                  <a:close/>
                </a:path>
                <a:path w="144780" h="1283970">
                  <a:moveTo>
                    <a:pt x="72199" y="18097"/>
                  </a:moveTo>
                  <a:lnTo>
                    <a:pt x="54292" y="53974"/>
                  </a:lnTo>
                  <a:lnTo>
                    <a:pt x="54292" y="1229360"/>
                  </a:lnTo>
                  <a:lnTo>
                    <a:pt x="72199" y="1265301"/>
                  </a:lnTo>
                  <a:lnTo>
                    <a:pt x="72199" y="18097"/>
                  </a:lnTo>
                  <a:close/>
                </a:path>
                <a:path w="144780" h="1283970">
                  <a:moveTo>
                    <a:pt x="18097" y="1156716"/>
                  </a:moveTo>
                  <a:lnTo>
                    <a:pt x="0" y="1156716"/>
                  </a:lnTo>
                  <a:lnTo>
                    <a:pt x="0" y="1174813"/>
                  </a:lnTo>
                  <a:lnTo>
                    <a:pt x="54292" y="1256467"/>
                  </a:lnTo>
                  <a:lnTo>
                    <a:pt x="54292" y="1229360"/>
                  </a:lnTo>
                  <a:lnTo>
                    <a:pt x="18097" y="1156716"/>
                  </a:lnTo>
                  <a:close/>
                </a:path>
                <a:path w="144780" h="1283970">
                  <a:moveTo>
                    <a:pt x="54292" y="31372"/>
                  </a:moveTo>
                  <a:lnTo>
                    <a:pt x="0" y="126492"/>
                  </a:lnTo>
                  <a:lnTo>
                    <a:pt x="18097" y="126492"/>
                  </a:lnTo>
                  <a:lnTo>
                    <a:pt x="54292" y="53974"/>
                  </a:lnTo>
                  <a:lnTo>
                    <a:pt x="54292" y="31372"/>
                  </a:lnTo>
                  <a:close/>
                </a:path>
                <a:path w="144780" h="1283970">
                  <a:moveTo>
                    <a:pt x="72199" y="0"/>
                  </a:moveTo>
                  <a:lnTo>
                    <a:pt x="72199" y="18097"/>
                  </a:lnTo>
                  <a:lnTo>
                    <a:pt x="126301" y="126492"/>
                  </a:lnTo>
                  <a:lnTo>
                    <a:pt x="144399" y="126492"/>
                  </a:lnTo>
                  <a:lnTo>
                    <a:pt x="72199" y="0"/>
                  </a:lnTo>
                  <a:close/>
                </a:path>
                <a:path w="144780" h="1283970">
                  <a:moveTo>
                    <a:pt x="72199" y="0"/>
                  </a:moveTo>
                  <a:lnTo>
                    <a:pt x="54292" y="31372"/>
                  </a:lnTo>
                  <a:lnTo>
                    <a:pt x="54292" y="53974"/>
                  </a:lnTo>
                  <a:lnTo>
                    <a:pt x="72199" y="18097"/>
                  </a:lnTo>
                  <a:lnTo>
                    <a:pt x="72199" y="0"/>
                  </a:lnTo>
                  <a:close/>
                </a:path>
                <a:path w="144780" h="1283970">
                  <a:moveTo>
                    <a:pt x="72199" y="0"/>
                  </a:moveTo>
                  <a:lnTo>
                    <a:pt x="54292" y="18097"/>
                  </a:lnTo>
                  <a:lnTo>
                    <a:pt x="54292" y="31372"/>
                  </a:lnTo>
                  <a:lnTo>
                    <a:pt x="721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59698" y="2628455"/>
              <a:ext cx="18415" cy="1283970"/>
            </a:xfrm>
            <a:custGeom>
              <a:avLst/>
              <a:gdLst/>
              <a:ahLst/>
              <a:cxnLst/>
              <a:rect l="l" t="t" r="r" b="b"/>
              <a:pathLst>
                <a:path w="18414" h="1283970">
                  <a:moveTo>
                    <a:pt x="0" y="1265301"/>
                  </a:moveTo>
                  <a:lnTo>
                    <a:pt x="0" y="18097"/>
                  </a:lnTo>
                  <a:lnTo>
                    <a:pt x="17906" y="0"/>
                  </a:lnTo>
                  <a:lnTo>
                    <a:pt x="17906" y="18097"/>
                  </a:lnTo>
                  <a:lnTo>
                    <a:pt x="17906" y="1265301"/>
                  </a:lnTo>
                  <a:lnTo>
                    <a:pt x="17906" y="1283398"/>
                  </a:lnTo>
                  <a:lnTo>
                    <a:pt x="0" y="126530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03881" y="3783647"/>
              <a:ext cx="147447" cy="12973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03881" y="2626931"/>
              <a:ext cx="147447" cy="12954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123503" y="2809240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4">
                  <a:moveTo>
                    <a:pt x="126301" y="0"/>
                  </a:moveTo>
                  <a:lnTo>
                    <a:pt x="0" y="0"/>
                  </a:lnTo>
                </a:path>
              </a:pathLst>
            </a:custGeom>
            <a:ln w="361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05405" y="2953829"/>
              <a:ext cx="144780" cy="1120775"/>
            </a:xfrm>
            <a:custGeom>
              <a:avLst/>
              <a:gdLst/>
              <a:ahLst/>
              <a:cxnLst/>
              <a:rect l="l" t="t" r="r" b="b"/>
              <a:pathLst>
                <a:path w="144780" h="1120775">
                  <a:moveTo>
                    <a:pt x="54292" y="1093636"/>
                  </a:moveTo>
                  <a:lnTo>
                    <a:pt x="54292" y="1102614"/>
                  </a:lnTo>
                  <a:lnTo>
                    <a:pt x="72199" y="1120521"/>
                  </a:lnTo>
                  <a:lnTo>
                    <a:pt x="54292" y="1093636"/>
                  </a:lnTo>
                  <a:close/>
                </a:path>
                <a:path w="144780" h="1120775">
                  <a:moveTo>
                    <a:pt x="54292" y="1066673"/>
                  </a:moveTo>
                  <a:lnTo>
                    <a:pt x="54292" y="1093636"/>
                  </a:lnTo>
                  <a:lnTo>
                    <a:pt x="72199" y="1120521"/>
                  </a:lnTo>
                  <a:lnTo>
                    <a:pt x="72199" y="1102614"/>
                  </a:lnTo>
                  <a:lnTo>
                    <a:pt x="54292" y="1066673"/>
                  </a:lnTo>
                  <a:close/>
                </a:path>
                <a:path w="144780" h="1120775">
                  <a:moveTo>
                    <a:pt x="144399" y="994029"/>
                  </a:moveTo>
                  <a:lnTo>
                    <a:pt x="126301" y="994029"/>
                  </a:lnTo>
                  <a:lnTo>
                    <a:pt x="72199" y="1102614"/>
                  </a:lnTo>
                  <a:lnTo>
                    <a:pt x="72199" y="1120521"/>
                  </a:lnTo>
                  <a:lnTo>
                    <a:pt x="144399" y="1012126"/>
                  </a:lnTo>
                  <a:lnTo>
                    <a:pt x="144399" y="994029"/>
                  </a:lnTo>
                  <a:close/>
                </a:path>
                <a:path w="144780" h="1120775">
                  <a:moveTo>
                    <a:pt x="72199" y="0"/>
                  </a:moveTo>
                  <a:lnTo>
                    <a:pt x="54292" y="0"/>
                  </a:lnTo>
                  <a:lnTo>
                    <a:pt x="54292" y="1066673"/>
                  </a:lnTo>
                  <a:lnTo>
                    <a:pt x="72199" y="1102614"/>
                  </a:lnTo>
                  <a:lnTo>
                    <a:pt x="72199" y="0"/>
                  </a:lnTo>
                  <a:close/>
                </a:path>
                <a:path w="144780" h="1120775">
                  <a:moveTo>
                    <a:pt x="18097" y="994029"/>
                  </a:moveTo>
                  <a:lnTo>
                    <a:pt x="0" y="994029"/>
                  </a:lnTo>
                  <a:lnTo>
                    <a:pt x="0" y="1012126"/>
                  </a:lnTo>
                  <a:lnTo>
                    <a:pt x="54292" y="1093636"/>
                  </a:lnTo>
                  <a:lnTo>
                    <a:pt x="54292" y="1066673"/>
                  </a:lnTo>
                  <a:lnTo>
                    <a:pt x="18097" y="9940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159698" y="2953829"/>
              <a:ext cx="18415" cy="1120775"/>
            </a:xfrm>
            <a:custGeom>
              <a:avLst/>
              <a:gdLst/>
              <a:ahLst/>
              <a:cxnLst/>
              <a:rect l="l" t="t" r="r" b="b"/>
              <a:pathLst>
                <a:path w="18414" h="1120775">
                  <a:moveTo>
                    <a:pt x="17906" y="0"/>
                  </a:moveTo>
                  <a:lnTo>
                    <a:pt x="17906" y="1102614"/>
                  </a:lnTo>
                  <a:lnTo>
                    <a:pt x="17906" y="1120521"/>
                  </a:lnTo>
                  <a:lnTo>
                    <a:pt x="0" y="1102614"/>
                  </a:lnTo>
                  <a:lnTo>
                    <a:pt x="0" y="0"/>
                  </a:lnTo>
                  <a:lnTo>
                    <a:pt x="1790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03881" y="3946334"/>
              <a:ext cx="147447" cy="12953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96376" y="3468865"/>
              <a:ext cx="144359" cy="144740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6604507" y="2632986"/>
            <a:ext cx="1450340" cy="5391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989"/>
              </a:lnSpc>
              <a:spcBef>
                <a:spcPts val="215"/>
              </a:spcBef>
            </a:pPr>
            <a:r>
              <a:rPr sz="1700" spc="65" dirty="0">
                <a:latin typeface="Times New Roman"/>
                <a:cs typeface="Times New Roman"/>
              </a:rPr>
              <a:t>и</a:t>
            </a:r>
            <a:r>
              <a:rPr sz="1700" spc="-5" dirty="0">
                <a:latin typeface="Times New Roman"/>
                <a:cs typeface="Times New Roman"/>
              </a:rPr>
              <a:t>д</a:t>
            </a:r>
            <a:r>
              <a:rPr sz="1700" spc="-65" dirty="0">
                <a:latin typeface="Times New Roman"/>
                <a:cs typeface="Times New Roman"/>
              </a:rPr>
              <a:t>е</a:t>
            </a:r>
            <a:r>
              <a:rPr sz="1700" spc="-50" dirty="0">
                <a:latin typeface="Times New Roman"/>
                <a:cs typeface="Times New Roman"/>
              </a:rPr>
              <a:t>нт</a:t>
            </a:r>
            <a:r>
              <a:rPr sz="1700" spc="90" dirty="0">
                <a:latin typeface="Times New Roman"/>
                <a:cs typeface="Times New Roman"/>
              </a:rPr>
              <a:t>и</a:t>
            </a:r>
            <a:r>
              <a:rPr sz="1700" spc="25" dirty="0">
                <a:latin typeface="Times New Roman"/>
                <a:cs typeface="Times New Roman"/>
              </a:rPr>
              <a:t>ф</a:t>
            </a:r>
            <a:r>
              <a:rPr sz="1700" spc="-50" dirty="0">
                <a:latin typeface="Times New Roman"/>
                <a:cs typeface="Times New Roman"/>
              </a:rPr>
              <a:t>и</a:t>
            </a:r>
            <a:r>
              <a:rPr sz="1700" spc="5" dirty="0">
                <a:latin typeface="Times New Roman"/>
                <a:cs typeface="Times New Roman"/>
              </a:rPr>
              <a:t>к</a:t>
            </a:r>
            <a:r>
              <a:rPr sz="1700" spc="100" dirty="0">
                <a:latin typeface="Times New Roman"/>
                <a:cs typeface="Times New Roman"/>
              </a:rPr>
              <a:t>а</a:t>
            </a:r>
            <a:r>
              <a:rPr sz="1700" spc="-50" dirty="0">
                <a:latin typeface="Times New Roman"/>
                <a:cs typeface="Times New Roman"/>
              </a:rPr>
              <a:t>т</a:t>
            </a:r>
            <a:r>
              <a:rPr sz="1700" spc="5" dirty="0">
                <a:latin typeface="Times New Roman"/>
                <a:cs typeface="Times New Roman"/>
              </a:rPr>
              <a:t>о</a:t>
            </a:r>
            <a:r>
              <a:rPr sz="1700" dirty="0">
                <a:latin typeface="Times New Roman"/>
                <a:cs typeface="Times New Roman"/>
              </a:rPr>
              <a:t>р  проекта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291588" y="2614698"/>
            <a:ext cx="1450975" cy="5391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989"/>
              </a:lnSpc>
              <a:spcBef>
                <a:spcPts val="215"/>
              </a:spcBef>
            </a:pPr>
            <a:r>
              <a:rPr sz="1700" spc="65" dirty="0">
                <a:latin typeface="Times New Roman"/>
                <a:cs typeface="Times New Roman"/>
              </a:rPr>
              <a:t>и</a:t>
            </a:r>
            <a:r>
              <a:rPr sz="1700" spc="-5" dirty="0">
                <a:latin typeface="Times New Roman"/>
                <a:cs typeface="Times New Roman"/>
              </a:rPr>
              <a:t>д</a:t>
            </a:r>
            <a:r>
              <a:rPr sz="1700" spc="-65" dirty="0">
                <a:latin typeface="Times New Roman"/>
                <a:cs typeface="Times New Roman"/>
              </a:rPr>
              <a:t>е</a:t>
            </a:r>
            <a:r>
              <a:rPr sz="1700" spc="-50" dirty="0">
                <a:latin typeface="Times New Roman"/>
                <a:cs typeface="Times New Roman"/>
              </a:rPr>
              <a:t>н</a:t>
            </a:r>
            <a:r>
              <a:rPr sz="1700" spc="-30" dirty="0">
                <a:latin typeface="Times New Roman"/>
                <a:cs typeface="Times New Roman"/>
              </a:rPr>
              <a:t>т</a:t>
            </a:r>
            <a:r>
              <a:rPr sz="1700" spc="65" dirty="0">
                <a:latin typeface="Times New Roman"/>
                <a:cs typeface="Times New Roman"/>
              </a:rPr>
              <a:t>и</a:t>
            </a:r>
            <a:r>
              <a:rPr sz="1700" spc="-120" dirty="0">
                <a:latin typeface="Times New Roman"/>
                <a:cs typeface="Times New Roman"/>
              </a:rPr>
              <a:t>ф</a:t>
            </a:r>
            <a:r>
              <a:rPr sz="1700" spc="90" dirty="0">
                <a:latin typeface="Times New Roman"/>
                <a:cs typeface="Times New Roman"/>
              </a:rPr>
              <a:t>и</a:t>
            </a:r>
            <a:r>
              <a:rPr sz="1700" spc="5" dirty="0">
                <a:latin typeface="Times New Roman"/>
                <a:cs typeface="Times New Roman"/>
              </a:rPr>
              <a:t>к</a:t>
            </a:r>
            <a:r>
              <a:rPr sz="1700" spc="-40" dirty="0">
                <a:latin typeface="Times New Roman"/>
                <a:cs typeface="Times New Roman"/>
              </a:rPr>
              <a:t>а</a:t>
            </a:r>
            <a:r>
              <a:rPr sz="1700" spc="-30" dirty="0">
                <a:latin typeface="Times New Roman"/>
                <a:cs typeface="Times New Roman"/>
              </a:rPr>
              <a:t>т</a:t>
            </a:r>
            <a:r>
              <a:rPr sz="1700" spc="125" dirty="0">
                <a:latin typeface="Times New Roman"/>
                <a:cs typeface="Times New Roman"/>
              </a:rPr>
              <a:t>о</a:t>
            </a:r>
            <a:r>
              <a:rPr sz="1700" dirty="0">
                <a:latin typeface="Times New Roman"/>
                <a:cs typeface="Times New Roman"/>
              </a:rPr>
              <a:t>р  </a:t>
            </a:r>
            <a:r>
              <a:rPr sz="1700" spc="10" dirty="0">
                <a:latin typeface="Times New Roman"/>
                <a:cs typeface="Times New Roman"/>
              </a:rPr>
              <a:t>отдела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800091" y="3410227"/>
            <a:ext cx="1432560" cy="5391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989"/>
              </a:lnSpc>
              <a:spcBef>
                <a:spcPts val="215"/>
              </a:spcBef>
            </a:pPr>
            <a:r>
              <a:rPr sz="1700" spc="-75" dirty="0">
                <a:latin typeface="Times New Roman"/>
                <a:cs typeface="Times New Roman"/>
              </a:rPr>
              <a:t>и</a:t>
            </a:r>
            <a:r>
              <a:rPr sz="1700" spc="-5" dirty="0">
                <a:latin typeface="Times New Roman"/>
                <a:cs typeface="Times New Roman"/>
              </a:rPr>
              <a:t>д</a:t>
            </a:r>
            <a:r>
              <a:rPr sz="1700" spc="-65" dirty="0">
                <a:latin typeface="Times New Roman"/>
                <a:cs typeface="Times New Roman"/>
              </a:rPr>
              <a:t>е</a:t>
            </a:r>
            <a:r>
              <a:rPr sz="1700" spc="90" dirty="0">
                <a:latin typeface="Times New Roman"/>
                <a:cs typeface="Times New Roman"/>
              </a:rPr>
              <a:t>н</a:t>
            </a:r>
            <a:r>
              <a:rPr sz="1700" spc="-50" dirty="0">
                <a:latin typeface="Times New Roman"/>
                <a:cs typeface="Times New Roman"/>
              </a:rPr>
              <a:t>ти</a:t>
            </a:r>
            <a:r>
              <a:rPr sz="1700" spc="25" dirty="0">
                <a:latin typeface="Times New Roman"/>
                <a:cs typeface="Times New Roman"/>
              </a:rPr>
              <a:t>ф</a:t>
            </a:r>
            <a:r>
              <a:rPr sz="1700" spc="90" dirty="0">
                <a:latin typeface="Times New Roman"/>
                <a:cs typeface="Times New Roman"/>
              </a:rPr>
              <a:t>и</a:t>
            </a:r>
            <a:r>
              <a:rPr sz="1700" spc="-135" dirty="0">
                <a:latin typeface="Times New Roman"/>
                <a:cs typeface="Times New Roman"/>
              </a:rPr>
              <a:t>к</a:t>
            </a:r>
            <a:r>
              <a:rPr sz="1700" spc="100" dirty="0">
                <a:latin typeface="Times New Roman"/>
                <a:cs typeface="Times New Roman"/>
              </a:rPr>
              <a:t>а</a:t>
            </a:r>
            <a:r>
              <a:rPr sz="1700" spc="-50" dirty="0">
                <a:latin typeface="Times New Roman"/>
                <a:cs typeface="Times New Roman"/>
              </a:rPr>
              <a:t>т</a:t>
            </a:r>
            <a:r>
              <a:rPr sz="1700" spc="5" dirty="0">
                <a:latin typeface="Times New Roman"/>
                <a:cs typeface="Times New Roman"/>
              </a:rPr>
              <a:t>о</a:t>
            </a:r>
            <a:r>
              <a:rPr sz="1700" dirty="0">
                <a:latin typeface="Times New Roman"/>
                <a:cs typeface="Times New Roman"/>
              </a:rPr>
              <a:t>р  </a:t>
            </a:r>
            <a:r>
              <a:rPr sz="1700" spc="-10" dirty="0">
                <a:latin typeface="Times New Roman"/>
                <a:cs typeface="Times New Roman"/>
              </a:rPr>
              <a:t>сотрудника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465580" y="4882895"/>
            <a:ext cx="7421245" cy="11422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800" spc="-5" dirty="0" err="1">
                <a:latin typeface="Arial"/>
                <a:cs typeface="Arial"/>
              </a:rPr>
              <a:t>Схема</a:t>
            </a:r>
            <a:r>
              <a:rPr sz="1800" spc="-5" dirty="0">
                <a:latin typeface="Arial"/>
                <a:cs typeface="Arial"/>
              </a:rPr>
              <a:t> содержит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3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цикла:</a:t>
            </a:r>
            <a:endParaRPr sz="1800" dirty="0">
              <a:latin typeface="Arial"/>
              <a:cs typeface="Arial"/>
            </a:endParaRPr>
          </a:p>
          <a:p>
            <a:pPr marL="927100" marR="1259205">
              <a:lnSpc>
                <a:spcPct val="105000"/>
              </a:lnSpc>
              <a:spcBef>
                <a:spcPts val="10"/>
              </a:spcBef>
            </a:pPr>
            <a:r>
              <a:rPr sz="1800" spc="-5" dirty="0">
                <a:latin typeface="Arial"/>
                <a:cs typeface="Arial"/>
              </a:rPr>
              <a:t>"сотрудники–проекты–участие–сотрудники"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"отделы–сотрудники–проекты–отделы"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"отделы–сотрудники–участие–проекты–отделы".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296404" y="2231135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</a:t>
            </a:r>
            <a:endParaRPr sz="24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435" y="908304"/>
            <a:ext cx="625538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Логическое</a:t>
            </a:r>
            <a:r>
              <a:rPr spc="-15" dirty="0"/>
              <a:t> </a:t>
            </a:r>
            <a:r>
              <a:rPr spc="-10" dirty="0"/>
              <a:t>проектирование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324" y="1606296"/>
            <a:ext cx="23018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Рассмотрим способы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разрешения </a:t>
            </a:r>
            <a:r>
              <a:rPr sz="1800" spc="-5" dirty="0">
                <a:latin typeface="Arial"/>
                <a:cs typeface="Arial"/>
              </a:rPr>
              <a:t>циклов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 </a:t>
            </a:r>
            <a:r>
              <a:rPr sz="1800" dirty="0">
                <a:latin typeface="Arial"/>
                <a:cs typeface="Arial"/>
              </a:rPr>
              <a:t>более </a:t>
            </a:r>
            <a:r>
              <a:rPr sz="1800" spc="-5" dirty="0">
                <a:latin typeface="Arial"/>
                <a:cs typeface="Arial"/>
              </a:rPr>
              <a:t>простом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примере: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35430" y="3369881"/>
            <a:ext cx="695325" cy="133350"/>
            <a:chOff x="7635430" y="3369881"/>
            <a:chExt cx="695325" cy="133350"/>
          </a:xfrm>
        </p:grpSpPr>
        <p:sp>
          <p:nvSpPr>
            <p:cNvPr id="5" name="object 5"/>
            <p:cNvSpPr/>
            <p:nvPr/>
          </p:nvSpPr>
          <p:spPr>
            <a:xfrm>
              <a:off x="7931467" y="3371405"/>
              <a:ext cx="398145" cy="117475"/>
            </a:xfrm>
            <a:custGeom>
              <a:avLst/>
              <a:gdLst/>
              <a:ahLst/>
              <a:cxnLst/>
              <a:rect l="l" t="t" r="r" b="b"/>
              <a:pathLst>
                <a:path w="398145" h="117475">
                  <a:moveTo>
                    <a:pt x="309181" y="0"/>
                  </a:moveTo>
                  <a:lnTo>
                    <a:pt x="294513" y="0"/>
                  </a:lnTo>
                  <a:lnTo>
                    <a:pt x="294513" y="14668"/>
                  </a:lnTo>
                  <a:lnTo>
                    <a:pt x="382714" y="58483"/>
                  </a:lnTo>
                  <a:lnTo>
                    <a:pt x="294513" y="102298"/>
                  </a:lnTo>
                  <a:lnTo>
                    <a:pt x="294513" y="116967"/>
                  </a:lnTo>
                  <a:lnTo>
                    <a:pt x="309181" y="116967"/>
                  </a:lnTo>
                  <a:lnTo>
                    <a:pt x="397573" y="58483"/>
                  </a:lnTo>
                  <a:lnTo>
                    <a:pt x="309181" y="0"/>
                  </a:lnTo>
                  <a:close/>
                </a:path>
                <a:path w="398145" h="117475">
                  <a:moveTo>
                    <a:pt x="353186" y="43815"/>
                  </a:moveTo>
                  <a:lnTo>
                    <a:pt x="0" y="43815"/>
                  </a:lnTo>
                  <a:lnTo>
                    <a:pt x="0" y="73152"/>
                  </a:lnTo>
                  <a:lnTo>
                    <a:pt x="353186" y="73152"/>
                  </a:lnTo>
                  <a:lnTo>
                    <a:pt x="382714" y="58483"/>
                  </a:lnTo>
                  <a:lnTo>
                    <a:pt x="353186" y="43815"/>
                  </a:lnTo>
                  <a:close/>
                </a:path>
                <a:path w="398145" h="117475">
                  <a:moveTo>
                    <a:pt x="397573" y="58483"/>
                  </a:moveTo>
                  <a:lnTo>
                    <a:pt x="375403" y="73152"/>
                  </a:lnTo>
                  <a:lnTo>
                    <a:pt x="382714" y="73152"/>
                  </a:lnTo>
                  <a:lnTo>
                    <a:pt x="397573" y="58483"/>
                  </a:lnTo>
                  <a:close/>
                </a:path>
                <a:path w="398145" h="117475">
                  <a:moveTo>
                    <a:pt x="382714" y="43815"/>
                  </a:moveTo>
                  <a:lnTo>
                    <a:pt x="375403" y="43815"/>
                  </a:lnTo>
                  <a:lnTo>
                    <a:pt x="397573" y="58483"/>
                  </a:lnTo>
                  <a:lnTo>
                    <a:pt x="382714" y="43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31467" y="3415220"/>
              <a:ext cx="398145" cy="29845"/>
            </a:xfrm>
            <a:custGeom>
              <a:avLst/>
              <a:gdLst/>
              <a:ahLst/>
              <a:cxnLst/>
              <a:rect l="l" t="t" r="r" b="b"/>
              <a:pathLst>
                <a:path w="398145" h="29845">
                  <a:moveTo>
                    <a:pt x="382714" y="29337"/>
                  </a:moveTo>
                  <a:lnTo>
                    <a:pt x="0" y="29337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382714" y="0"/>
                  </a:lnTo>
                  <a:lnTo>
                    <a:pt x="397573" y="14668"/>
                  </a:lnTo>
                  <a:lnTo>
                    <a:pt x="382714" y="293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4456" y="3369881"/>
              <a:ext cx="106108" cy="1200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36954" y="3371405"/>
              <a:ext cx="589280" cy="117475"/>
            </a:xfrm>
            <a:custGeom>
              <a:avLst/>
              <a:gdLst/>
              <a:ahLst/>
              <a:cxnLst/>
              <a:rect l="l" t="t" r="r" b="b"/>
              <a:pathLst>
                <a:path w="589279" h="117475">
                  <a:moveTo>
                    <a:pt x="103060" y="0"/>
                  </a:moveTo>
                  <a:lnTo>
                    <a:pt x="88391" y="0"/>
                  </a:lnTo>
                  <a:lnTo>
                    <a:pt x="0" y="58483"/>
                  </a:lnTo>
                  <a:lnTo>
                    <a:pt x="88391" y="116967"/>
                  </a:lnTo>
                  <a:lnTo>
                    <a:pt x="103060" y="116967"/>
                  </a:lnTo>
                  <a:lnTo>
                    <a:pt x="103060" y="102298"/>
                  </a:lnTo>
                  <a:lnTo>
                    <a:pt x="14668" y="58483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589279" h="117475">
                  <a:moveTo>
                    <a:pt x="500633" y="0"/>
                  </a:moveTo>
                  <a:lnTo>
                    <a:pt x="485965" y="0"/>
                  </a:lnTo>
                  <a:lnTo>
                    <a:pt x="485965" y="14668"/>
                  </a:lnTo>
                  <a:lnTo>
                    <a:pt x="574166" y="58483"/>
                  </a:lnTo>
                  <a:lnTo>
                    <a:pt x="485965" y="102298"/>
                  </a:lnTo>
                  <a:lnTo>
                    <a:pt x="485965" y="116967"/>
                  </a:lnTo>
                  <a:lnTo>
                    <a:pt x="500633" y="116967"/>
                  </a:lnTo>
                  <a:lnTo>
                    <a:pt x="589026" y="58483"/>
                  </a:lnTo>
                  <a:lnTo>
                    <a:pt x="500633" y="0"/>
                  </a:lnTo>
                  <a:close/>
                </a:path>
                <a:path w="589279" h="117475">
                  <a:moveTo>
                    <a:pt x="0" y="58483"/>
                  </a:moveTo>
                  <a:lnTo>
                    <a:pt x="14668" y="73152"/>
                  </a:lnTo>
                  <a:lnTo>
                    <a:pt x="22169" y="73152"/>
                  </a:lnTo>
                  <a:lnTo>
                    <a:pt x="0" y="58483"/>
                  </a:lnTo>
                  <a:close/>
                </a:path>
                <a:path w="589279" h="117475">
                  <a:moveTo>
                    <a:pt x="544638" y="43815"/>
                  </a:moveTo>
                  <a:lnTo>
                    <a:pt x="44260" y="43815"/>
                  </a:lnTo>
                  <a:lnTo>
                    <a:pt x="14668" y="58483"/>
                  </a:lnTo>
                  <a:lnTo>
                    <a:pt x="44260" y="73152"/>
                  </a:lnTo>
                  <a:lnTo>
                    <a:pt x="544638" y="73152"/>
                  </a:lnTo>
                  <a:lnTo>
                    <a:pt x="574166" y="58483"/>
                  </a:lnTo>
                  <a:lnTo>
                    <a:pt x="544638" y="43815"/>
                  </a:lnTo>
                  <a:close/>
                </a:path>
                <a:path w="589279" h="117475">
                  <a:moveTo>
                    <a:pt x="589026" y="58483"/>
                  </a:moveTo>
                  <a:lnTo>
                    <a:pt x="566856" y="73152"/>
                  </a:lnTo>
                  <a:lnTo>
                    <a:pt x="574166" y="73152"/>
                  </a:lnTo>
                  <a:lnTo>
                    <a:pt x="589026" y="58483"/>
                  </a:lnTo>
                  <a:close/>
                </a:path>
                <a:path w="589279" h="117475">
                  <a:moveTo>
                    <a:pt x="22169" y="43815"/>
                  </a:moveTo>
                  <a:lnTo>
                    <a:pt x="14668" y="43815"/>
                  </a:lnTo>
                  <a:lnTo>
                    <a:pt x="0" y="58483"/>
                  </a:lnTo>
                  <a:lnTo>
                    <a:pt x="22169" y="43815"/>
                  </a:lnTo>
                  <a:close/>
                </a:path>
                <a:path w="589279" h="117475">
                  <a:moveTo>
                    <a:pt x="574166" y="43815"/>
                  </a:moveTo>
                  <a:lnTo>
                    <a:pt x="566856" y="43815"/>
                  </a:lnTo>
                  <a:lnTo>
                    <a:pt x="589026" y="58483"/>
                  </a:lnTo>
                  <a:lnTo>
                    <a:pt x="574166" y="43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6954" y="3415220"/>
              <a:ext cx="589280" cy="29845"/>
            </a:xfrm>
            <a:custGeom>
              <a:avLst/>
              <a:gdLst/>
              <a:ahLst/>
              <a:cxnLst/>
              <a:rect l="l" t="t" r="r" b="b"/>
              <a:pathLst>
                <a:path w="589279" h="29845">
                  <a:moveTo>
                    <a:pt x="574166" y="29337"/>
                  </a:moveTo>
                  <a:lnTo>
                    <a:pt x="14668" y="29337"/>
                  </a:lnTo>
                  <a:lnTo>
                    <a:pt x="0" y="14668"/>
                  </a:lnTo>
                  <a:lnTo>
                    <a:pt x="14668" y="0"/>
                  </a:lnTo>
                  <a:lnTo>
                    <a:pt x="574166" y="0"/>
                  </a:lnTo>
                  <a:lnTo>
                    <a:pt x="589026" y="14668"/>
                  </a:lnTo>
                  <a:lnTo>
                    <a:pt x="574166" y="293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21396" y="3369881"/>
              <a:ext cx="106108" cy="1200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5430" y="3369881"/>
              <a:ext cx="106108" cy="12001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69542" y="3386074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39">
                  <a:moveTo>
                    <a:pt x="0" y="0"/>
                  </a:moveTo>
                  <a:lnTo>
                    <a:pt x="0" y="116776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48387" y="5035041"/>
            <a:ext cx="194500" cy="11982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8047672" y="1967738"/>
            <a:ext cx="121285" cy="412115"/>
            <a:chOff x="8047672" y="1967738"/>
            <a:chExt cx="121285" cy="412115"/>
          </a:xfrm>
        </p:grpSpPr>
        <p:sp>
          <p:nvSpPr>
            <p:cNvPr id="15" name="object 15"/>
            <p:cNvSpPr/>
            <p:nvPr/>
          </p:nvSpPr>
          <p:spPr>
            <a:xfrm>
              <a:off x="8049196" y="1969325"/>
              <a:ext cx="118110" cy="409575"/>
            </a:xfrm>
            <a:custGeom>
              <a:avLst/>
              <a:gdLst/>
              <a:ahLst/>
              <a:cxnLst/>
              <a:rect l="l" t="t" r="r" b="b"/>
              <a:pathLst>
                <a:path w="118109" h="409575">
                  <a:moveTo>
                    <a:pt x="14668" y="292036"/>
                  </a:moveTo>
                  <a:lnTo>
                    <a:pt x="0" y="292036"/>
                  </a:lnTo>
                  <a:lnTo>
                    <a:pt x="0" y="306704"/>
                  </a:lnTo>
                  <a:lnTo>
                    <a:pt x="58864" y="409003"/>
                  </a:lnTo>
                  <a:lnTo>
                    <a:pt x="67305" y="394335"/>
                  </a:lnTo>
                  <a:lnTo>
                    <a:pt x="58864" y="394335"/>
                  </a:lnTo>
                  <a:lnTo>
                    <a:pt x="58864" y="372286"/>
                  </a:lnTo>
                  <a:lnTo>
                    <a:pt x="14668" y="306704"/>
                  </a:lnTo>
                  <a:lnTo>
                    <a:pt x="14668" y="292036"/>
                  </a:lnTo>
                  <a:close/>
                </a:path>
                <a:path w="118109" h="409575">
                  <a:moveTo>
                    <a:pt x="58864" y="372286"/>
                  </a:moveTo>
                  <a:lnTo>
                    <a:pt x="58864" y="394335"/>
                  </a:lnTo>
                  <a:lnTo>
                    <a:pt x="65224" y="381724"/>
                  </a:lnTo>
                  <a:lnTo>
                    <a:pt x="58864" y="372286"/>
                  </a:lnTo>
                  <a:close/>
                </a:path>
                <a:path w="118109" h="409575">
                  <a:moveTo>
                    <a:pt x="65224" y="381724"/>
                  </a:moveTo>
                  <a:lnTo>
                    <a:pt x="58864" y="394335"/>
                  </a:lnTo>
                  <a:lnTo>
                    <a:pt x="67305" y="394335"/>
                  </a:lnTo>
                  <a:lnTo>
                    <a:pt x="70261" y="389197"/>
                  </a:lnTo>
                  <a:lnTo>
                    <a:pt x="65224" y="381724"/>
                  </a:lnTo>
                  <a:close/>
                </a:path>
                <a:path w="118109" h="409575">
                  <a:moveTo>
                    <a:pt x="70261" y="389197"/>
                  </a:moveTo>
                  <a:lnTo>
                    <a:pt x="67305" y="394335"/>
                  </a:lnTo>
                  <a:lnTo>
                    <a:pt x="73723" y="394335"/>
                  </a:lnTo>
                  <a:lnTo>
                    <a:pt x="70261" y="389197"/>
                  </a:lnTo>
                  <a:close/>
                </a:path>
                <a:path w="118109" h="409575">
                  <a:moveTo>
                    <a:pt x="73723" y="383180"/>
                  </a:moveTo>
                  <a:lnTo>
                    <a:pt x="70261" y="389197"/>
                  </a:lnTo>
                  <a:lnTo>
                    <a:pt x="73723" y="394335"/>
                  </a:lnTo>
                  <a:lnTo>
                    <a:pt x="73723" y="383180"/>
                  </a:lnTo>
                  <a:close/>
                </a:path>
                <a:path w="118109" h="409575">
                  <a:moveTo>
                    <a:pt x="73723" y="364873"/>
                  </a:moveTo>
                  <a:lnTo>
                    <a:pt x="65224" y="381724"/>
                  </a:lnTo>
                  <a:lnTo>
                    <a:pt x="70261" y="389197"/>
                  </a:lnTo>
                  <a:lnTo>
                    <a:pt x="73723" y="383180"/>
                  </a:lnTo>
                  <a:lnTo>
                    <a:pt x="73723" y="364873"/>
                  </a:lnTo>
                  <a:close/>
                </a:path>
                <a:path w="118109" h="409575">
                  <a:moveTo>
                    <a:pt x="117729" y="292036"/>
                  </a:moveTo>
                  <a:lnTo>
                    <a:pt x="103060" y="306704"/>
                  </a:lnTo>
                  <a:lnTo>
                    <a:pt x="73723" y="364873"/>
                  </a:lnTo>
                  <a:lnTo>
                    <a:pt x="73723" y="383180"/>
                  </a:lnTo>
                  <a:lnTo>
                    <a:pt x="117729" y="306704"/>
                  </a:lnTo>
                  <a:lnTo>
                    <a:pt x="117729" y="292036"/>
                  </a:lnTo>
                  <a:close/>
                </a:path>
                <a:path w="118109" h="409575">
                  <a:moveTo>
                    <a:pt x="58864" y="0"/>
                  </a:moveTo>
                  <a:lnTo>
                    <a:pt x="58864" y="372286"/>
                  </a:lnTo>
                  <a:lnTo>
                    <a:pt x="65224" y="381724"/>
                  </a:lnTo>
                  <a:lnTo>
                    <a:pt x="73723" y="364873"/>
                  </a:lnTo>
                  <a:lnTo>
                    <a:pt x="73723" y="14668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08060" y="1969325"/>
              <a:ext cx="15240" cy="394335"/>
            </a:xfrm>
            <a:custGeom>
              <a:avLst/>
              <a:gdLst/>
              <a:ahLst/>
              <a:cxnLst/>
              <a:rect l="l" t="t" r="r" b="b"/>
              <a:pathLst>
                <a:path w="15240" h="394335">
                  <a:moveTo>
                    <a:pt x="0" y="394335"/>
                  </a:moveTo>
                  <a:lnTo>
                    <a:pt x="0" y="14668"/>
                  </a:lnTo>
                  <a:lnTo>
                    <a:pt x="0" y="0"/>
                  </a:lnTo>
                  <a:lnTo>
                    <a:pt x="14859" y="14668"/>
                  </a:lnTo>
                  <a:lnTo>
                    <a:pt x="14859" y="394335"/>
                  </a:lnTo>
                  <a:lnTo>
                    <a:pt x="0" y="3943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47672" y="2259838"/>
              <a:ext cx="120777" cy="120014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708900" y="5809170"/>
            <a:ext cx="430530" cy="412115"/>
            <a:chOff x="7708900" y="5809170"/>
            <a:chExt cx="430530" cy="412115"/>
          </a:xfrm>
        </p:grpSpPr>
        <p:sp>
          <p:nvSpPr>
            <p:cNvPr id="19" name="object 19"/>
            <p:cNvSpPr/>
            <p:nvPr/>
          </p:nvSpPr>
          <p:spPr>
            <a:xfrm>
              <a:off x="7710487" y="5810758"/>
              <a:ext cx="427355" cy="408940"/>
            </a:xfrm>
            <a:custGeom>
              <a:avLst/>
              <a:gdLst/>
              <a:ahLst/>
              <a:cxnLst/>
              <a:rect l="l" t="t" r="r" b="b"/>
              <a:pathLst>
                <a:path w="427354" h="408939">
                  <a:moveTo>
                    <a:pt x="387751" y="399071"/>
                  </a:moveTo>
                  <a:lnTo>
                    <a:pt x="397573" y="408813"/>
                  </a:lnTo>
                  <a:lnTo>
                    <a:pt x="396484" y="401233"/>
                  </a:lnTo>
                  <a:lnTo>
                    <a:pt x="387751" y="399071"/>
                  </a:lnTo>
                  <a:close/>
                </a:path>
                <a:path w="427354" h="408939">
                  <a:moveTo>
                    <a:pt x="396484" y="401233"/>
                  </a:moveTo>
                  <a:lnTo>
                    <a:pt x="397573" y="408813"/>
                  </a:lnTo>
                  <a:lnTo>
                    <a:pt x="403555" y="402983"/>
                  </a:lnTo>
                  <a:lnTo>
                    <a:pt x="396484" y="401233"/>
                  </a:lnTo>
                  <a:close/>
                </a:path>
                <a:path w="427354" h="408939">
                  <a:moveTo>
                    <a:pt x="403555" y="402983"/>
                  </a:moveTo>
                  <a:lnTo>
                    <a:pt x="397573" y="408813"/>
                  </a:lnTo>
                  <a:lnTo>
                    <a:pt x="412432" y="408813"/>
                  </a:lnTo>
                  <a:lnTo>
                    <a:pt x="412432" y="405181"/>
                  </a:lnTo>
                  <a:lnTo>
                    <a:pt x="403555" y="402983"/>
                  </a:lnTo>
                  <a:close/>
                </a:path>
                <a:path w="427354" h="408939">
                  <a:moveTo>
                    <a:pt x="382904" y="292036"/>
                  </a:moveTo>
                  <a:lnTo>
                    <a:pt x="382904" y="306705"/>
                  </a:lnTo>
                  <a:lnTo>
                    <a:pt x="392679" y="374742"/>
                  </a:lnTo>
                  <a:lnTo>
                    <a:pt x="412432" y="394335"/>
                  </a:lnTo>
                  <a:lnTo>
                    <a:pt x="412432" y="405181"/>
                  </a:lnTo>
                  <a:lnTo>
                    <a:pt x="427100" y="408813"/>
                  </a:lnTo>
                  <a:lnTo>
                    <a:pt x="397573" y="306705"/>
                  </a:lnTo>
                  <a:lnTo>
                    <a:pt x="382904" y="292036"/>
                  </a:lnTo>
                  <a:close/>
                </a:path>
                <a:path w="427354" h="408939">
                  <a:moveTo>
                    <a:pt x="412432" y="394335"/>
                  </a:moveTo>
                  <a:lnTo>
                    <a:pt x="403555" y="402983"/>
                  </a:lnTo>
                  <a:lnTo>
                    <a:pt x="412432" y="405181"/>
                  </a:lnTo>
                  <a:lnTo>
                    <a:pt x="412432" y="394335"/>
                  </a:lnTo>
                  <a:close/>
                </a:path>
                <a:path w="427354" h="408939">
                  <a:moveTo>
                    <a:pt x="394771" y="389307"/>
                  </a:moveTo>
                  <a:lnTo>
                    <a:pt x="396484" y="401233"/>
                  </a:lnTo>
                  <a:lnTo>
                    <a:pt x="403555" y="402983"/>
                  </a:lnTo>
                  <a:lnTo>
                    <a:pt x="412432" y="394335"/>
                  </a:lnTo>
                  <a:lnTo>
                    <a:pt x="394771" y="389307"/>
                  </a:lnTo>
                  <a:close/>
                </a:path>
                <a:path w="427354" h="408939">
                  <a:moveTo>
                    <a:pt x="371120" y="382575"/>
                  </a:moveTo>
                  <a:lnTo>
                    <a:pt x="387751" y="399071"/>
                  </a:lnTo>
                  <a:lnTo>
                    <a:pt x="396484" y="401233"/>
                  </a:lnTo>
                  <a:lnTo>
                    <a:pt x="394771" y="389307"/>
                  </a:lnTo>
                  <a:lnTo>
                    <a:pt x="371120" y="382575"/>
                  </a:lnTo>
                  <a:close/>
                </a:path>
                <a:path w="427354" h="408939">
                  <a:moveTo>
                    <a:pt x="309372" y="364998"/>
                  </a:moveTo>
                  <a:lnTo>
                    <a:pt x="309372" y="379666"/>
                  </a:lnTo>
                  <a:lnTo>
                    <a:pt x="387751" y="399071"/>
                  </a:lnTo>
                  <a:lnTo>
                    <a:pt x="371120" y="382575"/>
                  </a:lnTo>
                  <a:lnTo>
                    <a:pt x="309372" y="364998"/>
                  </a:lnTo>
                  <a:close/>
                </a:path>
                <a:path w="427354" h="408939">
                  <a:moveTo>
                    <a:pt x="392679" y="374742"/>
                  </a:moveTo>
                  <a:lnTo>
                    <a:pt x="394771" y="389307"/>
                  </a:lnTo>
                  <a:lnTo>
                    <a:pt x="412432" y="394335"/>
                  </a:lnTo>
                  <a:lnTo>
                    <a:pt x="392679" y="374742"/>
                  </a:lnTo>
                  <a:close/>
                </a:path>
                <a:path w="427354" h="408939">
                  <a:moveTo>
                    <a:pt x="14858" y="0"/>
                  </a:moveTo>
                  <a:lnTo>
                    <a:pt x="0" y="0"/>
                  </a:lnTo>
                  <a:lnTo>
                    <a:pt x="0" y="14478"/>
                  </a:lnTo>
                  <a:lnTo>
                    <a:pt x="371120" y="382575"/>
                  </a:lnTo>
                  <a:lnTo>
                    <a:pt x="394771" y="389307"/>
                  </a:lnTo>
                  <a:lnTo>
                    <a:pt x="392679" y="374742"/>
                  </a:lnTo>
                  <a:lnTo>
                    <a:pt x="148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10487" y="5810758"/>
              <a:ext cx="412750" cy="408940"/>
            </a:xfrm>
            <a:custGeom>
              <a:avLst/>
              <a:gdLst/>
              <a:ahLst/>
              <a:cxnLst/>
              <a:rect l="l" t="t" r="r" b="b"/>
              <a:pathLst>
                <a:path w="412750" h="408939">
                  <a:moveTo>
                    <a:pt x="397573" y="408813"/>
                  </a:moveTo>
                  <a:lnTo>
                    <a:pt x="0" y="14478"/>
                  </a:lnTo>
                  <a:lnTo>
                    <a:pt x="0" y="0"/>
                  </a:lnTo>
                  <a:lnTo>
                    <a:pt x="14858" y="0"/>
                  </a:lnTo>
                  <a:lnTo>
                    <a:pt x="412432" y="394335"/>
                  </a:lnTo>
                  <a:lnTo>
                    <a:pt x="412432" y="408813"/>
                  </a:lnTo>
                  <a:lnTo>
                    <a:pt x="397573" y="4088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8335" y="6101270"/>
              <a:ext cx="120776" cy="11982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839971" y="2979408"/>
            <a:ext cx="119570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5" dirty="0">
                <a:latin typeface="Times New Roman"/>
                <a:cs typeface="Times New Roman"/>
              </a:rPr>
              <a:t>б</a:t>
            </a:r>
            <a:r>
              <a:rPr sz="1350" spc="10" dirty="0">
                <a:latin typeface="Times New Roman"/>
                <a:cs typeface="Times New Roman"/>
              </a:rPr>
              <a:t>)</a:t>
            </a:r>
            <a:r>
              <a:rPr sz="1350" spc="15" dirty="0">
                <a:latin typeface="Times New Roman"/>
                <a:cs typeface="Times New Roman"/>
              </a:rPr>
              <a:t> </a:t>
            </a:r>
            <a:r>
              <a:rPr sz="1350" spc="20" dirty="0">
                <a:latin typeface="Times New Roman"/>
                <a:cs typeface="Times New Roman"/>
              </a:rPr>
              <a:t>р</a:t>
            </a:r>
            <a:r>
              <a:rPr sz="1350" spc="90" dirty="0">
                <a:latin typeface="Times New Roman"/>
                <a:cs typeface="Times New Roman"/>
              </a:rPr>
              <a:t>а</a:t>
            </a:r>
            <a:r>
              <a:rPr sz="1350" spc="-80" dirty="0">
                <a:latin typeface="Times New Roman"/>
                <a:cs typeface="Times New Roman"/>
              </a:rPr>
              <a:t>з</a:t>
            </a:r>
            <a:r>
              <a:rPr sz="1350" spc="20" dirty="0">
                <a:latin typeface="Times New Roman"/>
                <a:cs typeface="Times New Roman"/>
              </a:rPr>
              <a:t>р</a:t>
            </a:r>
            <a:r>
              <a:rPr sz="1350" spc="145" dirty="0">
                <a:latin typeface="Times New Roman"/>
                <a:cs typeface="Times New Roman"/>
              </a:rPr>
              <a:t>ы</a:t>
            </a:r>
            <a:r>
              <a:rPr sz="1350" spc="10" dirty="0">
                <a:latin typeface="Times New Roman"/>
                <a:cs typeface="Times New Roman"/>
              </a:rPr>
              <a:t>в</a:t>
            </a:r>
            <a:r>
              <a:rPr sz="1350" spc="-80" dirty="0">
                <a:latin typeface="Times New Roman"/>
                <a:cs typeface="Times New Roman"/>
              </a:rPr>
              <a:t> </a:t>
            </a:r>
            <a:r>
              <a:rPr sz="1350" spc="-30" dirty="0">
                <a:latin typeface="Times New Roman"/>
                <a:cs typeface="Times New Roman"/>
              </a:rPr>
              <a:t>с</a:t>
            </a:r>
            <a:r>
              <a:rPr sz="1350" spc="50" dirty="0">
                <a:latin typeface="Times New Roman"/>
                <a:cs typeface="Times New Roman"/>
              </a:rPr>
              <a:t>в</a:t>
            </a:r>
            <a:r>
              <a:rPr sz="1350" spc="70" dirty="0">
                <a:latin typeface="Times New Roman"/>
                <a:cs typeface="Times New Roman"/>
              </a:rPr>
              <a:t>я</a:t>
            </a:r>
            <a:r>
              <a:rPr sz="1350" spc="-55" dirty="0">
                <a:latin typeface="Times New Roman"/>
                <a:cs typeface="Times New Roman"/>
              </a:rPr>
              <a:t>з</a:t>
            </a:r>
            <a:r>
              <a:rPr sz="1350" spc="15" dirty="0">
                <a:latin typeface="Times New Roman"/>
                <a:cs typeface="Times New Roman"/>
              </a:rPr>
              <a:t>и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39971" y="3915144"/>
            <a:ext cx="1482090" cy="64452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04470" marR="5080" indent="-192405">
              <a:lnSpc>
                <a:spcPts val="1610"/>
              </a:lnSpc>
              <a:spcBef>
                <a:spcPts val="190"/>
              </a:spcBef>
            </a:pPr>
            <a:r>
              <a:rPr sz="1350" spc="30" dirty="0">
                <a:latin typeface="Times New Roman"/>
                <a:cs typeface="Times New Roman"/>
              </a:rPr>
              <a:t>в) </a:t>
            </a:r>
            <a:r>
              <a:rPr sz="1350" spc="15" dirty="0">
                <a:latin typeface="Times New Roman"/>
                <a:cs typeface="Times New Roman"/>
              </a:rPr>
              <a:t>использование </a:t>
            </a:r>
            <a:r>
              <a:rPr sz="1350" spc="20" dirty="0">
                <a:latin typeface="Times New Roman"/>
                <a:cs typeface="Times New Roman"/>
              </a:rPr>
              <a:t> </a:t>
            </a:r>
            <a:r>
              <a:rPr sz="1350" spc="-30" dirty="0">
                <a:latin typeface="Times New Roman"/>
                <a:cs typeface="Times New Roman"/>
              </a:rPr>
              <a:t>п</a:t>
            </a:r>
            <a:r>
              <a:rPr sz="1350" spc="20" dirty="0">
                <a:latin typeface="Times New Roman"/>
                <a:cs typeface="Times New Roman"/>
              </a:rPr>
              <a:t>ро</a:t>
            </a:r>
            <a:r>
              <a:rPr sz="1350" spc="75" dirty="0">
                <a:latin typeface="Times New Roman"/>
                <a:cs typeface="Times New Roman"/>
              </a:rPr>
              <a:t>м</a:t>
            </a:r>
            <a:r>
              <a:rPr sz="1350" spc="-30" dirty="0">
                <a:latin typeface="Times New Roman"/>
                <a:cs typeface="Times New Roman"/>
              </a:rPr>
              <a:t>е</a:t>
            </a:r>
            <a:r>
              <a:rPr sz="1350" spc="95" dirty="0">
                <a:latin typeface="Times New Roman"/>
                <a:cs typeface="Times New Roman"/>
              </a:rPr>
              <a:t>ж</a:t>
            </a:r>
            <a:r>
              <a:rPr sz="1350" spc="-100" dirty="0">
                <a:latin typeface="Times New Roman"/>
                <a:cs typeface="Times New Roman"/>
              </a:rPr>
              <a:t>у</a:t>
            </a:r>
            <a:r>
              <a:rPr sz="1350" spc="-20" dirty="0">
                <a:latin typeface="Times New Roman"/>
                <a:cs typeface="Times New Roman"/>
              </a:rPr>
              <a:t>т</a:t>
            </a:r>
            <a:r>
              <a:rPr sz="1350" spc="15" dirty="0">
                <a:latin typeface="Times New Roman"/>
                <a:cs typeface="Times New Roman"/>
              </a:rPr>
              <a:t>о</a:t>
            </a:r>
            <a:r>
              <a:rPr sz="1350" spc="-215" dirty="0">
                <a:latin typeface="Times New Roman"/>
                <a:cs typeface="Times New Roman"/>
              </a:rPr>
              <a:t> </a:t>
            </a:r>
            <a:r>
              <a:rPr sz="1350" spc="15" dirty="0">
                <a:latin typeface="Times New Roman"/>
                <a:cs typeface="Times New Roman"/>
              </a:rPr>
              <a:t>ч</a:t>
            </a:r>
            <a:r>
              <a:rPr sz="1350" spc="-30" dirty="0">
                <a:latin typeface="Times New Roman"/>
                <a:cs typeface="Times New Roman"/>
              </a:rPr>
              <a:t>н</a:t>
            </a:r>
            <a:r>
              <a:rPr sz="1350" spc="15" dirty="0">
                <a:latin typeface="Times New Roman"/>
                <a:cs typeface="Times New Roman"/>
              </a:rPr>
              <a:t>ог</a:t>
            </a:r>
            <a:r>
              <a:rPr sz="1350" spc="10" dirty="0">
                <a:latin typeface="Times New Roman"/>
                <a:cs typeface="Times New Roman"/>
              </a:rPr>
              <a:t>о  </a:t>
            </a:r>
            <a:r>
              <a:rPr sz="1350" spc="15" dirty="0">
                <a:latin typeface="Times New Roman"/>
                <a:cs typeface="Times New Roman"/>
              </a:rPr>
              <a:t>отношения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56032" y="3327590"/>
            <a:ext cx="1266825" cy="30670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365"/>
              </a:spcBef>
            </a:pPr>
            <a:r>
              <a:rPr sz="1350" spc="30" dirty="0">
                <a:latin typeface="Times New Roman"/>
                <a:cs typeface="Times New Roman"/>
              </a:rPr>
              <a:t>ОТДЕЛЫ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43709" y="3327590"/>
            <a:ext cx="1045844" cy="32194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265"/>
              </a:spcBef>
            </a:pPr>
            <a:r>
              <a:rPr sz="1350" spc="25" dirty="0">
                <a:latin typeface="Times New Roman"/>
                <a:cs typeface="Times New Roman"/>
              </a:rPr>
              <a:t>ПРОЕКТЫ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35958" y="3327590"/>
            <a:ext cx="1398905" cy="30670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265"/>
              </a:spcBef>
            </a:pPr>
            <a:r>
              <a:rPr sz="1350" spc="15" dirty="0">
                <a:latin typeface="Times New Roman"/>
                <a:cs typeface="Times New Roman"/>
              </a:rPr>
              <a:t>СОТРУДНИКИ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647753" y="3369881"/>
            <a:ext cx="695325" cy="120014"/>
            <a:chOff x="5647753" y="3369881"/>
            <a:chExt cx="695325" cy="120014"/>
          </a:xfrm>
        </p:grpSpPr>
        <p:sp>
          <p:nvSpPr>
            <p:cNvPr id="28" name="object 28"/>
            <p:cNvSpPr/>
            <p:nvPr/>
          </p:nvSpPr>
          <p:spPr>
            <a:xfrm>
              <a:off x="5649277" y="3371405"/>
              <a:ext cx="692150" cy="117475"/>
            </a:xfrm>
            <a:custGeom>
              <a:avLst/>
              <a:gdLst/>
              <a:ahLst/>
              <a:cxnLst/>
              <a:rect l="l" t="t" r="r" b="b"/>
              <a:pathLst>
                <a:path w="692150" h="117475">
                  <a:moveTo>
                    <a:pt x="103060" y="0"/>
                  </a:moveTo>
                  <a:lnTo>
                    <a:pt x="88392" y="0"/>
                  </a:lnTo>
                  <a:lnTo>
                    <a:pt x="0" y="58483"/>
                  </a:lnTo>
                  <a:lnTo>
                    <a:pt x="88392" y="116967"/>
                  </a:lnTo>
                  <a:lnTo>
                    <a:pt x="103060" y="116967"/>
                  </a:lnTo>
                  <a:lnTo>
                    <a:pt x="103060" y="102298"/>
                  </a:lnTo>
                  <a:lnTo>
                    <a:pt x="14859" y="58483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692150" h="117475">
                  <a:moveTo>
                    <a:pt x="603694" y="0"/>
                  </a:moveTo>
                  <a:lnTo>
                    <a:pt x="589026" y="0"/>
                  </a:lnTo>
                  <a:lnTo>
                    <a:pt x="589026" y="14668"/>
                  </a:lnTo>
                  <a:lnTo>
                    <a:pt x="677227" y="58483"/>
                  </a:lnTo>
                  <a:lnTo>
                    <a:pt x="589026" y="102298"/>
                  </a:lnTo>
                  <a:lnTo>
                    <a:pt x="589026" y="116967"/>
                  </a:lnTo>
                  <a:lnTo>
                    <a:pt x="603694" y="116967"/>
                  </a:lnTo>
                  <a:lnTo>
                    <a:pt x="692086" y="58483"/>
                  </a:lnTo>
                  <a:lnTo>
                    <a:pt x="603694" y="0"/>
                  </a:lnTo>
                  <a:close/>
                </a:path>
                <a:path w="692150" h="117475">
                  <a:moveTo>
                    <a:pt x="0" y="58483"/>
                  </a:moveTo>
                  <a:lnTo>
                    <a:pt x="14859" y="73152"/>
                  </a:lnTo>
                  <a:lnTo>
                    <a:pt x="22169" y="73152"/>
                  </a:lnTo>
                  <a:lnTo>
                    <a:pt x="0" y="58483"/>
                  </a:lnTo>
                  <a:close/>
                </a:path>
                <a:path w="692150" h="117475">
                  <a:moveTo>
                    <a:pt x="647699" y="43815"/>
                  </a:moveTo>
                  <a:lnTo>
                    <a:pt x="44387" y="43815"/>
                  </a:lnTo>
                  <a:lnTo>
                    <a:pt x="14859" y="58483"/>
                  </a:lnTo>
                  <a:lnTo>
                    <a:pt x="44387" y="73152"/>
                  </a:lnTo>
                  <a:lnTo>
                    <a:pt x="647699" y="73152"/>
                  </a:lnTo>
                  <a:lnTo>
                    <a:pt x="677227" y="58483"/>
                  </a:lnTo>
                  <a:lnTo>
                    <a:pt x="647699" y="43815"/>
                  </a:lnTo>
                  <a:close/>
                </a:path>
                <a:path w="692150" h="117475">
                  <a:moveTo>
                    <a:pt x="692086" y="58483"/>
                  </a:moveTo>
                  <a:lnTo>
                    <a:pt x="669916" y="73152"/>
                  </a:lnTo>
                  <a:lnTo>
                    <a:pt x="677227" y="73152"/>
                  </a:lnTo>
                  <a:lnTo>
                    <a:pt x="692086" y="58483"/>
                  </a:lnTo>
                  <a:close/>
                </a:path>
                <a:path w="692150" h="117475">
                  <a:moveTo>
                    <a:pt x="22169" y="43815"/>
                  </a:moveTo>
                  <a:lnTo>
                    <a:pt x="14859" y="43815"/>
                  </a:lnTo>
                  <a:lnTo>
                    <a:pt x="0" y="58483"/>
                  </a:lnTo>
                  <a:lnTo>
                    <a:pt x="22169" y="43815"/>
                  </a:lnTo>
                  <a:close/>
                </a:path>
                <a:path w="692150" h="117475">
                  <a:moveTo>
                    <a:pt x="677227" y="43815"/>
                  </a:moveTo>
                  <a:lnTo>
                    <a:pt x="669916" y="43815"/>
                  </a:lnTo>
                  <a:lnTo>
                    <a:pt x="692086" y="58483"/>
                  </a:lnTo>
                  <a:lnTo>
                    <a:pt x="677227" y="43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49277" y="3415220"/>
              <a:ext cx="692150" cy="29845"/>
            </a:xfrm>
            <a:custGeom>
              <a:avLst/>
              <a:gdLst/>
              <a:ahLst/>
              <a:cxnLst/>
              <a:rect l="l" t="t" r="r" b="b"/>
              <a:pathLst>
                <a:path w="692150" h="29845">
                  <a:moveTo>
                    <a:pt x="14859" y="0"/>
                  </a:moveTo>
                  <a:lnTo>
                    <a:pt x="677227" y="0"/>
                  </a:lnTo>
                  <a:lnTo>
                    <a:pt x="692086" y="14668"/>
                  </a:lnTo>
                  <a:lnTo>
                    <a:pt x="677227" y="29337"/>
                  </a:lnTo>
                  <a:lnTo>
                    <a:pt x="14859" y="29337"/>
                  </a:lnTo>
                  <a:lnTo>
                    <a:pt x="0" y="14668"/>
                  </a:lnTo>
                  <a:lnTo>
                    <a:pt x="148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47753" y="3369881"/>
              <a:ext cx="106108" cy="1200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36779" y="3369881"/>
              <a:ext cx="106108" cy="1200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752337" y="3371405"/>
              <a:ext cx="309245" cy="117475"/>
            </a:xfrm>
            <a:custGeom>
              <a:avLst/>
              <a:gdLst/>
              <a:ahLst/>
              <a:cxnLst/>
              <a:rect l="l" t="t" r="r" b="b"/>
              <a:pathLst>
                <a:path w="309245" h="117475">
                  <a:moveTo>
                    <a:pt x="103060" y="0"/>
                  </a:moveTo>
                  <a:lnTo>
                    <a:pt x="0" y="58483"/>
                  </a:lnTo>
                  <a:lnTo>
                    <a:pt x="103060" y="116967"/>
                  </a:lnTo>
                  <a:lnTo>
                    <a:pt x="103060" y="102298"/>
                  </a:lnTo>
                  <a:lnTo>
                    <a:pt x="14859" y="58483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309245" h="117475">
                  <a:moveTo>
                    <a:pt x="0" y="58483"/>
                  </a:moveTo>
                  <a:lnTo>
                    <a:pt x="14859" y="73152"/>
                  </a:lnTo>
                  <a:lnTo>
                    <a:pt x="25849" y="73152"/>
                  </a:lnTo>
                  <a:lnTo>
                    <a:pt x="0" y="58483"/>
                  </a:lnTo>
                  <a:close/>
                </a:path>
                <a:path w="309245" h="117475">
                  <a:moveTo>
                    <a:pt x="294513" y="43815"/>
                  </a:moveTo>
                  <a:lnTo>
                    <a:pt x="44387" y="43815"/>
                  </a:lnTo>
                  <a:lnTo>
                    <a:pt x="14859" y="58483"/>
                  </a:lnTo>
                  <a:lnTo>
                    <a:pt x="44387" y="73152"/>
                  </a:lnTo>
                  <a:lnTo>
                    <a:pt x="294513" y="73152"/>
                  </a:lnTo>
                  <a:lnTo>
                    <a:pt x="309181" y="58483"/>
                  </a:lnTo>
                  <a:lnTo>
                    <a:pt x="294513" y="43815"/>
                  </a:lnTo>
                  <a:close/>
                </a:path>
                <a:path w="309245" h="117475">
                  <a:moveTo>
                    <a:pt x="25849" y="43815"/>
                  </a:moveTo>
                  <a:lnTo>
                    <a:pt x="14859" y="43815"/>
                  </a:lnTo>
                  <a:lnTo>
                    <a:pt x="0" y="58483"/>
                  </a:lnTo>
                  <a:lnTo>
                    <a:pt x="25849" y="43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52337" y="3415220"/>
              <a:ext cx="309245" cy="29845"/>
            </a:xfrm>
            <a:custGeom>
              <a:avLst/>
              <a:gdLst/>
              <a:ahLst/>
              <a:cxnLst/>
              <a:rect l="l" t="t" r="r" b="b"/>
              <a:pathLst>
                <a:path w="309245" h="29845">
                  <a:moveTo>
                    <a:pt x="14859" y="0"/>
                  </a:moveTo>
                  <a:lnTo>
                    <a:pt x="294513" y="0"/>
                  </a:lnTo>
                  <a:lnTo>
                    <a:pt x="309181" y="14668"/>
                  </a:lnTo>
                  <a:lnTo>
                    <a:pt x="294513" y="29337"/>
                  </a:lnTo>
                  <a:lnTo>
                    <a:pt x="14859" y="29337"/>
                  </a:lnTo>
                  <a:lnTo>
                    <a:pt x="0" y="14668"/>
                  </a:lnTo>
                  <a:lnTo>
                    <a:pt x="148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50813" y="3369881"/>
              <a:ext cx="106108" cy="12001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194107" y="3386074"/>
              <a:ext cx="0" cy="102870"/>
            </a:xfrm>
            <a:custGeom>
              <a:avLst/>
              <a:gdLst/>
              <a:ahLst/>
              <a:cxnLst/>
              <a:rect l="l" t="t" r="r" b="b"/>
              <a:pathLst>
                <a:path h="102870">
                  <a:moveTo>
                    <a:pt x="0" y="0"/>
                  </a:moveTo>
                  <a:lnTo>
                    <a:pt x="0" y="102298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356032" y="4057967"/>
            <a:ext cx="1266825" cy="30670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250"/>
              </a:spcBef>
            </a:pPr>
            <a:r>
              <a:rPr sz="1350" spc="30" dirty="0">
                <a:latin typeface="Times New Roman"/>
                <a:cs typeface="Times New Roman"/>
              </a:rPr>
              <a:t>ОТДЕЛЫ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43709" y="4875974"/>
            <a:ext cx="1045844" cy="321310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265"/>
              </a:spcBef>
            </a:pPr>
            <a:r>
              <a:rPr sz="1350" spc="25" dirty="0">
                <a:latin typeface="Times New Roman"/>
                <a:cs typeface="Times New Roman"/>
              </a:rPr>
              <a:t>ПРОЕКТЫ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62234" y="4875974"/>
            <a:ext cx="1472565" cy="321310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265"/>
              </a:spcBef>
            </a:pPr>
            <a:r>
              <a:rPr sz="1350" spc="15" dirty="0">
                <a:latin typeface="Times New Roman"/>
                <a:cs typeface="Times New Roman"/>
              </a:rPr>
              <a:t>СОТРУДНИКИ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647690" y="4348416"/>
            <a:ext cx="2683510" cy="856615"/>
            <a:chOff x="5647690" y="4348416"/>
            <a:chExt cx="2683510" cy="856615"/>
          </a:xfrm>
        </p:grpSpPr>
        <p:sp>
          <p:nvSpPr>
            <p:cNvPr id="40" name="object 40"/>
            <p:cNvSpPr/>
            <p:nvPr/>
          </p:nvSpPr>
          <p:spPr>
            <a:xfrm>
              <a:off x="5649277" y="5036565"/>
              <a:ext cx="589280" cy="116839"/>
            </a:xfrm>
            <a:custGeom>
              <a:avLst/>
              <a:gdLst/>
              <a:ahLst/>
              <a:cxnLst/>
              <a:rect l="l" t="t" r="r" b="b"/>
              <a:pathLst>
                <a:path w="589279" h="116839">
                  <a:moveTo>
                    <a:pt x="14859" y="48652"/>
                  </a:moveTo>
                  <a:lnTo>
                    <a:pt x="0" y="58483"/>
                  </a:lnTo>
                  <a:lnTo>
                    <a:pt x="88392" y="116776"/>
                  </a:lnTo>
                  <a:lnTo>
                    <a:pt x="103060" y="116776"/>
                  </a:lnTo>
                  <a:lnTo>
                    <a:pt x="103060" y="102298"/>
                  </a:lnTo>
                  <a:lnTo>
                    <a:pt x="36981" y="58483"/>
                  </a:lnTo>
                  <a:lnTo>
                    <a:pt x="14859" y="58483"/>
                  </a:lnTo>
                  <a:lnTo>
                    <a:pt x="14859" y="48652"/>
                  </a:lnTo>
                  <a:close/>
                </a:path>
                <a:path w="589279" h="116839">
                  <a:moveTo>
                    <a:pt x="561519" y="52200"/>
                  </a:moveTo>
                  <a:lnTo>
                    <a:pt x="485965" y="102298"/>
                  </a:lnTo>
                  <a:lnTo>
                    <a:pt x="485965" y="116776"/>
                  </a:lnTo>
                  <a:lnTo>
                    <a:pt x="500634" y="116776"/>
                  </a:lnTo>
                  <a:lnTo>
                    <a:pt x="589026" y="58483"/>
                  </a:lnTo>
                  <a:lnTo>
                    <a:pt x="574167" y="58483"/>
                  </a:lnTo>
                  <a:lnTo>
                    <a:pt x="561519" y="52200"/>
                  </a:lnTo>
                  <a:close/>
                </a:path>
                <a:path w="589279" h="116839">
                  <a:moveTo>
                    <a:pt x="14859" y="43814"/>
                  </a:moveTo>
                  <a:lnTo>
                    <a:pt x="0" y="43814"/>
                  </a:lnTo>
                  <a:lnTo>
                    <a:pt x="0" y="58483"/>
                  </a:lnTo>
                  <a:lnTo>
                    <a:pt x="14858" y="48652"/>
                  </a:lnTo>
                  <a:lnTo>
                    <a:pt x="14859" y="43814"/>
                  </a:lnTo>
                  <a:close/>
                </a:path>
                <a:path w="589279" h="116839">
                  <a:moveTo>
                    <a:pt x="18510" y="46236"/>
                  </a:moveTo>
                  <a:lnTo>
                    <a:pt x="14859" y="48652"/>
                  </a:lnTo>
                  <a:lnTo>
                    <a:pt x="14859" y="58483"/>
                  </a:lnTo>
                  <a:lnTo>
                    <a:pt x="27506" y="52200"/>
                  </a:lnTo>
                  <a:lnTo>
                    <a:pt x="18510" y="46236"/>
                  </a:lnTo>
                  <a:close/>
                </a:path>
                <a:path w="589279" h="116839">
                  <a:moveTo>
                    <a:pt x="27506" y="52200"/>
                  </a:moveTo>
                  <a:lnTo>
                    <a:pt x="14859" y="58483"/>
                  </a:lnTo>
                  <a:lnTo>
                    <a:pt x="36981" y="58483"/>
                  </a:lnTo>
                  <a:lnTo>
                    <a:pt x="27506" y="52200"/>
                  </a:lnTo>
                  <a:close/>
                </a:path>
                <a:path w="589279" h="116839">
                  <a:moveTo>
                    <a:pt x="544638" y="43814"/>
                  </a:moveTo>
                  <a:lnTo>
                    <a:pt x="44387" y="43814"/>
                  </a:lnTo>
                  <a:lnTo>
                    <a:pt x="27506" y="52200"/>
                  </a:lnTo>
                  <a:lnTo>
                    <a:pt x="36981" y="58483"/>
                  </a:lnTo>
                  <a:lnTo>
                    <a:pt x="552044" y="58483"/>
                  </a:lnTo>
                  <a:lnTo>
                    <a:pt x="561519" y="52200"/>
                  </a:lnTo>
                  <a:lnTo>
                    <a:pt x="544638" y="43814"/>
                  </a:lnTo>
                  <a:close/>
                </a:path>
                <a:path w="589279" h="116839">
                  <a:moveTo>
                    <a:pt x="570515" y="46236"/>
                  </a:moveTo>
                  <a:lnTo>
                    <a:pt x="561519" y="52200"/>
                  </a:lnTo>
                  <a:lnTo>
                    <a:pt x="574167" y="58483"/>
                  </a:lnTo>
                  <a:lnTo>
                    <a:pt x="574167" y="48652"/>
                  </a:lnTo>
                  <a:lnTo>
                    <a:pt x="570515" y="46236"/>
                  </a:lnTo>
                  <a:close/>
                </a:path>
                <a:path w="589279" h="116839">
                  <a:moveTo>
                    <a:pt x="574167" y="48652"/>
                  </a:moveTo>
                  <a:lnTo>
                    <a:pt x="574167" y="58483"/>
                  </a:lnTo>
                  <a:lnTo>
                    <a:pt x="589026" y="58483"/>
                  </a:lnTo>
                  <a:lnTo>
                    <a:pt x="574167" y="48652"/>
                  </a:lnTo>
                  <a:close/>
                </a:path>
                <a:path w="589279" h="116839">
                  <a:moveTo>
                    <a:pt x="589026" y="43814"/>
                  </a:moveTo>
                  <a:lnTo>
                    <a:pt x="574167" y="43814"/>
                  </a:lnTo>
                  <a:lnTo>
                    <a:pt x="574167" y="48652"/>
                  </a:lnTo>
                  <a:lnTo>
                    <a:pt x="589026" y="58483"/>
                  </a:lnTo>
                  <a:lnTo>
                    <a:pt x="589026" y="43814"/>
                  </a:lnTo>
                  <a:close/>
                </a:path>
                <a:path w="589279" h="116839">
                  <a:moveTo>
                    <a:pt x="103060" y="0"/>
                  </a:moveTo>
                  <a:lnTo>
                    <a:pt x="88392" y="0"/>
                  </a:lnTo>
                  <a:lnTo>
                    <a:pt x="18510" y="46236"/>
                  </a:lnTo>
                  <a:lnTo>
                    <a:pt x="27506" y="52200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589279" h="116839">
                  <a:moveTo>
                    <a:pt x="500634" y="0"/>
                  </a:moveTo>
                  <a:lnTo>
                    <a:pt x="485965" y="0"/>
                  </a:lnTo>
                  <a:lnTo>
                    <a:pt x="485965" y="14668"/>
                  </a:lnTo>
                  <a:lnTo>
                    <a:pt x="561519" y="52200"/>
                  </a:lnTo>
                  <a:lnTo>
                    <a:pt x="570515" y="46236"/>
                  </a:lnTo>
                  <a:lnTo>
                    <a:pt x="500634" y="0"/>
                  </a:lnTo>
                  <a:close/>
                </a:path>
                <a:path w="589279" h="116839">
                  <a:moveTo>
                    <a:pt x="14859" y="43814"/>
                  </a:moveTo>
                  <a:lnTo>
                    <a:pt x="14859" y="48652"/>
                  </a:lnTo>
                  <a:lnTo>
                    <a:pt x="18510" y="46236"/>
                  </a:lnTo>
                  <a:lnTo>
                    <a:pt x="14859" y="43814"/>
                  </a:lnTo>
                  <a:close/>
                </a:path>
                <a:path w="589279" h="116839">
                  <a:moveTo>
                    <a:pt x="574167" y="43814"/>
                  </a:moveTo>
                  <a:lnTo>
                    <a:pt x="570515" y="46236"/>
                  </a:lnTo>
                  <a:lnTo>
                    <a:pt x="574167" y="48652"/>
                  </a:lnTo>
                  <a:lnTo>
                    <a:pt x="574167" y="43814"/>
                  </a:lnTo>
                  <a:close/>
                </a:path>
                <a:path w="589279" h="116839">
                  <a:moveTo>
                    <a:pt x="22169" y="43814"/>
                  </a:moveTo>
                  <a:lnTo>
                    <a:pt x="14859" y="43814"/>
                  </a:lnTo>
                  <a:lnTo>
                    <a:pt x="18510" y="46236"/>
                  </a:lnTo>
                  <a:lnTo>
                    <a:pt x="22169" y="43814"/>
                  </a:lnTo>
                  <a:close/>
                </a:path>
                <a:path w="589279" h="116839">
                  <a:moveTo>
                    <a:pt x="574167" y="43814"/>
                  </a:moveTo>
                  <a:lnTo>
                    <a:pt x="566856" y="43814"/>
                  </a:lnTo>
                  <a:lnTo>
                    <a:pt x="570515" y="46236"/>
                  </a:lnTo>
                  <a:lnTo>
                    <a:pt x="574167" y="438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649277" y="5080380"/>
              <a:ext cx="589280" cy="15240"/>
            </a:xfrm>
            <a:custGeom>
              <a:avLst/>
              <a:gdLst/>
              <a:ahLst/>
              <a:cxnLst/>
              <a:rect l="l" t="t" r="r" b="b"/>
              <a:pathLst>
                <a:path w="589279" h="15239">
                  <a:moveTo>
                    <a:pt x="14859" y="0"/>
                  </a:moveTo>
                  <a:lnTo>
                    <a:pt x="574167" y="0"/>
                  </a:lnTo>
                  <a:lnTo>
                    <a:pt x="589026" y="0"/>
                  </a:lnTo>
                  <a:lnTo>
                    <a:pt x="589026" y="14668"/>
                  </a:lnTo>
                  <a:lnTo>
                    <a:pt x="574167" y="14668"/>
                  </a:lnTo>
                  <a:lnTo>
                    <a:pt x="14859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8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47753" y="5035041"/>
              <a:ext cx="106108" cy="1198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33719" y="5035041"/>
              <a:ext cx="106108" cy="11982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974395" y="4379340"/>
              <a:ext cx="118110" cy="481965"/>
            </a:xfrm>
            <a:custGeom>
              <a:avLst/>
              <a:gdLst/>
              <a:ahLst/>
              <a:cxnLst/>
              <a:rect l="l" t="t" r="r" b="b"/>
              <a:pathLst>
                <a:path w="118109" h="481964">
                  <a:moveTo>
                    <a:pt x="14668" y="379666"/>
                  </a:moveTo>
                  <a:lnTo>
                    <a:pt x="0" y="379666"/>
                  </a:lnTo>
                  <a:lnTo>
                    <a:pt x="0" y="394334"/>
                  </a:lnTo>
                  <a:lnTo>
                    <a:pt x="58864" y="481964"/>
                  </a:lnTo>
                  <a:lnTo>
                    <a:pt x="58864" y="445247"/>
                  </a:lnTo>
                  <a:lnTo>
                    <a:pt x="14668" y="379666"/>
                  </a:lnTo>
                  <a:close/>
                </a:path>
                <a:path w="118109" h="481964">
                  <a:moveTo>
                    <a:pt x="65224" y="454685"/>
                  </a:moveTo>
                  <a:lnTo>
                    <a:pt x="58864" y="467296"/>
                  </a:lnTo>
                  <a:lnTo>
                    <a:pt x="58864" y="481964"/>
                  </a:lnTo>
                  <a:lnTo>
                    <a:pt x="71216" y="463576"/>
                  </a:lnTo>
                  <a:lnTo>
                    <a:pt x="65224" y="454685"/>
                  </a:lnTo>
                  <a:close/>
                </a:path>
                <a:path w="118109" h="481964">
                  <a:moveTo>
                    <a:pt x="71216" y="463576"/>
                  </a:moveTo>
                  <a:lnTo>
                    <a:pt x="58864" y="481964"/>
                  </a:lnTo>
                  <a:lnTo>
                    <a:pt x="73723" y="481964"/>
                  </a:lnTo>
                  <a:lnTo>
                    <a:pt x="73723" y="467296"/>
                  </a:lnTo>
                  <a:lnTo>
                    <a:pt x="71216" y="463576"/>
                  </a:lnTo>
                  <a:close/>
                </a:path>
                <a:path w="118109" h="481964">
                  <a:moveTo>
                    <a:pt x="58864" y="445247"/>
                  </a:moveTo>
                  <a:lnTo>
                    <a:pt x="58864" y="467296"/>
                  </a:lnTo>
                  <a:lnTo>
                    <a:pt x="65224" y="454685"/>
                  </a:lnTo>
                  <a:lnTo>
                    <a:pt x="58864" y="445247"/>
                  </a:lnTo>
                  <a:close/>
                </a:path>
                <a:path w="118109" h="481964">
                  <a:moveTo>
                    <a:pt x="73723" y="459844"/>
                  </a:moveTo>
                  <a:lnTo>
                    <a:pt x="71216" y="463576"/>
                  </a:lnTo>
                  <a:lnTo>
                    <a:pt x="73723" y="467296"/>
                  </a:lnTo>
                  <a:lnTo>
                    <a:pt x="73723" y="459844"/>
                  </a:lnTo>
                  <a:close/>
                </a:path>
                <a:path w="118109" h="481964">
                  <a:moveTo>
                    <a:pt x="73723" y="437834"/>
                  </a:moveTo>
                  <a:lnTo>
                    <a:pt x="65224" y="454685"/>
                  </a:lnTo>
                  <a:lnTo>
                    <a:pt x="71216" y="463576"/>
                  </a:lnTo>
                  <a:lnTo>
                    <a:pt x="73723" y="459844"/>
                  </a:lnTo>
                  <a:lnTo>
                    <a:pt x="73723" y="437834"/>
                  </a:lnTo>
                  <a:close/>
                </a:path>
                <a:path w="118109" h="481964">
                  <a:moveTo>
                    <a:pt x="117728" y="379666"/>
                  </a:moveTo>
                  <a:lnTo>
                    <a:pt x="103060" y="379666"/>
                  </a:lnTo>
                  <a:lnTo>
                    <a:pt x="73723" y="437834"/>
                  </a:lnTo>
                  <a:lnTo>
                    <a:pt x="73723" y="459844"/>
                  </a:lnTo>
                  <a:lnTo>
                    <a:pt x="117728" y="394334"/>
                  </a:lnTo>
                  <a:lnTo>
                    <a:pt x="117728" y="379666"/>
                  </a:lnTo>
                  <a:close/>
                </a:path>
                <a:path w="118109" h="481964">
                  <a:moveTo>
                    <a:pt x="65224" y="27088"/>
                  </a:moveTo>
                  <a:lnTo>
                    <a:pt x="58864" y="36526"/>
                  </a:lnTo>
                  <a:lnTo>
                    <a:pt x="58864" y="445247"/>
                  </a:lnTo>
                  <a:lnTo>
                    <a:pt x="65224" y="454685"/>
                  </a:lnTo>
                  <a:lnTo>
                    <a:pt x="73723" y="437834"/>
                  </a:lnTo>
                  <a:lnTo>
                    <a:pt x="73723" y="43939"/>
                  </a:lnTo>
                  <a:lnTo>
                    <a:pt x="65224" y="27088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0" y="102107"/>
                  </a:lnTo>
                  <a:lnTo>
                    <a:pt x="14668" y="102107"/>
                  </a:lnTo>
                  <a:lnTo>
                    <a:pt x="58864" y="36526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73723" y="25774"/>
                  </a:moveTo>
                  <a:lnTo>
                    <a:pt x="73723" y="43939"/>
                  </a:lnTo>
                  <a:lnTo>
                    <a:pt x="103060" y="102107"/>
                  </a:lnTo>
                  <a:lnTo>
                    <a:pt x="117728" y="102107"/>
                  </a:lnTo>
                  <a:lnTo>
                    <a:pt x="73723" y="25774"/>
                  </a:lnTo>
                  <a:close/>
                </a:path>
                <a:path w="118109" h="481964">
                  <a:moveTo>
                    <a:pt x="70213" y="19686"/>
                  </a:moveTo>
                  <a:lnTo>
                    <a:pt x="65224" y="27088"/>
                  </a:lnTo>
                  <a:lnTo>
                    <a:pt x="73723" y="43939"/>
                  </a:lnTo>
                  <a:lnTo>
                    <a:pt x="73723" y="25774"/>
                  </a:lnTo>
                  <a:lnTo>
                    <a:pt x="70213" y="19686"/>
                  </a:lnTo>
                  <a:close/>
                </a:path>
                <a:path w="118109" h="481964">
                  <a:moveTo>
                    <a:pt x="58864" y="14477"/>
                  </a:moveTo>
                  <a:lnTo>
                    <a:pt x="58864" y="36526"/>
                  </a:lnTo>
                  <a:lnTo>
                    <a:pt x="65224" y="27088"/>
                  </a:lnTo>
                  <a:lnTo>
                    <a:pt x="58864" y="14477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58864" y="14477"/>
                  </a:lnTo>
                  <a:lnTo>
                    <a:pt x="65224" y="27088"/>
                  </a:lnTo>
                  <a:lnTo>
                    <a:pt x="70213" y="19686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73723" y="14477"/>
                  </a:moveTo>
                  <a:lnTo>
                    <a:pt x="70213" y="19686"/>
                  </a:lnTo>
                  <a:lnTo>
                    <a:pt x="73723" y="25774"/>
                  </a:lnTo>
                  <a:lnTo>
                    <a:pt x="73723" y="14477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70213" y="19686"/>
                  </a:lnTo>
                  <a:lnTo>
                    <a:pt x="73723" y="14477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033260" y="4379340"/>
              <a:ext cx="15240" cy="481965"/>
            </a:xfrm>
            <a:custGeom>
              <a:avLst/>
              <a:gdLst/>
              <a:ahLst/>
              <a:cxnLst/>
              <a:rect l="l" t="t" r="r" b="b"/>
              <a:pathLst>
                <a:path w="15240" h="481964">
                  <a:moveTo>
                    <a:pt x="0" y="467296"/>
                  </a:moveTo>
                  <a:lnTo>
                    <a:pt x="0" y="14477"/>
                  </a:lnTo>
                  <a:lnTo>
                    <a:pt x="0" y="0"/>
                  </a:lnTo>
                  <a:lnTo>
                    <a:pt x="14859" y="14477"/>
                  </a:lnTo>
                  <a:lnTo>
                    <a:pt x="14859" y="467296"/>
                  </a:lnTo>
                  <a:lnTo>
                    <a:pt x="14859" y="481964"/>
                  </a:lnTo>
                  <a:lnTo>
                    <a:pt x="0" y="481964"/>
                  </a:lnTo>
                  <a:lnTo>
                    <a:pt x="0" y="4672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72871" y="4757483"/>
              <a:ext cx="120776" cy="10534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72871" y="4377816"/>
              <a:ext cx="120776" cy="10515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974395" y="4350003"/>
              <a:ext cx="118110" cy="409575"/>
            </a:xfrm>
            <a:custGeom>
              <a:avLst/>
              <a:gdLst/>
              <a:ahLst/>
              <a:cxnLst/>
              <a:rect l="l" t="t" r="r" b="b"/>
              <a:pathLst>
                <a:path w="118109" h="409575">
                  <a:moveTo>
                    <a:pt x="14668" y="306705"/>
                  </a:moveTo>
                  <a:lnTo>
                    <a:pt x="0" y="306705"/>
                  </a:lnTo>
                  <a:lnTo>
                    <a:pt x="0" y="321373"/>
                  </a:lnTo>
                  <a:lnTo>
                    <a:pt x="58864" y="409003"/>
                  </a:lnTo>
                  <a:lnTo>
                    <a:pt x="58864" y="372428"/>
                  </a:lnTo>
                  <a:lnTo>
                    <a:pt x="14668" y="306705"/>
                  </a:lnTo>
                  <a:close/>
                </a:path>
                <a:path w="118109" h="409575">
                  <a:moveTo>
                    <a:pt x="65224" y="381887"/>
                  </a:moveTo>
                  <a:lnTo>
                    <a:pt x="58864" y="394525"/>
                  </a:lnTo>
                  <a:lnTo>
                    <a:pt x="58864" y="409003"/>
                  </a:lnTo>
                  <a:lnTo>
                    <a:pt x="71155" y="390706"/>
                  </a:lnTo>
                  <a:lnTo>
                    <a:pt x="65224" y="381887"/>
                  </a:lnTo>
                  <a:close/>
                </a:path>
                <a:path w="118109" h="409575">
                  <a:moveTo>
                    <a:pt x="71155" y="390706"/>
                  </a:moveTo>
                  <a:lnTo>
                    <a:pt x="58864" y="409003"/>
                  </a:lnTo>
                  <a:lnTo>
                    <a:pt x="73723" y="409003"/>
                  </a:lnTo>
                  <a:lnTo>
                    <a:pt x="73723" y="394525"/>
                  </a:lnTo>
                  <a:lnTo>
                    <a:pt x="71155" y="390706"/>
                  </a:lnTo>
                  <a:close/>
                </a:path>
                <a:path w="118109" h="409575">
                  <a:moveTo>
                    <a:pt x="58864" y="372428"/>
                  </a:moveTo>
                  <a:lnTo>
                    <a:pt x="58864" y="394525"/>
                  </a:lnTo>
                  <a:lnTo>
                    <a:pt x="65224" y="381887"/>
                  </a:lnTo>
                  <a:lnTo>
                    <a:pt x="58864" y="372428"/>
                  </a:lnTo>
                  <a:close/>
                </a:path>
                <a:path w="118109" h="409575">
                  <a:moveTo>
                    <a:pt x="73723" y="386883"/>
                  </a:moveTo>
                  <a:lnTo>
                    <a:pt x="71155" y="390706"/>
                  </a:lnTo>
                  <a:lnTo>
                    <a:pt x="73723" y="394525"/>
                  </a:lnTo>
                  <a:lnTo>
                    <a:pt x="73723" y="386883"/>
                  </a:lnTo>
                  <a:close/>
                </a:path>
                <a:path w="118109" h="409575">
                  <a:moveTo>
                    <a:pt x="73723" y="364999"/>
                  </a:moveTo>
                  <a:lnTo>
                    <a:pt x="65224" y="381887"/>
                  </a:lnTo>
                  <a:lnTo>
                    <a:pt x="71155" y="390706"/>
                  </a:lnTo>
                  <a:lnTo>
                    <a:pt x="73723" y="386883"/>
                  </a:lnTo>
                  <a:lnTo>
                    <a:pt x="73723" y="364999"/>
                  </a:lnTo>
                  <a:close/>
                </a:path>
                <a:path w="118109" h="409575">
                  <a:moveTo>
                    <a:pt x="117728" y="306705"/>
                  </a:moveTo>
                  <a:lnTo>
                    <a:pt x="103060" y="306705"/>
                  </a:lnTo>
                  <a:lnTo>
                    <a:pt x="73723" y="364999"/>
                  </a:lnTo>
                  <a:lnTo>
                    <a:pt x="73723" y="386883"/>
                  </a:lnTo>
                  <a:lnTo>
                    <a:pt x="117728" y="321373"/>
                  </a:lnTo>
                  <a:lnTo>
                    <a:pt x="117728" y="306705"/>
                  </a:lnTo>
                  <a:close/>
                </a:path>
                <a:path w="118109" h="409575">
                  <a:moveTo>
                    <a:pt x="58864" y="0"/>
                  </a:moveTo>
                  <a:lnTo>
                    <a:pt x="58864" y="372428"/>
                  </a:lnTo>
                  <a:lnTo>
                    <a:pt x="65224" y="381887"/>
                  </a:lnTo>
                  <a:lnTo>
                    <a:pt x="73723" y="364999"/>
                  </a:lnTo>
                  <a:lnTo>
                    <a:pt x="73723" y="14668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033260" y="4350003"/>
              <a:ext cx="15240" cy="409575"/>
            </a:xfrm>
            <a:custGeom>
              <a:avLst/>
              <a:gdLst/>
              <a:ahLst/>
              <a:cxnLst/>
              <a:rect l="l" t="t" r="r" b="b"/>
              <a:pathLst>
                <a:path w="15240" h="409575">
                  <a:moveTo>
                    <a:pt x="0" y="394525"/>
                  </a:moveTo>
                  <a:lnTo>
                    <a:pt x="0" y="14668"/>
                  </a:lnTo>
                  <a:lnTo>
                    <a:pt x="0" y="0"/>
                  </a:lnTo>
                  <a:lnTo>
                    <a:pt x="14859" y="14668"/>
                  </a:lnTo>
                  <a:lnTo>
                    <a:pt x="14859" y="394525"/>
                  </a:lnTo>
                  <a:lnTo>
                    <a:pt x="14859" y="409003"/>
                  </a:lnTo>
                  <a:lnTo>
                    <a:pt x="0" y="409003"/>
                  </a:lnTo>
                  <a:lnTo>
                    <a:pt x="0" y="39452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72871" y="4655184"/>
              <a:ext cx="120776" cy="105346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740015" y="5036565"/>
              <a:ext cx="412750" cy="116839"/>
            </a:xfrm>
            <a:custGeom>
              <a:avLst/>
              <a:gdLst/>
              <a:ahLst/>
              <a:cxnLst/>
              <a:rect l="l" t="t" r="r" b="b"/>
              <a:pathLst>
                <a:path w="412750" h="116839">
                  <a:moveTo>
                    <a:pt x="14668" y="50159"/>
                  </a:moveTo>
                  <a:lnTo>
                    <a:pt x="0" y="58483"/>
                  </a:lnTo>
                  <a:lnTo>
                    <a:pt x="103060" y="116776"/>
                  </a:lnTo>
                  <a:lnTo>
                    <a:pt x="103060" y="102298"/>
                  </a:lnTo>
                  <a:lnTo>
                    <a:pt x="36838" y="58483"/>
                  </a:lnTo>
                  <a:lnTo>
                    <a:pt x="14668" y="58483"/>
                  </a:lnTo>
                  <a:lnTo>
                    <a:pt x="14668" y="50159"/>
                  </a:lnTo>
                  <a:close/>
                </a:path>
                <a:path w="412750" h="116839">
                  <a:moveTo>
                    <a:pt x="14668" y="43814"/>
                  </a:moveTo>
                  <a:lnTo>
                    <a:pt x="0" y="43814"/>
                  </a:lnTo>
                  <a:lnTo>
                    <a:pt x="0" y="58483"/>
                  </a:lnTo>
                  <a:lnTo>
                    <a:pt x="14668" y="50159"/>
                  </a:lnTo>
                  <a:lnTo>
                    <a:pt x="14668" y="43814"/>
                  </a:lnTo>
                  <a:close/>
                </a:path>
                <a:path w="412750" h="116839">
                  <a:moveTo>
                    <a:pt x="19830" y="47230"/>
                  </a:moveTo>
                  <a:lnTo>
                    <a:pt x="14668" y="50159"/>
                  </a:lnTo>
                  <a:lnTo>
                    <a:pt x="14668" y="58483"/>
                  </a:lnTo>
                  <a:lnTo>
                    <a:pt x="27342" y="52200"/>
                  </a:lnTo>
                  <a:lnTo>
                    <a:pt x="19830" y="47230"/>
                  </a:lnTo>
                  <a:close/>
                </a:path>
                <a:path w="412750" h="116839">
                  <a:moveTo>
                    <a:pt x="27342" y="52200"/>
                  </a:moveTo>
                  <a:lnTo>
                    <a:pt x="14668" y="58483"/>
                  </a:lnTo>
                  <a:lnTo>
                    <a:pt x="36838" y="58483"/>
                  </a:lnTo>
                  <a:lnTo>
                    <a:pt x="27342" y="52200"/>
                  </a:lnTo>
                  <a:close/>
                </a:path>
                <a:path w="412750" h="116839">
                  <a:moveTo>
                    <a:pt x="412241" y="43814"/>
                  </a:moveTo>
                  <a:lnTo>
                    <a:pt x="44260" y="43814"/>
                  </a:lnTo>
                  <a:lnTo>
                    <a:pt x="27342" y="52200"/>
                  </a:lnTo>
                  <a:lnTo>
                    <a:pt x="36838" y="58483"/>
                  </a:lnTo>
                  <a:lnTo>
                    <a:pt x="412241" y="58483"/>
                  </a:lnTo>
                  <a:lnTo>
                    <a:pt x="412241" y="43814"/>
                  </a:lnTo>
                  <a:close/>
                </a:path>
                <a:path w="412750" h="116839">
                  <a:moveTo>
                    <a:pt x="103060" y="0"/>
                  </a:moveTo>
                  <a:lnTo>
                    <a:pt x="19830" y="47230"/>
                  </a:lnTo>
                  <a:lnTo>
                    <a:pt x="27342" y="52200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412750" h="116839">
                  <a:moveTo>
                    <a:pt x="14668" y="43814"/>
                  </a:moveTo>
                  <a:lnTo>
                    <a:pt x="14668" y="50159"/>
                  </a:lnTo>
                  <a:lnTo>
                    <a:pt x="19830" y="47230"/>
                  </a:lnTo>
                  <a:lnTo>
                    <a:pt x="14668" y="43814"/>
                  </a:lnTo>
                  <a:close/>
                </a:path>
                <a:path w="412750" h="116839">
                  <a:moveTo>
                    <a:pt x="25849" y="43814"/>
                  </a:moveTo>
                  <a:lnTo>
                    <a:pt x="14668" y="43814"/>
                  </a:lnTo>
                  <a:lnTo>
                    <a:pt x="19830" y="47230"/>
                  </a:lnTo>
                  <a:lnTo>
                    <a:pt x="25849" y="438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740015" y="5080380"/>
              <a:ext cx="412750" cy="15240"/>
            </a:xfrm>
            <a:custGeom>
              <a:avLst/>
              <a:gdLst/>
              <a:ahLst/>
              <a:cxnLst/>
              <a:rect l="l" t="t" r="r" b="b"/>
              <a:pathLst>
                <a:path w="412750" h="15239">
                  <a:moveTo>
                    <a:pt x="397573" y="14668"/>
                  </a:moveTo>
                  <a:lnTo>
                    <a:pt x="14668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668" y="0"/>
                  </a:lnTo>
                  <a:lnTo>
                    <a:pt x="397573" y="0"/>
                  </a:lnTo>
                  <a:lnTo>
                    <a:pt x="412241" y="0"/>
                  </a:lnTo>
                  <a:lnTo>
                    <a:pt x="412241" y="14668"/>
                  </a:lnTo>
                  <a:lnTo>
                    <a:pt x="397573" y="14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38491" y="5035041"/>
              <a:ext cx="106108" cy="119824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636954" y="5036565"/>
              <a:ext cx="692150" cy="116839"/>
            </a:xfrm>
            <a:custGeom>
              <a:avLst/>
              <a:gdLst/>
              <a:ahLst/>
              <a:cxnLst/>
              <a:rect l="l" t="t" r="r" b="b"/>
              <a:pathLst>
                <a:path w="692150" h="116839">
                  <a:moveTo>
                    <a:pt x="14668" y="48778"/>
                  </a:moveTo>
                  <a:lnTo>
                    <a:pt x="0" y="58483"/>
                  </a:lnTo>
                  <a:lnTo>
                    <a:pt x="88391" y="116776"/>
                  </a:lnTo>
                  <a:lnTo>
                    <a:pt x="103060" y="116776"/>
                  </a:lnTo>
                  <a:lnTo>
                    <a:pt x="103060" y="102298"/>
                  </a:lnTo>
                  <a:lnTo>
                    <a:pt x="36838" y="58483"/>
                  </a:lnTo>
                  <a:lnTo>
                    <a:pt x="14668" y="58483"/>
                  </a:lnTo>
                  <a:lnTo>
                    <a:pt x="14668" y="48778"/>
                  </a:lnTo>
                  <a:close/>
                </a:path>
                <a:path w="692150" h="116839">
                  <a:moveTo>
                    <a:pt x="664580" y="52200"/>
                  </a:moveTo>
                  <a:lnTo>
                    <a:pt x="589026" y="102298"/>
                  </a:lnTo>
                  <a:lnTo>
                    <a:pt x="589026" y="116776"/>
                  </a:lnTo>
                  <a:lnTo>
                    <a:pt x="603694" y="116776"/>
                  </a:lnTo>
                  <a:lnTo>
                    <a:pt x="692086" y="58483"/>
                  </a:lnTo>
                  <a:lnTo>
                    <a:pt x="677227" y="58483"/>
                  </a:lnTo>
                  <a:lnTo>
                    <a:pt x="664580" y="52200"/>
                  </a:lnTo>
                  <a:close/>
                </a:path>
                <a:path w="692150" h="116839">
                  <a:moveTo>
                    <a:pt x="14668" y="43814"/>
                  </a:moveTo>
                  <a:lnTo>
                    <a:pt x="0" y="43814"/>
                  </a:lnTo>
                  <a:lnTo>
                    <a:pt x="0" y="58483"/>
                  </a:lnTo>
                  <a:lnTo>
                    <a:pt x="14668" y="48778"/>
                  </a:lnTo>
                  <a:lnTo>
                    <a:pt x="14668" y="43814"/>
                  </a:lnTo>
                  <a:close/>
                </a:path>
                <a:path w="692150" h="116839">
                  <a:moveTo>
                    <a:pt x="18419" y="46296"/>
                  </a:moveTo>
                  <a:lnTo>
                    <a:pt x="14668" y="48778"/>
                  </a:lnTo>
                  <a:lnTo>
                    <a:pt x="14668" y="58483"/>
                  </a:lnTo>
                  <a:lnTo>
                    <a:pt x="27342" y="52200"/>
                  </a:lnTo>
                  <a:lnTo>
                    <a:pt x="18419" y="46296"/>
                  </a:lnTo>
                  <a:close/>
                </a:path>
                <a:path w="692150" h="116839">
                  <a:moveTo>
                    <a:pt x="27342" y="52200"/>
                  </a:moveTo>
                  <a:lnTo>
                    <a:pt x="14668" y="58483"/>
                  </a:lnTo>
                  <a:lnTo>
                    <a:pt x="36838" y="58483"/>
                  </a:lnTo>
                  <a:lnTo>
                    <a:pt x="27342" y="52200"/>
                  </a:lnTo>
                  <a:close/>
                </a:path>
                <a:path w="692150" h="116839">
                  <a:moveTo>
                    <a:pt x="647699" y="43814"/>
                  </a:moveTo>
                  <a:lnTo>
                    <a:pt x="44260" y="43814"/>
                  </a:lnTo>
                  <a:lnTo>
                    <a:pt x="27342" y="52200"/>
                  </a:lnTo>
                  <a:lnTo>
                    <a:pt x="36838" y="58483"/>
                  </a:lnTo>
                  <a:lnTo>
                    <a:pt x="655105" y="58483"/>
                  </a:lnTo>
                  <a:lnTo>
                    <a:pt x="664580" y="52200"/>
                  </a:lnTo>
                  <a:lnTo>
                    <a:pt x="647699" y="43814"/>
                  </a:lnTo>
                  <a:close/>
                </a:path>
                <a:path w="692150" h="116839">
                  <a:moveTo>
                    <a:pt x="673575" y="46236"/>
                  </a:moveTo>
                  <a:lnTo>
                    <a:pt x="664580" y="52200"/>
                  </a:lnTo>
                  <a:lnTo>
                    <a:pt x="677227" y="58483"/>
                  </a:lnTo>
                  <a:lnTo>
                    <a:pt x="677227" y="48652"/>
                  </a:lnTo>
                  <a:lnTo>
                    <a:pt x="673575" y="46236"/>
                  </a:lnTo>
                  <a:close/>
                </a:path>
                <a:path w="692150" h="116839">
                  <a:moveTo>
                    <a:pt x="677227" y="48652"/>
                  </a:moveTo>
                  <a:lnTo>
                    <a:pt x="677227" y="58483"/>
                  </a:lnTo>
                  <a:lnTo>
                    <a:pt x="692086" y="58483"/>
                  </a:lnTo>
                  <a:lnTo>
                    <a:pt x="677227" y="48652"/>
                  </a:lnTo>
                  <a:close/>
                </a:path>
                <a:path w="692150" h="116839">
                  <a:moveTo>
                    <a:pt x="692086" y="43814"/>
                  </a:moveTo>
                  <a:lnTo>
                    <a:pt x="677227" y="43814"/>
                  </a:lnTo>
                  <a:lnTo>
                    <a:pt x="677227" y="48652"/>
                  </a:lnTo>
                  <a:lnTo>
                    <a:pt x="692086" y="58483"/>
                  </a:lnTo>
                  <a:lnTo>
                    <a:pt x="692086" y="43814"/>
                  </a:lnTo>
                  <a:close/>
                </a:path>
                <a:path w="692150" h="116839">
                  <a:moveTo>
                    <a:pt x="103060" y="0"/>
                  </a:moveTo>
                  <a:lnTo>
                    <a:pt x="88391" y="0"/>
                  </a:lnTo>
                  <a:lnTo>
                    <a:pt x="18419" y="46296"/>
                  </a:lnTo>
                  <a:lnTo>
                    <a:pt x="27342" y="52200"/>
                  </a:lnTo>
                  <a:lnTo>
                    <a:pt x="103060" y="14668"/>
                  </a:lnTo>
                  <a:lnTo>
                    <a:pt x="103060" y="0"/>
                  </a:lnTo>
                  <a:close/>
                </a:path>
                <a:path w="692150" h="116839">
                  <a:moveTo>
                    <a:pt x="603694" y="0"/>
                  </a:moveTo>
                  <a:lnTo>
                    <a:pt x="589026" y="0"/>
                  </a:lnTo>
                  <a:lnTo>
                    <a:pt x="589026" y="14668"/>
                  </a:lnTo>
                  <a:lnTo>
                    <a:pt x="664580" y="52200"/>
                  </a:lnTo>
                  <a:lnTo>
                    <a:pt x="673575" y="46236"/>
                  </a:lnTo>
                  <a:lnTo>
                    <a:pt x="603694" y="0"/>
                  </a:lnTo>
                  <a:close/>
                </a:path>
                <a:path w="692150" h="116839">
                  <a:moveTo>
                    <a:pt x="14668" y="43814"/>
                  </a:moveTo>
                  <a:lnTo>
                    <a:pt x="14668" y="48778"/>
                  </a:lnTo>
                  <a:lnTo>
                    <a:pt x="18419" y="46296"/>
                  </a:lnTo>
                  <a:lnTo>
                    <a:pt x="14668" y="43814"/>
                  </a:lnTo>
                  <a:close/>
                </a:path>
                <a:path w="692150" h="116839">
                  <a:moveTo>
                    <a:pt x="677227" y="43814"/>
                  </a:moveTo>
                  <a:lnTo>
                    <a:pt x="673575" y="46236"/>
                  </a:lnTo>
                  <a:lnTo>
                    <a:pt x="677227" y="48652"/>
                  </a:lnTo>
                  <a:lnTo>
                    <a:pt x="677227" y="43814"/>
                  </a:lnTo>
                  <a:close/>
                </a:path>
                <a:path w="692150" h="116839">
                  <a:moveTo>
                    <a:pt x="22169" y="43814"/>
                  </a:moveTo>
                  <a:lnTo>
                    <a:pt x="14668" y="43814"/>
                  </a:lnTo>
                  <a:lnTo>
                    <a:pt x="18419" y="46296"/>
                  </a:lnTo>
                  <a:lnTo>
                    <a:pt x="22169" y="43814"/>
                  </a:lnTo>
                  <a:close/>
                </a:path>
                <a:path w="692150" h="116839">
                  <a:moveTo>
                    <a:pt x="677227" y="43814"/>
                  </a:moveTo>
                  <a:lnTo>
                    <a:pt x="669916" y="43814"/>
                  </a:lnTo>
                  <a:lnTo>
                    <a:pt x="673575" y="46236"/>
                  </a:lnTo>
                  <a:lnTo>
                    <a:pt x="677227" y="438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636954" y="5080380"/>
              <a:ext cx="692150" cy="15240"/>
            </a:xfrm>
            <a:custGeom>
              <a:avLst/>
              <a:gdLst/>
              <a:ahLst/>
              <a:cxnLst/>
              <a:rect l="l" t="t" r="r" b="b"/>
              <a:pathLst>
                <a:path w="692150" h="15239">
                  <a:moveTo>
                    <a:pt x="14668" y="0"/>
                  </a:moveTo>
                  <a:lnTo>
                    <a:pt x="677227" y="0"/>
                  </a:lnTo>
                  <a:lnTo>
                    <a:pt x="692086" y="0"/>
                  </a:lnTo>
                  <a:lnTo>
                    <a:pt x="692086" y="14668"/>
                  </a:lnTo>
                  <a:lnTo>
                    <a:pt x="677227" y="14668"/>
                  </a:lnTo>
                  <a:lnTo>
                    <a:pt x="14668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66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35430" y="5035041"/>
              <a:ext cx="106108" cy="1198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4456" y="5035041"/>
              <a:ext cx="106108" cy="11982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356032" y="4875974"/>
              <a:ext cx="1266825" cy="321310"/>
            </a:xfrm>
            <a:custGeom>
              <a:avLst/>
              <a:gdLst/>
              <a:ahLst/>
              <a:cxnLst/>
              <a:rect l="l" t="t" r="r" b="b"/>
              <a:pathLst>
                <a:path w="1266825" h="321310">
                  <a:moveTo>
                    <a:pt x="0" y="0"/>
                  </a:moveTo>
                  <a:lnTo>
                    <a:pt x="0" y="321182"/>
                  </a:lnTo>
                  <a:lnTo>
                    <a:pt x="1266253" y="321182"/>
                  </a:lnTo>
                  <a:lnTo>
                    <a:pt x="1266253" y="0"/>
                  </a:lnTo>
                  <a:lnTo>
                    <a:pt x="0" y="0"/>
                  </a:lnTo>
                  <a:close/>
                </a:path>
              </a:pathLst>
            </a:custGeom>
            <a:ln w="146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491732" y="4905744"/>
            <a:ext cx="1001394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-10" dirty="0">
                <a:latin typeface="Times New Roman"/>
                <a:cs typeface="Times New Roman"/>
              </a:rPr>
              <a:t>Д</a:t>
            </a:r>
            <a:r>
              <a:rPr sz="1350" spc="75" dirty="0">
                <a:latin typeface="Times New Roman"/>
                <a:cs typeface="Times New Roman"/>
              </a:rPr>
              <a:t>О</a:t>
            </a:r>
            <a:r>
              <a:rPr sz="1350" spc="30" dirty="0">
                <a:latin typeface="Times New Roman"/>
                <a:cs typeface="Times New Roman"/>
              </a:rPr>
              <a:t>Г</a:t>
            </a:r>
            <a:r>
              <a:rPr sz="1350" spc="50" dirty="0">
                <a:latin typeface="Times New Roman"/>
                <a:cs typeface="Times New Roman"/>
              </a:rPr>
              <a:t>О</a:t>
            </a:r>
            <a:r>
              <a:rPr sz="1350" spc="35" dirty="0">
                <a:latin typeface="Times New Roman"/>
                <a:cs typeface="Times New Roman"/>
              </a:rPr>
              <a:t>В</a:t>
            </a:r>
            <a:r>
              <a:rPr sz="1350" spc="-65" dirty="0">
                <a:latin typeface="Times New Roman"/>
                <a:cs typeface="Times New Roman"/>
              </a:rPr>
              <a:t>О</a:t>
            </a:r>
            <a:r>
              <a:rPr sz="1350" spc="60" dirty="0">
                <a:latin typeface="Times New Roman"/>
                <a:cs typeface="Times New Roman"/>
              </a:rPr>
              <a:t>Р</a:t>
            </a:r>
            <a:r>
              <a:rPr sz="1350" spc="25" dirty="0">
                <a:latin typeface="Times New Roman"/>
                <a:cs typeface="Times New Roman"/>
              </a:rPr>
              <a:t>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39971" y="1650480"/>
            <a:ext cx="125285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-10" dirty="0">
                <a:latin typeface="Times New Roman"/>
                <a:cs typeface="Times New Roman"/>
              </a:rPr>
              <a:t>а)</a:t>
            </a:r>
            <a:r>
              <a:rPr sz="1350" spc="90" dirty="0">
                <a:latin typeface="Times New Roman"/>
                <a:cs typeface="Times New Roman"/>
              </a:rPr>
              <a:t> </a:t>
            </a:r>
            <a:r>
              <a:rPr sz="1350" spc="5" dirty="0">
                <a:latin typeface="Times New Roman"/>
                <a:cs typeface="Times New Roman"/>
              </a:rPr>
              <a:t>пример</a:t>
            </a:r>
            <a:r>
              <a:rPr sz="1350" spc="-30" dirty="0">
                <a:latin typeface="Times New Roman"/>
                <a:cs typeface="Times New Roman"/>
              </a:rPr>
              <a:t> </a:t>
            </a:r>
            <a:r>
              <a:rPr sz="1350" spc="25" dirty="0">
                <a:latin typeface="Times New Roman"/>
                <a:cs typeface="Times New Roman"/>
              </a:rPr>
              <a:t>цикла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753606" y="1662620"/>
            <a:ext cx="1457960" cy="32194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353695">
              <a:lnSpc>
                <a:spcPct val="100000"/>
              </a:lnSpc>
              <a:spcBef>
                <a:spcPts val="370"/>
              </a:spcBef>
            </a:pPr>
            <a:r>
              <a:rPr sz="1350" spc="25" dirty="0">
                <a:latin typeface="Times New Roman"/>
                <a:cs typeface="Times New Roman"/>
              </a:rPr>
              <a:t>ОТДЕЛЫ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901940" y="2495105"/>
            <a:ext cx="1281430" cy="30670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220345">
              <a:lnSpc>
                <a:spcPct val="100000"/>
              </a:lnSpc>
              <a:spcBef>
                <a:spcPts val="270"/>
              </a:spcBef>
            </a:pPr>
            <a:r>
              <a:rPr sz="1350" spc="25" dirty="0">
                <a:latin typeface="Times New Roman"/>
                <a:cs typeface="Times New Roman"/>
              </a:rPr>
              <a:t>ПРОЕКТЫ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605081" y="2495105"/>
            <a:ext cx="1457960" cy="30670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270"/>
              </a:spcBef>
            </a:pPr>
            <a:r>
              <a:rPr sz="1350" spc="15" dirty="0">
                <a:latin typeface="Times New Roman"/>
                <a:cs typeface="Times New Roman"/>
              </a:rPr>
              <a:t>СОТРУДНИКИ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6796278" y="1967801"/>
            <a:ext cx="121285" cy="514350"/>
            <a:chOff x="6796278" y="1967801"/>
            <a:chExt cx="121285" cy="514350"/>
          </a:xfrm>
        </p:grpSpPr>
        <p:sp>
          <p:nvSpPr>
            <p:cNvPr id="65" name="object 65"/>
            <p:cNvSpPr/>
            <p:nvPr/>
          </p:nvSpPr>
          <p:spPr>
            <a:xfrm>
              <a:off x="6797802" y="1998472"/>
              <a:ext cx="118110" cy="481965"/>
            </a:xfrm>
            <a:custGeom>
              <a:avLst/>
              <a:gdLst/>
              <a:ahLst/>
              <a:cxnLst/>
              <a:rect l="l" t="t" r="r" b="b"/>
              <a:pathLst>
                <a:path w="118109" h="481964">
                  <a:moveTo>
                    <a:pt x="52574" y="455014"/>
                  </a:moveTo>
                  <a:lnTo>
                    <a:pt x="47598" y="462422"/>
                  </a:lnTo>
                  <a:lnTo>
                    <a:pt x="58864" y="481964"/>
                  </a:lnTo>
                  <a:lnTo>
                    <a:pt x="58864" y="467487"/>
                  </a:lnTo>
                  <a:lnTo>
                    <a:pt x="52574" y="455014"/>
                  </a:lnTo>
                  <a:close/>
                </a:path>
                <a:path w="118109" h="481964">
                  <a:moveTo>
                    <a:pt x="117728" y="379856"/>
                  </a:moveTo>
                  <a:lnTo>
                    <a:pt x="103060" y="379856"/>
                  </a:lnTo>
                  <a:lnTo>
                    <a:pt x="58864" y="445650"/>
                  </a:lnTo>
                  <a:lnTo>
                    <a:pt x="58864" y="481964"/>
                  </a:lnTo>
                  <a:lnTo>
                    <a:pt x="117728" y="379856"/>
                  </a:lnTo>
                  <a:close/>
                </a:path>
                <a:path w="118109" h="481964">
                  <a:moveTo>
                    <a:pt x="44196" y="456520"/>
                  </a:moveTo>
                  <a:lnTo>
                    <a:pt x="44196" y="467487"/>
                  </a:lnTo>
                  <a:lnTo>
                    <a:pt x="47598" y="462422"/>
                  </a:lnTo>
                  <a:lnTo>
                    <a:pt x="44196" y="456520"/>
                  </a:lnTo>
                  <a:close/>
                </a:path>
                <a:path w="118109" h="481964">
                  <a:moveTo>
                    <a:pt x="47598" y="462422"/>
                  </a:moveTo>
                  <a:lnTo>
                    <a:pt x="44196" y="467487"/>
                  </a:lnTo>
                  <a:lnTo>
                    <a:pt x="50518" y="467487"/>
                  </a:lnTo>
                  <a:lnTo>
                    <a:pt x="47598" y="462422"/>
                  </a:lnTo>
                  <a:close/>
                </a:path>
                <a:path w="118109" h="481964">
                  <a:moveTo>
                    <a:pt x="58864" y="445650"/>
                  </a:moveTo>
                  <a:lnTo>
                    <a:pt x="52574" y="455014"/>
                  </a:lnTo>
                  <a:lnTo>
                    <a:pt x="58864" y="467487"/>
                  </a:lnTo>
                  <a:lnTo>
                    <a:pt x="58864" y="445650"/>
                  </a:lnTo>
                  <a:close/>
                </a:path>
                <a:path w="118109" h="481964">
                  <a:moveTo>
                    <a:pt x="44196" y="438402"/>
                  </a:moveTo>
                  <a:lnTo>
                    <a:pt x="44196" y="456520"/>
                  </a:lnTo>
                  <a:lnTo>
                    <a:pt x="47598" y="462422"/>
                  </a:lnTo>
                  <a:lnTo>
                    <a:pt x="52574" y="455014"/>
                  </a:lnTo>
                  <a:lnTo>
                    <a:pt x="44196" y="438402"/>
                  </a:lnTo>
                  <a:close/>
                </a:path>
                <a:path w="118109" h="481964">
                  <a:moveTo>
                    <a:pt x="14668" y="379856"/>
                  </a:moveTo>
                  <a:lnTo>
                    <a:pt x="0" y="379856"/>
                  </a:lnTo>
                  <a:lnTo>
                    <a:pt x="44196" y="456520"/>
                  </a:lnTo>
                  <a:lnTo>
                    <a:pt x="44196" y="438402"/>
                  </a:lnTo>
                  <a:lnTo>
                    <a:pt x="14668" y="379856"/>
                  </a:lnTo>
                  <a:close/>
                </a:path>
                <a:path w="118109" h="481964">
                  <a:moveTo>
                    <a:pt x="52574" y="27140"/>
                  </a:moveTo>
                  <a:lnTo>
                    <a:pt x="44196" y="43752"/>
                  </a:lnTo>
                  <a:lnTo>
                    <a:pt x="44196" y="438402"/>
                  </a:lnTo>
                  <a:lnTo>
                    <a:pt x="52574" y="455014"/>
                  </a:lnTo>
                  <a:lnTo>
                    <a:pt x="58864" y="445650"/>
                  </a:lnTo>
                  <a:lnTo>
                    <a:pt x="58864" y="36505"/>
                  </a:lnTo>
                  <a:lnTo>
                    <a:pt x="52574" y="27140"/>
                  </a:lnTo>
                  <a:close/>
                </a:path>
                <a:path w="118109" h="481964">
                  <a:moveTo>
                    <a:pt x="44196" y="21836"/>
                  </a:moveTo>
                  <a:lnTo>
                    <a:pt x="0" y="87629"/>
                  </a:lnTo>
                  <a:lnTo>
                    <a:pt x="0" y="102298"/>
                  </a:lnTo>
                  <a:lnTo>
                    <a:pt x="14668" y="102298"/>
                  </a:lnTo>
                  <a:lnTo>
                    <a:pt x="44196" y="43752"/>
                  </a:lnTo>
                  <a:lnTo>
                    <a:pt x="44196" y="21836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58864" y="36505"/>
                  </a:lnTo>
                  <a:lnTo>
                    <a:pt x="103060" y="102298"/>
                  </a:lnTo>
                  <a:lnTo>
                    <a:pt x="117728" y="102298"/>
                  </a:lnTo>
                  <a:lnTo>
                    <a:pt x="117728" y="87629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46603" y="18252"/>
                  </a:moveTo>
                  <a:lnTo>
                    <a:pt x="44196" y="21836"/>
                  </a:lnTo>
                  <a:lnTo>
                    <a:pt x="44196" y="43752"/>
                  </a:lnTo>
                  <a:lnTo>
                    <a:pt x="52574" y="27140"/>
                  </a:lnTo>
                  <a:lnTo>
                    <a:pt x="46603" y="18252"/>
                  </a:lnTo>
                  <a:close/>
                </a:path>
                <a:path w="118109" h="481964">
                  <a:moveTo>
                    <a:pt x="58864" y="14668"/>
                  </a:moveTo>
                  <a:lnTo>
                    <a:pt x="52574" y="27140"/>
                  </a:lnTo>
                  <a:lnTo>
                    <a:pt x="58864" y="36505"/>
                  </a:lnTo>
                  <a:lnTo>
                    <a:pt x="58864" y="14668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46603" y="18252"/>
                  </a:lnTo>
                  <a:lnTo>
                    <a:pt x="52574" y="27140"/>
                  </a:lnTo>
                  <a:lnTo>
                    <a:pt x="58864" y="14668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44196" y="14668"/>
                  </a:moveTo>
                  <a:lnTo>
                    <a:pt x="44196" y="21836"/>
                  </a:lnTo>
                  <a:lnTo>
                    <a:pt x="46603" y="18252"/>
                  </a:lnTo>
                  <a:lnTo>
                    <a:pt x="44196" y="14668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44196" y="14668"/>
                  </a:lnTo>
                  <a:lnTo>
                    <a:pt x="46603" y="18252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841998" y="1998472"/>
              <a:ext cx="15240" cy="481965"/>
            </a:xfrm>
            <a:custGeom>
              <a:avLst/>
              <a:gdLst/>
              <a:ahLst/>
              <a:cxnLst/>
              <a:rect l="l" t="t" r="r" b="b"/>
              <a:pathLst>
                <a:path w="15240" h="481964">
                  <a:moveTo>
                    <a:pt x="0" y="467487"/>
                  </a:moveTo>
                  <a:lnTo>
                    <a:pt x="0" y="14668"/>
                  </a:lnTo>
                  <a:lnTo>
                    <a:pt x="14668" y="0"/>
                  </a:lnTo>
                  <a:lnTo>
                    <a:pt x="14668" y="14668"/>
                  </a:lnTo>
                  <a:lnTo>
                    <a:pt x="14668" y="467487"/>
                  </a:lnTo>
                  <a:lnTo>
                    <a:pt x="14668" y="481964"/>
                  </a:lnTo>
                  <a:lnTo>
                    <a:pt x="14668" y="467487"/>
                  </a:lnTo>
                  <a:lnTo>
                    <a:pt x="0" y="467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96278" y="2376805"/>
              <a:ext cx="120776" cy="10515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96278" y="1996948"/>
              <a:ext cx="120776" cy="10534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6797802" y="1969325"/>
              <a:ext cx="118110" cy="409575"/>
            </a:xfrm>
            <a:custGeom>
              <a:avLst/>
              <a:gdLst/>
              <a:ahLst/>
              <a:cxnLst/>
              <a:rect l="l" t="t" r="r" b="b"/>
              <a:pathLst>
                <a:path w="118109" h="409575">
                  <a:moveTo>
                    <a:pt x="52574" y="381862"/>
                  </a:moveTo>
                  <a:lnTo>
                    <a:pt x="47550" y="389341"/>
                  </a:lnTo>
                  <a:lnTo>
                    <a:pt x="58864" y="409003"/>
                  </a:lnTo>
                  <a:lnTo>
                    <a:pt x="67305" y="394335"/>
                  </a:lnTo>
                  <a:lnTo>
                    <a:pt x="58864" y="394335"/>
                  </a:lnTo>
                  <a:lnTo>
                    <a:pt x="52574" y="381862"/>
                  </a:lnTo>
                  <a:close/>
                </a:path>
                <a:path w="118109" h="409575">
                  <a:moveTo>
                    <a:pt x="44196" y="383511"/>
                  </a:moveTo>
                  <a:lnTo>
                    <a:pt x="44196" y="394335"/>
                  </a:lnTo>
                  <a:lnTo>
                    <a:pt x="47550" y="389341"/>
                  </a:lnTo>
                  <a:lnTo>
                    <a:pt x="44196" y="383511"/>
                  </a:lnTo>
                  <a:close/>
                </a:path>
                <a:path w="118109" h="409575">
                  <a:moveTo>
                    <a:pt x="47550" y="389341"/>
                  </a:moveTo>
                  <a:lnTo>
                    <a:pt x="44196" y="394335"/>
                  </a:lnTo>
                  <a:lnTo>
                    <a:pt x="50423" y="394335"/>
                  </a:lnTo>
                  <a:lnTo>
                    <a:pt x="47550" y="389341"/>
                  </a:lnTo>
                  <a:close/>
                </a:path>
                <a:path w="118109" h="409575">
                  <a:moveTo>
                    <a:pt x="58864" y="372498"/>
                  </a:moveTo>
                  <a:lnTo>
                    <a:pt x="52574" y="381862"/>
                  </a:lnTo>
                  <a:lnTo>
                    <a:pt x="58864" y="394335"/>
                  </a:lnTo>
                  <a:lnTo>
                    <a:pt x="58864" y="372498"/>
                  </a:lnTo>
                  <a:close/>
                </a:path>
                <a:path w="118109" h="409575">
                  <a:moveTo>
                    <a:pt x="117728" y="292036"/>
                  </a:moveTo>
                  <a:lnTo>
                    <a:pt x="103060" y="292036"/>
                  </a:lnTo>
                  <a:lnTo>
                    <a:pt x="103060" y="306704"/>
                  </a:lnTo>
                  <a:lnTo>
                    <a:pt x="58864" y="372498"/>
                  </a:lnTo>
                  <a:lnTo>
                    <a:pt x="58864" y="394335"/>
                  </a:lnTo>
                  <a:lnTo>
                    <a:pt x="67305" y="394335"/>
                  </a:lnTo>
                  <a:lnTo>
                    <a:pt x="117728" y="306704"/>
                  </a:lnTo>
                  <a:lnTo>
                    <a:pt x="117728" y="292036"/>
                  </a:lnTo>
                  <a:close/>
                </a:path>
                <a:path w="118109" h="409575">
                  <a:moveTo>
                    <a:pt x="44196" y="365250"/>
                  </a:moveTo>
                  <a:lnTo>
                    <a:pt x="44196" y="383511"/>
                  </a:lnTo>
                  <a:lnTo>
                    <a:pt x="47550" y="389341"/>
                  </a:lnTo>
                  <a:lnTo>
                    <a:pt x="52574" y="381862"/>
                  </a:lnTo>
                  <a:lnTo>
                    <a:pt x="44196" y="365250"/>
                  </a:lnTo>
                  <a:close/>
                </a:path>
                <a:path w="118109" h="409575">
                  <a:moveTo>
                    <a:pt x="14668" y="292036"/>
                  </a:moveTo>
                  <a:lnTo>
                    <a:pt x="0" y="292036"/>
                  </a:lnTo>
                  <a:lnTo>
                    <a:pt x="0" y="306704"/>
                  </a:lnTo>
                  <a:lnTo>
                    <a:pt x="44196" y="383511"/>
                  </a:lnTo>
                  <a:lnTo>
                    <a:pt x="44196" y="365250"/>
                  </a:lnTo>
                  <a:lnTo>
                    <a:pt x="14668" y="306704"/>
                  </a:lnTo>
                  <a:lnTo>
                    <a:pt x="14668" y="292036"/>
                  </a:lnTo>
                  <a:close/>
                </a:path>
                <a:path w="118109" h="409575">
                  <a:moveTo>
                    <a:pt x="58864" y="0"/>
                  </a:moveTo>
                  <a:lnTo>
                    <a:pt x="44196" y="14668"/>
                  </a:lnTo>
                  <a:lnTo>
                    <a:pt x="44196" y="365250"/>
                  </a:lnTo>
                  <a:lnTo>
                    <a:pt x="52574" y="381862"/>
                  </a:lnTo>
                  <a:lnTo>
                    <a:pt x="58864" y="372498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841998" y="1969325"/>
              <a:ext cx="15240" cy="394335"/>
            </a:xfrm>
            <a:custGeom>
              <a:avLst/>
              <a:gdLst/>
              <a:ahLst/>
              <a:cxnLst/>
              <a:rect l="l" t="t" r="r" b="b"/>
              <a:pathLst>
                <a:path w="15240" h="394335">
                  <a:moveTo>
                    <a:pt x="0" y="394335"/>
                  </a:moveTo>
                  <a:lnTo>
                    <a:pt x="0" y="14668"/>
                  </a:lnTo>
                  <a:lnTo>
                    <a:pt x="14668" y="0"/>
                  </a:lnTo>
                  <a:lnTo>
                    <a:pt x="14668" y="14668"/>
                  </a:lnTo>
                  <a:lnTo>
                    <a:pt x="14668" y="394335"/>
                  </a:lnTo>
                  <a:lnTo>
                    <a:pt x="0" y="39433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96278" y="2259838"/>
              <a:ext cx="120776" cy="1200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6812470" y="2129917"/>
              <a:ext cx="103505" cy="0"/>
            </a:xfrm>
            <a:custGeom>
              <a:avLst/>
              <a:gdLst/>
              <a:ahLst/>
              <a:cxnLst/>
              <a:rect l="l" t="t" r="r" b="b"/>
              <a:pathLst>
                <a:path w="103504">
                  <a:moveTo>
                    <a:pt x="0" y="0"/>
                  </a:moveTo>
                  <a:lnTo>
                    <a:pt x="103060" y="0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8047672" y="1996948"/>
            <a:ext cx="121285" cy="485140"/>
            <a:chOff x="8047672" y="1996948"/>
            <a:chExt cx="121285" cy="485140"/>
          </a:xfrm>
        </p:grpSpPr>
        <p:sp>
          <p:nvSpPr>
            <p:cNvPr id="74" name="object 74"/>
            <p:cNvSpPr/>
            <p:nvPr/>
          </p:nvSpPr>
          <p:spPr>
            <a:xfrm>
              <a:off x="8049196" y="1998472"/>
              <a:ext cx="118110" cy="481965"/>
            </a:xfrm>
            <a:custGeom>
              <a:avLst/>
              <a:gdLst/>
              <a:ahLst/>
              <a:cxnLst/>
              <a:rect l="l" t="t" r="r" b="b"/>
              <a:pathLst>
                <a:path w="118109" h="481964">
                  <a:moveTo>
                    <a:pt x="14668" y="379856"/>
                  </a:moveTo>
                  <a:lnTo>
                    <a:pt x="0" y="379856"/>
                  </a:lnTo>
                  <a:lnTo>
                    <a:pt x="58864" y="481964"/>
                  </a:lnTo>
                  <a:lnTo>
                    <a:pt x="58864" y="445438"/>
                  </a:lnTo>
                  <a:lnTo>
                    <a:pt x="14668" y="379856"/>
                  </a:lnTo>
                  <a:close/>
                </a:path>
                <a:path w="118109" h="481964">
                  <a:moveTo>
                    <a:pt x="65224" y="454876"/>
                  </a:moveTo>
                  <a:lnTo>
                    <a:pt x="58864" y="467487"/>
                  </a:lnTo>
                  <a:lnTo>
                    <a:pt x="58864" y="481964"/>
                  </a:lnTo>
                  <a:lnTo>
                    <a:pt x="70213" y="462278"/>
                  </a:lnTo>
                  <a:lnTo>
                    <a:pt x="65224" y="454876"/>
                  </a:lnTo>
                  <a:close/>
                </a:path>
                <a:path w="118109" h="481964">
                  <a:moveTo>
                    <a:pt x="58864" y="445438"/>
                  </a:moveTo>
                  <a:lnTo>
                    <a:pt x="58864" y="467487"/>
                  </a:lnTo>
                  <a:lnTo>
                    <a:pt x="65224" y="454876"/>
                  </a:lnTo>
                  <a:lnTo>
                    <a:pt x="58864" y="445438"/>
                  </a:lnTo>
                  <a:close/>
                </a:path>
                <a:path w="118109" h="481964">
                  <a:moveTo>
                    <a:pt x="70213" y="462278"/>
                  </a:moveTo>
                  <a:lnTo>
                    <a:pt x="67210" y="467487"/>
                  </a:lnTo>
                  <a:lnTo>
                    <a:pt x="73723" y="467487"/>
                  </a:lnTo>
                  <a:lnTo>
                    <a:pt x="70213" y="462278"/>
                  </a:lnTo>
                  <a:close/>
                </a:path>
                <a:path w="118109" h="481964">
                  <a:moveTo>
                    <a:pt x="73723" y="456190"/>
                  </a:moveTo>
                  <a:lnTo>
                    <a:pt x="70213" y="462278"/>
                  </a:lnTo>
                  <a:lnTo>
                    <a:pt x="73723" y="467487"/>
                  </a:lnTo>
                  <a:lnTo>
                    <a:pt x="73723" y="456190"/>
                  </a:lnTo>
                  <a:close/>
                </a:path>
                <a:path w="118109" h="481964">
                  <a:moveTo>
                    <a:pt x="73723" y="438025"/>
                  </a:moveTo>
                  <a:lnTo>
                    <a:pt x="65224" y="454876"/>
                  </a:lnTo>
                  <a:lnTo>
                    <a:pt x="70213" y="462278"/>
                  </a:lnTo>
                  <a:lnTo>
                    <a:pt x="73723" y="456190"/>
                  </a:lnTo>
                  <a:lnTo>
                    <a:pt x="73723" y="438025"/>
                  </a:lnTo>
                  <a:close/>
                </a:path>
                <a:path w="118109" h="481964">
                  <a:moveTo>
                    <a:pt x="117729" y="379856"/>
                  </a:moveTo>
                  <a:lnTo>
                    <a:pt x="103060" y="379856"/>
                  </a:lnTo>
                  <a:lnTo>
                    <a:pt x="73723" y="438025"/>
                  </a:lnTo>
                  <a:lnTo>
                    <a:pt x="73723" y="456190"/>
                  </a:lnTo>
                  <a:lnTo>
                    <a:pt x="117729" y="379856"/>
                  </a:lnTo>
                  <a:close/>
                </a:path>
                <a:path w="118109" h="481964">
                  <a:moveTo>
                    <a:pt x="65224" y="27279"/>
                  </a:moveTo>
                  <a:lnTo>
                    <a:pt x="58864" y="36717"/>
                  </a:lnTo>
                  <a:lnTo>
                    <a:pt x="58864" y="445438"/>
                  </a:lnTo>
                  <a:lnTo>
                    <a:pt x="65224" y="454876"/>
                  </a:lnTo>
                  <a:lnTo>
                    <a:pt x="73723" y="438025"/>
                  </a:lnTo>
                  <a:lnTo>
                    <a:pt x="73723" y="44130"/>
                  </a:lnTo>
                  <a:lnTo>
                    <a:pt x="65224" y="27279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0" y="87629"/>
                  </a:lnTo>
                  <a:lnTo>
                    <a:pt x="0" y="102298"/>
                  </a:lnTo>
                  <a:lnTo>
                    <a:pt x="14668" y="102298"/>
                  </a:lnTo>
                  <a:lnTo>
                    <a:pt x="58864" y="36717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73723" y="22120"/>
                  </a:moveTo>
                  <a:lnTo>
                    <a:pt x="73723" y="44130"/>
                  </a:lnTo>
                  <a:lnTo>
                    <a:pt x="103060" y="102298"/>
                  </a:lnTo>
                  <a:lnTo>
                    <a:pt x="117729" y="102298"/>
                  </a:lnTo>
                  <a:lnTo>
                    <a:pt x="117729" y="87629"/>
                  </a:lnTo>
                  <a:lnTo>
                    <a:pt x="73723" y="22120"/>
                  </a:lnTo>
                  <a:close/>
                </a:path>
                <a:path w="118109" h="481964">
                  <a:moveTo>
                    <a:pt x="71216" y="18388"/>
                  </a:moveTo>
                  <a:lnTo>
                    <a:pt x="65224" y="27279"/>
                  </a:lnTo>
                  <a:lnTo>
                    <a:pt x="73723" y="44130"/>
                  </a:lnTo>
                  <a:lnTo>
                    <a:pt x="73723" y="22120"/>
                  </a:lnTo>
                  <a:lnTo>
                    <a:pt x="71216" y="18388"/>
                  </a:lnTo>
                  <a:close/>
                </a:path>
                <a:path w="118109" h="481964">
                  <a:moveTo>
                    <a:pt x="58864" y="14668"/>
                  </a:moveTo>
                  <a:lnTo>
                    <a:pt x="58864" y="36717"/>
                  </a:lnTo>
                  <a:lnTo>
                    <a:pt x="65224" y="27279"/>
                  </a:lnTo>
                  <a:lnTo>
                    <a:pt x="58864" y="14668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58864" y="14668"/>
                  </a:lnTo>
                  <a:lnTo>
                    <a:pt x="65224" y="27279"/>
                  </a:lnTo>
                  <a:lnTo>
                    <a:pt x="71216" y="18388"/>
                  </a:lnTo>
                  <a:lnTo>
                    <a:pt x="58864" y="0"/>
                  </a:lnTo>
                  <a:close/>
                </a:path>
                <a:path w="118109" h="481964">
                  <a:moveTo>
                    <a:pt x="73723" y="14668"/>
                  </a:moveTo>
                  <a:lnTo>
                    <a:pt x="71216" y="18388"/>
                  </a:lnTo>
                  <a:lnTo>
                    <a:pt x="73723" y="22120"/>
                  </a:lnTo>
                  <a:lnTo>
                    <a:pt x="73723" y="14668"/>
                  </a:lnTo>
                  <a:close/>
                </a:path>
                <a:path w="118109" h="481964">
                  <a:moveTo>
                    <a:pt x="58864" y="0"/>
                  </a:moveTo>
                  <a:lnTo>
                    <a:pt x="71216" y="18388"/>
                  </a:lnTo>
                  <a:lnTo>
                    <a:pt x="73723" y="14668"/>
                  </a:lnTo>
                  <a:lnTo>
                    <a:pt x="588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108060" y="1998472"/>
              <a:ext cx="15240" cy="481965"/>
            </a:xfrm>
            <a:custGeom>
              <a:avLst/>
              <a:gdLst/>
              <a:ahLst/>
              <a:cxnLst/>
              <a:rect l="l" t="t" r="r" b="b"/>
              <a:pathLst>
                <a:path w="15240" h="481964">
                  <a:moveTo>
                    <a:pt x="0" y="467487"/>
                  </a:moveTo>
                  <a:lnTo>
                    <a:pt x="0" y="14668"/>
                  </a:lnTo>
                  <a:lnTo>
                    <a:pt x="0" y="0"/>
                  </a:lnTo>
                  <a:lnTo>
                    <a:pt x="14859" y="14668"/>
                  </a:lnTo>
                  <a:lnTo>
                    <a:pt x="14859" y="467487"/>
                  </a:lnTo>
                  <a:lnTo>
                    <a:pt x="0" y="467487"/>
                  </a:lnTo>
                  <a:lnTo>
                    <a:pt x="0" y="481964"/>
                  </a:lnTo>
                  <a:lnTo>
                    <a:pt x="0" y="467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47672" y="2376805"/>
              <a:ext cx="120777" cy="10515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47672" y="1996948"/>
              <a:ext cx="120777" cy="105346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8063864" y="2144585"/>
              <a:ext cx="103505" cy="0"/>
            </a:xfrm>
            <a:custGeom>
              <a:avLst/>
              <a:gdLst/>
              <a:ahLst/>
              <a:cxnLst/>
              <a:rect l="l" t="t" r="r" b="b"/>
              <a:pathLst>
                <a:path w="103504">
                  <a:moveTo>
                    <a:pt x="0" y="0"/>
                  </a:moveTo>
                  <a:lnTo>
                    <a:pt x="103060" y="0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7075931" y="2639695"/>
            <a:ext cx="813435" cy="120014"/>
            <a:chOff x="7075931" y="2639695"/>
            <a:chExt cx="813435" cy="120014"/>
          </a:xfrm>
        </p:grpSpPr>
        <p:sp>
          <p:nvSpPr>
            <p:cNvPr id="80" name="object 80"/>
            <p:cNvSpPr/>
            <p:nvPr/>
          </p:nvSpPr>
          <p:spPr>
            <a:xfrm>
              <a:off x="7077455" y="2641219"/>
              <a:ext cx="810260" cy="116839"/>
            </a:xfrm>
            <a:custGeom>
              <a:avLst/>
              <a:gdLst/>
              <a:ahLst/>
              <a:cxnLst/>
              <a:rect l="l" t="t" r="r" b="b"/>
              <a:pathLst>
                <a:path w="810259" h="116839">
                  <a:moveTo>
                    <a:pt x="27342" y="64575"/>
                  </a:moveTo>
                  <a:lnTo>
                    <a:pt x="19830" y="69546"/>
                  </a:lnTo>
                  <a:lnTo>
                    <a:pt x="103060" y="116776"/>
                  </a:lnTo>
                  <a:lnTo>
                    <a:pt x="117728" y="116776"/>
                  </a:lnTo>
                  <a:lnTo>
                    <a:pt x="103060" y="102107"/>
                  </a:lnTo>
                  <a:lnTo>
                    <a:pt x="27342" y="64575"/>
                  </a:lnTo>
                  <a:close/>
                </a:path>
                <a:path w="810259" h="116839">
                  <a:moveTo>
                    <a:pt x="782472" y="64575"/>
                  </a:moveTo>
                  <a:lnTo>
                    <a:pt x="706754" y="102107"/>
                  </a:lnTo>
                  <a:lnTo>
                    <a:pt x="692086" y="116776"/>
                  </a:lnTo>
                  <a:lnTo>
                    <a:pt x="706754" y="116776"/>
                  </a:lnTo>
                  <a:lnTo>
                    <a:pt x="789985" y="69546"/>
                  </a:lnTo>
                  <a:lnTo>
                    <a:pt x="782472" y="64575"/>
                  </a:lnTo>
                  <a:close/>
                </a:path>
                <a:path w="810259" h="116839">
                  <a:moveTo>
                    <a:pt x="14668" y="66616"/>
                  </a:moveTo>
                  <a:lnTo>
                    <a:pt x="14668" y="72961"/>
                  </a:lnTo>
                  <a:lnTo>
                    <a:pt x="19830" y="69546"/>
                  </a:lnTo>
                  <a:lnTo>
                    <a:pt x="14668" y="66616"/>
                  </a:lnTo>
                  <a:close/>
                </a:path>
                <a:path w="810259" h="116839">
                  <a:moveTo>
                    <a:pt x="19830" y="69546"/>
                  </a:moveTo>
                  <a:lnTo>
                    <a:pt x="14668" y="72961"/>
                  </a:lnTo>
                  <a:lnTo>
                    <a:pt x="25849" y="72961"/>
                  </a:lnTo>
                  <a:lnTo>
                    <a:pt x="19830" y="69546"/>
                  </a:lnTo>
                  <a:close/>
                </a:path>
                <a:path w="810259" h="116839">
                  <a:moveTo>
                    <a:pt x="772977" y="58292"/>
                  </a:moveTo>
                  <a:lnTo>
                    <a:pt x="36838" y="58292"/>
                  </a:lnTo>
                  <a:lnTo>
                    <a:pt x="27342" y="64575"/>
                  </a:lnTo>
                  <a:lnTo>
                    <a:pt x="44260" y="72961"/>
                  </a:lnTo>
                  <a:lnTo>
                    <a:pt x="765554" y="72961"/>
                  </a:lnTo>
                  <a:lnTo>
                    <a:pt x="782472" y="64575"/>
                  </a:lnTo>
                  <a:lnTo>
                    <a:pt x="772977" y="58292"/>
                  </a:lnTo>
                  <a:close/>
                </a:path>
                <a:path w="810259" h="116839">
                  <a:moveTo>
                    <a:pt x="789985" y="69546"/>
                  </a:moveTo>
                  <a:lnTo>
                    <a:pt x="783966" y="72961"/>
                  </a:lnTo>
                  <a:lnTo>
                    <a:pt x="795147" y="72961"/>
                  </a:lnTo>
                  <a:lnTo>
                    <a:pt x="789985" y="69546"/>
                  </a:lnTo>
                  <a:close/>
                </a:path>
                <a:path w="810259" h="116839">
                  <a:moveTo>
                    <a:pt x="795147" y="66616"/>
                  </a:moveTo>
                  <a:lnTo>
                    <a:pt x="789985" y="69546"/>
                  </a:lnTo>
                  <a:lnTo>
                    <a:pt x="795147" y="72961"/>
                  </a:lnTo>
                  <a:lnTo>
                    <a:pt x="795147" y="66616"/>
                  </a:lnTo>
                  <a:close/>
                </a:path>
                <a:path w="810259" h="116839">
                  <a:moveTo>
                    <a:pt x="14668" y="58292"/>
                  </a:moveTo>
                  <a:lnTo>
                    <a:pt x="14668" y="66616"/>
                  </a:lnTo>
                  <a:lnTo>
                    <a:pt x="19830" y="69546"/>
                  </a:lnTo>
                  <a:lnTo>
                    <a:pt x="27342" y="64575"/>
                  </a:lnTo>
                  <a:lnTo>
                    <a:pt x="14668" y="58292"/>
                  </a:lnTo>
                  <a:close/>
                </a:path>
                <a:path w="810259" h="116839">
                  <a:moveTo>
                    <a:pt x="795147" y="58292"/>
                  </a:moveTo>
                  <a:lnTo>
                    <a:pt x="782472" y="64575"/>
                  </a:lnTo>
                  <a:lnTo>
                    <a:pt x="789985" y="69546"/>
                  </a:lnTo>
                  <a:lnTo>
                    <a:pt x="795147" y="66616"/>
                  </a:lnTo>
                  <a:lnTo>
                    <a:pt x="795147" y="58292"/>
                  </a:lnTo>
                  <a:close/>
                </a:path>
                <a:path w="810259" h="116839">
                  <a:moveTo>
                    <a:pt x="103060" y="0"/>
                  </a:moveTo>
                  <a:lnTo>
                    <a:pt x="0" y="58292"/>
                  </a:lnTo>
                  <a:lnTo>
                    <a:pt x="14668" y="66616"/>
                  </a:lnTo>
                  <a:lnTo>
                    <a:pt x="14668" y="58292"/>
                  </a:lnTo>
                  <a:lnTo>
                    <a:pt x="36838" y="58292"/>
                  </a:lnTo>
                  <a:lnTo>
                    <a:pt x="103060" y="14477"/>
                  </a:lnTo>
                  <a:lnTo>
                    <a:pt x="117728" y="14477"/>
                  </a:lnTo>
                  <a:lnTo>
                    <a:pt x="103060" y="0"/>
                  </a:lnTo>
                  <a:close/>
                </a:path>
                <a:path w="810259" h="116839">
                  <a:moveTo>
                    <a:pt x="809815" y="58292"/>
                  </a:moveTo>
                  <a:lnTo>
                    <a:pt x="795147" y="58292"/>
                  </a:lnTo>
                  <a:lnTo>
                    <a:pt x="795147" y="66616"/>
                  </a:lnTo>
                  <a:lnTo>
                    <a:pt x="809815" y="58292"/>
                  </a:lnTo>
                  <a:close/>
                </a:path>
                <a:path w="810259" h="116839">
                  <a:moveTo>
                    <a:pt x="36838" y="58292"/>
                  </a:moveTo>
                  <a:lnTo>
                    <a:pt x="14668" y="58292"/>
                  </a:lnTo>
                  <a:lnTo>
                    <a:pt x="27342" y="64575"/>
                  </a:lnTo>
                  <a:lnTo>
                    <a:pt x="36838" y="58292"/>
                  </a:lnTo>
                  <a:close/>
                </a:path>
                <a:path w="810259" h="116839">
                  <a:moveTo>
                    <a:pt x="706754" y="0"/>
                  </a:moveTo>
                  <a:lnTo>
                    <a:pt x="692086" y="14477"/>
                  </a:lnTo>
                  <a:lnTo>
                    <a:pt x="706754" y="14477"/>
                  </a:lnTo>
                  <a:lnTo>
                    <a:pt x="782472" y="64575"/>
                  </a:lnTo>
                  <a:lnTo>
                    <a:pt x="795147" y="58292"/>
                  </a:lnTo>
                  <a:lnTo>
                    <a:pt x="809815" y="58292"/>
                  </a:lnTo>
                  <a:lnTo>
                    <a:pt x="7067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092124" y="2699512"/>
              <a:ext cx="781050" cy="15240"/>
            </a:xfrm>
            <a:custGeom>
              <a:avLst/>
              <a:gdLst/>
              <a:ahLst/>
              <a:cxnLst/>
              <a:rect l="l" t="t" r="r" b="b"/>
              <a:pathLst>
                <a:path w="781050" h="15239">
                  <a:moveTo>
                    <a:pt x="0" y="0"/>
                  </a:moveTo>
                  <a:lnTo>
                    <a:pt x="780478" y="0"/>
                  </a:lnTo>
                  <a:lnTo>
                    <a:pt x="780478" y="14668"/>
                  </a:lnTo>
                  <a:lnTo>
                    <a:pt x="0" y="1466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75931" y="2639695"/>
              <a:ext cx="120776" cy="11982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768018" y="2639695"/>
              <a:ext cx="120776" cy="119824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7180516" y="2641219"/>
              <a:ext cx="603885" cy="116839"/>
            </a:xfrm>
            <a:custGeom>
              <a:avLst/>
              <a:gdLst/>
              <a:ahLst/>
              <a:cxnLst/>
              <a:rect l="l" t="t" r="r" b="b"/>
              <a:pathLst>
                <a:path w="603884" h="116839">
                  <a:moveTo>
                    <a:pt x="27342" y="64575"/>
                  </a:moveTo>
                  <a:lnTo>
                    <a:pt x="19830" y="69546"/>
                  </a:lnTo>
                  <a:lnTo>
                    <a:pt x="103060" y="116776"/>
                  </a:lnTo>
                  <a:lnTo>
                    <a:pt x="117728" y="116776"/>
                  </a:lnTo>
                  <a:lnTo>
                    <a:pt x="103060" y="102107"/>
                  </a:lnTo>
                  <a:lnTo>
                    <a:pt x="27342" y="64575"/>
                  </a:lnTo>
                  <a:close/>
                </a:path>
                <a:path w="603884" h="116839">
                  <a:moveTo>
                    <a:pt x="576351" y="64575"/>
                  </a:moveTo>
                  <a:lnTo>
                    <a:pt x="500634" y="102107"/>
                  </a:lnTo>
                  <a:lnTo>
                    <a:pt x="485965" y="116776"/>
                  </a:lnTo>
                  <a:lnTo>
                    <a:pt x="500634" y="116776"/>
                  </a:lnTo>
                  <a:lnTo>
                    <a:pt x="583864" y="69546"/>
                  </a:lnTo>
                  <a:lnTo>
                    <a:pt x="576351" y="64575"/>
                  </a:lnTo>
                  <a:close/>
                </a:path>
                <a:path w="603884" h="116839">
                  <a:moveTo>
                    <a:pt x="14668" y="66616"/>
                  </a:moveTo>
                  <a:lnTo>
                    <a:pt x="14668" y="72961"/>
                  </a:lnTo>
                  <a:lnTo>
                    <a:pt x="19830" y="69546"/>
                  </a:lnTo>
                  <a:lnTo>
                    <a:pt x="14668" y="66616"/>
                  </a:lnTo>
                  <a:close/>
                </a:path>
                <a:path w="603884" h="116839">
                  <a:moveTo>
                    <a:pt x="19830" y="69546"/>
                  </a:moveTo>
                  <a:lnTo>
                    <a:pt x="14668" y="72961"/>
                  </a:lnTo>
                  <a:lnTo>
                    <a:pt x="25849" y="72961"/>
                  </a:lnTo>
                  <a:lnTo>
                    <a:pt x="19830" y="69546"/>
                  </a:lnTo>
                  <a:close/>
                </a:path>
                <a:path w="603884" h="116839">
                  <a:moveTo>
                    <a:pt x="566856" y="58292"/>
                  </a:moveTo>
                  <a:lnTo>
                    <a:pt x="36838" y="58292"/>
                  </a:lnTo>
                  <a:lnTo>
                    <a:pt x="27342" y="64575"/>
                  </a:lnTo>
                  <a:lnTo>
                    <a:pt x="44260" y="72961"/>
                  </a:lnTo>
                  <a:lnTo>
                    <a:pt x="559433" y="72961"/>
                  </a:lnTo>
                  <a:lnTo>
                    <a:pt x="576351" y="64575"/>
                  </a:lnTo>
                  <a:lnTo>
                    <a:pt x="566856" y="58292"/>
                  </a:lnTo>
                  <a:close/>
                </a:path>
                <a:path w="603884" h="116839">
                  <a:moveTo>
                    <a:pt x="583864" y="69546"/>
                  </a:moveTo>
                  <a:lnTo>
                    <a:pt x="577845" y="72961"/>
                  </a:lnTo>
                  <a:lnTo>
                    <a:pt x="589026" y="72961"/>
                  </a:lnTo>
                  <a:lnTo>
                    <a:pt x="583864" y="69546"/>
                  </a:lnTo>
                  <a:close/>
                </a:path>
                <a:path w="603884" h="116839">
                  <a:moveTo>
                    <a:pt x="589026" y="66616"/>
                  </a:moveTo>
                  <a:lnTo>
                    <a:pt x="583864" y="69546"/>
                  </a:lnTo>
                  <a:lnTo>
                    <a:pt x="589026" y="72961"/>
                  </a:lnTo>
                  <a:lnTo>
                    <a:pt x="589026" y="66616"/>
                  </a:lnTo>
                  <a:close/>
                </a:path>
                <a:path w="603884" h="116839">
                  <a:moveTo>
                    <a:pt x="14668" y="58292"/>
                  </a:moveTo>
                  <a:lnTo>
                    <a:pt x="14668" y="66616"/>
                  </a:lnTo>
                  <a:lnTo>
                    <a:pt x="19830" y="69546"/>
                  </a:lnTo>
                  <a:lnTo>
                    <a:pt x="27342" y="64575"/>
                  </a:lnTo>
                  <a:lnTo>
                    <a:pt x="14668" y="58292"/>
                  </a:lnTo>
                  <a:close/>
                </a:path>
                <a:path w="603884" h="116839">
                  <a:moveTo>
                    <a:pt x="589026" y="58292"/>
                  </a:moveTo>
                  <a:lnTo>
                    <a:pt x="576351" y="64575"/>
                  </a:lnTo>
                  <a:lnTo>
                    <a:pt x="583864" y="69546"/>
                  </a:lnTo>
                  <a:lnTo>
                    <a:pt x="589026" y="66616"/>
                  </a:lnTo>
                  <a:lnTo>
                    <a:pt x="589026" y="58292"/>
                  </a:lnTo>
                  <a:close/>
                </a:path>
                <a:path w="603884" h="116839">
                  <a:moveTo>
                    <a:pt x="103060" y="0"/>
                  </a:moveTo>
                  <a:lnTo>
                    <a:pt x="0" y="58292"/>
                  </a:lnTo>
                  <a:lnTo>
                    <a:pt x="14668" y="66616"/>
                  </a:lnTo>
                  <a:lnTo>
                    <a:pt x="14668" y="58292"/>
                  </a:lnTo>
                  <a:lnTo>
                    <a:pt x="36838" y="58292"/>
                  </a:lnTo>
                  <a:lnTo>
                    <a:pt x="103060" y="14477"/>
                  </a:lnTo>
                  <a:lnTo>
                    <a:pt x="117728" y="14477"/>
                  </a:lnTo>
                  <a:lnTo>
                    <a:pt x="103060" y="0"/>
                  </a:lnTo>
                  <a:close/>
                </a:path>
                <a:path w="603884" h="116839">
                  <a:moveTo>
                    <a:pt x="603694" y="58292"/>
                  </a:moveTo>
                  <a:lnTo>
                    <a:pt x="589026" y="58292"/>
                  </a:lnTo>
                  <a:lnTo>
                    <a:pt x="589026" y="66616"/>
                  </a:lnTo>
                  <a:lnTo>
                    <a:pt x="603694" y="58292"/>
                  </a:lnTo>
                  <a:close/>
                </a:path>
                <a:path w="603884" h="116839">
                  <a:moveTo>
                    <a:pt x="36838" y="58292"/>
                  </a:moveTo>
                  <a:lnTo>
                    <a:pt x="14668" y="58292"/>
                  </a:lnTo>
                  <a:lnTo>
                    <a:pt x="27342" y="64575"/>
                  </a:lnTo>
                  <a:lnTo>
                    <a:pt x="36838" y="58292"/>
                  </a:lnTo>
                  <a:close/>
                </a:path>
                <a:path w="603884" h="116839">
                  <a:moveTo>
                    <a:pt x="500634" y="0"/>
                  </a:moveTo>
                  <a:lnTo>
                    <a:pt x="485965" y="14477"/>
                  </a:lnTo>
                  <a:lnTo>
                    <a:pt x="500634" y="14477"/>
                  </a:lnTo>
                  <a:lnTo>
                    <a:pt x="576351" y="64575"/>
                  </a:lnTo>
                  <a:lnTo>
                    <a:pt x="589026" y="58292"/>
                  </a:lnTo>
                  <a:lnTo>
                    <a:pt x="603694" y="58292"/>
                  </a:lnTo>
                  <a:lnTo>
                    <a:pt x="5006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195184" y="2699512"/>
              <a:ext cx="574675" cy="15240"/>
            </a:xfrm>
            <a:custGeom>
              <a:avLst/>
              <a:gdLst/>
              <a:ahLst/>
              <a:cxnLst/>
              <a:rect l="l" t="t" r="r" b="b"/>
              <a:pathLst>
                <a:path w="574675" h="15239">
                  <a:moveTo>
                    <a:pt x="0" y="0"/>
                  </a:moveTo>
                  <a:lnTo>
                    <a:pt x="574357" y="0"/>
                  </a:lnTo>
                  <a:lnTo>
                    <a:pt x="574357" y="14668"/>
                  </a:lnTo>
                  <a:lnTo>
                    <a:pt x="0" y="1466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78992" y="2639695"/>
              <a:ext cx="120776" cy="11982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64957" y="2639695"/>
              <a:ext cx="120776" cy="119824"/>
            </a:xfrm>
            <a:prstGeom prst="rect">
              <a:avLst/>
            </a:prstGeom>
          </p:spPr>
        </p:pic>
      </p:grpSp>
      <p:sp>
        <p:nvSpPr>
          <p:cNvPr id="88" name="object 88"/>
          <p:cNvSpPr/>
          <p:nvPr/>
        </p:nvSpPr>
        <p:spPr>
          <a:xfrm>
            <a:off x="5796534" y="4539932"/>
            <a:ext cx="2400300" cy="613410"/>
          </a:xfrm>
          <a:custGeom>
            <a:avLst/>
            <a:gdLst/>
            <a:ahLst/>
            <a:cxnLst/>
            <a:rect l="l" t="t" r="r" b="b"/>
            <a:pathLst>
              <a:path w="2400300" h="613410">
                <a:moveTo>
                  <a:pt x="0" y="496633"/>
                </a:moveTo>
                <a:lnTo>
                  <a:pt x="0" y="598931"/>
                </a:lnTo>
              </a:path>
              <a:path w="2400300" h="613410">
                <a:moveTo>
                  <a:pt x="2399918" y="511301"/>
                </a:moveTo>
                <a:lnTo>
                  <a:pt x="2399918" y="613409"/>
                </a:lnTo>
              </a:path>
              <a:path w="2400300" h="613410">
                <a:moveTo>
                  <a:pt x="1192530" y="0"/>
                </a:moveTo>
                <a:lnTo>
                  <a:pt x="1295590" y="0"/>
                </a:lnTo>
              </a:path>
            </a:pathLst>
          </a:custGeom>
          <a:ln w="293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3839971" y="5475720"/>
            <a:ext cx="1488440" cy="44005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04470" marR="5080" indent="-192405">
              <a:lnSpc>
                <a:spcPts val="1610"/>
              </a:lnSpc>
              <a:spcBef>
                <a:spcPts val="190"/>
              </a:spcBef>
            </a:pPr>
            <a:r>
              <a:rPr sz="1350" spc="10" dirty="0">
                <a:latin typeface="Times New Roman"/>
                <a:cs typeface="Times New Roman"/>
              </a:rPr>
              <a:t>г) </a:t>
            </a:r>
            <a:r>
              <a:rPr sz="1350" spc="15" dirty="0">
                <a:latin typeface="Times New Roman"/>
                <a:cs typeface="Times New Roman"/>
              </a:rPr>
              <a:t>миграция </a:t>
            </a:r>
            <a:r>
              <a:rPr sz="1350" spc="20" dirty="0">
                <a:latin typeface="Times New Roman"/>
                <a:cs typeface="Times New Roman"/>
              </a:rPr>
              <a:t> </a:t>
            </a:r>
            <a:r>
              <a:rPr sz="1350" spc="25" dirty="0">
                <a:latin typeface="Times New Roman"/>
                <a:cs typeface="Times New Roman"/>
              </a:rPr>
              <a:t>внешних</a:t>
            </a:r>
            <a:r>
              <a:rPr sz="1350" spc="-35" dirty="0">
                <a:latin typeface="Times New Roman"/>
                <a:cs typeface="Times New Roman"/>
              </a:rPr>
              <a:t> </a:t>
            </a:r>
            <a:r>
              <a:rPr sz="1350" spc="-10" dirty="0">
                <a:latin typeface="Times New Roman"/>
                <a:cs typeface="Times New Roman"/>
              </a:rPr>
              <a:t>ключей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252971" y="5503862"/>
            <a:ext cx="1472565" cy="307340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385"/>
              </a:spcBef>
            </a:pPr>
            <a:r>
              <a:rPr sz="1350" spc="35" dirty="0">
                <a:latin typeface="Times New Roman"/>
                <a:cs typeface="Times New Roman"/>
              </a:rPr>
              <a:t>ОТДЕЛЫ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240648" y="6332791"/>
            <a:ext cx="1148715" cy="31051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170"/>
              </a:spcBef>
            </a:pPr>
            <a:r>
              <a:rPr sz="1350" spc="10" dirty="0">
                <a:latin typeface="Times New Roman"/>
                <a:cs typeface="Times New Roman"/>
              </a:rPr>
              <a:t>ПРОЕКТЫ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4265295" y="6332791"/>
            <a:ext cx="1472565" cy="310515"/>
          </a:xfrm>
          <a:prstGeom prst="rect">
            <a:avLst/>
          </a:prstGeom>
          <a:ln w="14664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47955">
              <a:lnSpc>
                <a:spcPct val="100000"/>
              </a:lnSpc>
              <a:spcBef>
                <a:spcPts val="170"/>
              </a:spcBef>
            </a:pPr>
            <a:r>
              <a:rPr sz="1350" spc="15" dirty="0">
                <a:latin typeface="Times New Roman"/>
                <a:cs typeface="Times New Roman"/>
              </a:rPr>
              <a:t>СОТРУДНИКИ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5750814" y="5809234"/>
            <a:ext cx="518795" cy="514350"/>
            <a:chOff x="5750814" y="5809234"/>
            <a:chExt cx="518795" cy="514350"/>
          </a:xfrm>
        </p:grpSpPr>
        <p:sp>
          <p:nvSpPr>
            <p:cNvPr id="94" name="object 94"/>
            <p:cNvSpPr/>
            <p:nvPr/>
          </p:nvSpPr>
          <p:spPr>
            <a:xfrm>
              <a:off x="5855398" y="5825236"/>
              <a:ext cx="398145" cy="394335"/>
            </a:xfrm>
            <a:custGeom>
              <a:avLst/>
              <a:gdLst/>
              <a:ahLst/>
              <a:cxnLst/>
              <a:rect l="l" t="t" r="r" b="b"/>
              <a:pathLst>
                <a:path w="398145" h="394335">
                  <a:moveTo>
                    <a:pt x="0" y="379856"/>
                  </a:moveTo>
                  <a:lnTo>
                    <a:pt x="0" y="394334"/>
                  </a:lnTo>
                  <a:lnTo>
                    <a:pt x="3266" y="383039"/>
                  </a:lnTo>
                  <a:lnTo>
                    <a:pt x="0" y="379856"/>
                  </a:lnTo>
                  <a:close/>
                </a:path>
                <a:path w="398145" h="394335">
                  <a:moveTo>
                    <a:pt x="3266" y="383039"/>
                  </a:moveTo>
                  <a:lnTo>
                    <a:pt x="0" y="394334"/>
                  </a:lnTo>
                  <a:lnTo>
                    <a:pt x="11516" y="391078"/>
                  </a:lnTo>
                  <a:lnTo>
                    <a:pt x="3266" y="383039"/>
                  </a:lnTo>
                  <a:close/>
                </a:path>
                <a:path w="398145" h="394335">
                  <a:moveTo>
                    <a:pt x="11516" y="391078"/>
                  </a:moveTo>
                  <a:lnTo>
                    <a:pt x="0" y="394334"/>
                  </a:lnTo>
                  <a:lnTo>
                    <a:pt x="14859" y="394334"/>
                  </a:lnTo>
                  <a:lnTo>
                    <a:pt x="11516" y="391078"/>
                  </a:lnTo>
                  <a:close/>
                </a:path>
                <a:path w="398145" h="394335">
                  <a:moveTo>
                    <a:pt x="16173" y="389761"/>
                  </a:moveTo>
                  <a:lnTo>
                    <a:pt x="11516" y="391078"/>
                  </a:lnTo>
                  <a:lnTo>
                    <a:pt x="14859" y="394334"/>
                  </a:lnTo>
                  <a:lnTo>
                    <a:pt x="16173" y="389761"/>
                  </a:lnTo>
                  <a:close/>
                </a:path>
                <a:path w="398145" h="394335">
                  <a:moveTo>
                    <a:pt x="20471" y="388545"/>
                  </a:moveTo>
                  <a:lnTo>
                    <a:pt x="16173" y="389761"/>
                  </a:lnTo>
                  <a:lnTo>
                    <a:pt x="14859" y="394334"/>
                  </a:lnTo>
                  <a:lnTo>
                    <a:pt x="20471" y="388545"/>
                  </a:lnTo>
                  <a:close/>
                </a:path>
                <a:path w="398145" h="394335">
                  <a:moveTo>
                    <a:pt x="20712" y="373960"/>
                  </a:moveTo>
                  <a:lnTo>
                    <a:pt x="4562" y="378558"/>
                  </a:lnTo>
                  <a:lnTo>
                    <a:pt x="3266" y="383039"/>
                  </a:lnTo>
                  <a:lnTo>
                    <a:pt x="11516" y="391078"/>
                  </a:lnTo>
                  <a:lnTo>
                    <a:pt x="16173" y="389761"/>
                  </a:lnTo>
                  <a:lnTo>
                    <a:pt x="20712" y="373960"/>
                  </a:lnTo>
                  <a:close/>
                </a:path>
                <a:path w="398145" h="394335">
                  <a:moveTo>
                    <a:pt x="39905" y="368497"/>
                  </a:moveTo>
                  <a:lnTo>
                    <a:pt x="20712" y="373960"/>
                  </a:lnTo>
                  <a:lnTo>
                    <a:pt x="16173" y="389761"/>
                  </a:lnTo>
                  <a:lnTo>
                    <a:pt x="20471" y="388545"/>
                  </a:lnTo>
                  <a:lnTo>
                    <a:pt x="39905" y="368497"/>
                  </a:lnTo>
                  <a:close/>
                </a:path>
                <a:path w="398145" h="394335">
                  <a:moveTo>
                    <a:pt x="103060" y="350519"/>
                  </a:moveTo>
                  <a:lnTo>
                    <a:pt x="39905" y="368497"/>
                  </a:lnTo>
                  <a:lnTo>
                    <a:pt x="20471" y="388545"/>
                  </a:lnTo>
                  <a:lnTo>
                    <a:pt x="103060" y="365188"/>
                  </a:lnTo>
                  <a:lnTo>
                    <a:pt x="117919" y="365188"/>
                  </a:lnTo>
                  <a:lnTo>
                    <a:pt x="103060" y="350519"/>
                  </a:lnTo>
                  <a:close/>
                </a:path>
                <a:path w="398145" h="394335">
                  <a:moveTo>
                    <a:pt x="4562" y="378558"/>
                  </a:moveTo>
                  <a:lnTo>
                    <a:pt x="0" y="379856"/>
                  </a:lnTo>
                  <a:lnTo>
                    <a:pt x="3266" y="383039"/>
                  </a:lnTo>
                  <a:lnTo>
                    <a:pt x="4562" y="378558"/>
                  </a:lnTo>
                  <a:close/>
                </a:path>
                <a:path w="398145" h="394335">
                  <a:moveTo>
                    <a:pt x="5781" y="374343"/>
                  </a:moveTo>
                  <a:lnTo>
                    <a:pt x="0" y="379856"/>
                  </a:lnTo>
                  <a:lnTo>
                    <a:pt x="4562" y="378558"/>
                  </a:lnTo>
                  <a:lnTo>
                    <a:pt x="5781" y="374343"/>
                  </a:lnTo>
                  <a:close/>
                </a:path>
                <a:path w="398145" h="394335">
                  <a:moveTo>
                    <a:pt x="26197" y="354871"/>
                  </a:moveTo>
                  <a:lnTo>
                    <a:pt x="5781" y="374343"/>
                  </a:lnTo>
                  <a:lnTo>
                    <a:pt x="4562" y="378558"/>
                  </a:lnTo>
                  <a:lnTo>
                    <a:pt x="20712" y="373960"/>
                  </a:lnTo>
                  <a:lnTo>
                    <a:pt x="26197" y="354871"/>
                  </a:lnTo>
                  <a:close/>
                </a:path>
                <a:path w="398145" h="394335">
                  <a:moveTo>
                    <a:pt x="44196" y="277558"/>
                  </a:moveTo>
                  <a:lnTo>
                    <a:pt x="29527" y="277558"/>
                  </a:lnTo>
                  <a:lnTo>
                    <a:pt x="29527" y="292226"/>
                  </a:lnTo>
                  <a:lnTo>
                    <a:pt x="5781" y="374343"/>
                  </a:lnTo>
                  <a:lnTo>
                    <a:pt x="26197" y="354871"/>
                  </a:lnTo>
                  <a:lnTo>
                    <a:pt x="44196" y="292226"/>
                  </a:lnTo>
                  <a:lnTo>
                    <a:pt x="44196" y="277558"/>
                  </a:lnTo>
                  <a:close/>
                </a:path>
                <a:path w="398145" h="394335">
                  <a:moveTo>
                    <a:pt x="365593" y="31768"/>
                  </a:moveTo>
                  <a:lnTo>
                    <a:pt x="364868" y="31870"/>
                  </a:lnTo>
                  <a:lnTo>
                    <a:pt x="26197" y="354871"/>
                  </a:lnTo>
                  <a:lnTo>
                    <a:pt x="20712" y="373960"/>
                  </a:lnTo>
                  <a:lnTo>
                    <a:pt x="39905" y="368497"/>
                  </a:lnTo>
                  <a:lnTo>
                    <a:pt x="365466" y="32657"/>
                  </a:lnTo>
                  <a:lnTo>
                    <a:pt x="365593" y="31768"/>
                  </a:lnTo>
                  <a:close/>
                </a:path>
                <a:path w="398145" h="394335">
                  <a:moveTo>
                    <a:pt x="393870" y="14668"/>
                  </a:moveTo>
                  <a:lnTo>
                    <a:pt x="382904" y="14668"/>
                  </a:lnTo>
                  <a:lnTo>
                    <a:pt x="375638" y="22164"/>
                  </a:lnTo>
                  <a:lnTo>
                    <a:pt x="382904" y="29337"/>
                  </a:lnTo>
                  <a:lnTo>
                    <a:pt x="366443" y="31649"/>
                  </a:lnTo>
                  <a:lnTo>
                    <a:pt x="365466" y="32657"/>
                  </a:lnTo>
                  <a:lnTo>
                    <a:pt x="353377" y="116966"/>
                  </a:lnTo>
                  <a:lnTo>
                    <a:pt x="368046" y="116966"/>
                  </a:lnTo>
                  <a:lnTo>
                    <a:pt x="393870" y="14668"/>
                  </a:lnTo>
                  <a:close/>
                </a:path>
                <a:path w="398145" h="394335">
                  <a:moveTo>
                    <a:pt x="397573" y="0"/>
                  </a:moveTo>
                  <a:lnTo>
                    <a:pt x="279844" y="29337"/>
                  </a:lnTo>
                  <a:lnTo>
                    <a:pt x="279844" y="43814"/>
                  </a:lnTo>
                  <a:lnTo>
                    <a:pt x="364868" y="31870"/>
                  </a:lnTo>
                  <a:lnTo>
                    <a:pt x="365692" y="31085"/>
                  </a:lnTo>
                  <a:lnTo>
                    <a:pt x="368046" y="14668"/>
                  </a:lnTo>
                  <a:lnTo>
                    <a:pt x="393870" y="14668"/>
                  </a:lnTo>
                  <a:lnTo>
                    <a:pt x="397573" y="0"/>
                  </a:lnTo>
                  <a:close/>
                </a:path>
                <a:path w="398145" h="394335">
                  <a:moveTo>
                    <a:pt x="366443" y="31649"/>
                  </a:moveTo>
                  <a:lnTo>
                    <a:pt x="365593" y="31768"/>
                  </a:lnTo>
                  <a:lnTo>
                    <a:pt x="365466" y="32657"/>
                  </a:lnTo>
                  <a:lnTo>
                    <a:pt x="366443" y="31649"/>
                  </a:lnTo>
                  <a:close/>
                </a:path>
                <a:path w="398145" h="394335">
                  <a:moveTo>
                    <a:pt x="365692" y="31085"/>
                  </a:moveTo>
                  <a:lnTo>
                    <a:pt x="364868" y="31870"/>
                  </a:lnTo>
                  <a:lnTo>
                    <a:pt x="365593" y="31768"/>
                  </a:lnTo>
                  <a:lnTo>
                    <a:pt x="365692" y="31085"/>
                  </a:lnTo>
                  <a:close/>
                </a:path>
                <a:path w="398145" h="394335">
                  <a:moveTo>
                    <a:pt x="375347" y="21876"/>
                  </a:moveTo>
                  <a:lnTo>
                    <a:pt x="365692" y="31085"/>
                  </a:lnTo>
                  <a:lnTo>
                    <a:pt x="365593" y="31768"/>
                  </a:lnTo>
                  <a:lnTo>
                    <a:pt x="366443" y="31649"/>
                  </a:lnTo>
                  <a:lnTo>
                    <a:pt x="375638" y="22164"/>
                  </a:lnTo>
                  <a:lnTo>
                    <a:pt x="375347" y="21876"/>
                  </a:lnTo>
                  <a:close/>
                </a:path>
                <a:path w="398145" h="394335">
                  <a:moveTo>
                    <a:pt x="375638" y="22164"/>
                  </a:moveTo>
                  <a:lnTo>
                    <a:pt x="366443" y="31649"/>
                  </a:lnTo>
                  <a:lnTo>
                    <a:pt x="382904" y="29337"/>
                  </a:lnTo>
                  <a:lnTo>
                    <a:pt x="375638" y="22164"/>
                  </a:lnTo>
                  <a:close/>
                </a:path>
                <a:path w="398145" h="394335">
                  <a:moveTo>
                    <a:pt x="368046" y="14668"/>
                  </a:moveTo>
                  <a:lnTo>
                    <a:pt x="365692" y="31085"/>
                  </a:lnTo>
                  <a:lnTo>
                    <a:pt x="375347" y="21876"/>
                  </a:lnTo>
                  <a:lnTo>
                    <a:pt x="368046" y="14668"/>
                  </a:lnTo>
                  <a:close/>
                </a:path>
                <a:path w="398145" h="394335">
                  <a:moveTo>
                    <a:pt x="382904" y="14668"/>
                  </a:moveTo>
                  <a:lnTo>
                    <a:pt x="375347" y="21876"/>
                  </a:lnTo>
                  <a:lnTo>
                    <a:pt x="375638" y="22164"/>
                  </a:lnTo>
                  <a:lnTo>
                    <a:pt x="382904" y="14668"/>
                  </a:lnTo>
                  <a:close/>
                </a:path>
                <a:path w="398145" h="394335">
                  <a:moveTo>
                    <a:pt x="382904" y="14668"/>
                  </a:moveTo>
                  <a:lnTo>
                    <a:pt x="368046" y="14668"/>
                  </a:lnTo>
                  <a:lnTo>
                    <a:pt x="375347" y="21876"/>
                  </a:lnTo>
                  <a:lnTo>
                    <a:pt x="382904" y="14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855398" y="5839904"/>
              <a:ext cx="382905" cy="379730"/>
            </a:xfrm>
            <a:custGeom>
              <a:avLst/>
              <a:gdLst/>
              <a:ahLst/>
              <a:cxnLst/>
              <a:rect l="l" t="t" r="r" b="b"/>
              <a:pathLst>
                <a:path w="382904" h="379729">
                  <a:moveTo>
                    <a:pt x="0" y="365188"/>
                  </a:moveTo>
                  <a:lnTo>
                    <a:pt x="382904" y="0"/>
                  </a:lnTo>
                  <a:lnTo>
                    <a:pt x="14859" y="379666"/>
                  </a:lnTo>
                  <a:lnTo>
                    <a:pt x="0" y="379666"/>
                  </a:lnTo>
                  <a:lnTo>
                    <a:pt x="0" y="36518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53874" y="6101270"/>
              <a:ext cx="120967" cy="11982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33719" y="5823712"/>
              <a:ext cx="120777" cy="120015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5752338" y="5810758"/>
              <a:ext cx="515620" cy="511175"/>
            </a:xfrm>
            <a:custGeom>
              <a:avLst/>
              <a:gdLst/>
              <a:ahLst/>
              <a:cxnLst/>
              <a:rect l="l" t="t" r="r" b="b"/>
              <a:pathLst>
                <a:path w="515620" h="511175">
                  <a:moveTo>
                    <a:pt x="0" y="496443"/>
                  </a:moveTo>
                  <a:lnTo>
                    <a:pt x="0" y="511111"/>
                  </a:lnTo>
                  <a:lnTo>
                    <a:pt x="3295" y="499695"/>
                  </a:lnTo>
                  <a:lnTo>
                    <a:pt x="0" y="496443"/>
                  </a:lnTo>
                  <a:close/>
                </a:path>
                <a:path w="515620" h="511175">
                  <a:moveTo>
                    <a:pt x="3295" y="499695"/>
                  </a:moveTo>
                  <a:lnTo>
                    <a:pt x="0" y="511111"/>
                  </a:lnTo>
                  <a:lnTo>
                    <a:pt x="11550" y="507845"/>
                  </a:lnTo>
                  <a:lnTo>
                    <a:pt x="3295" y="499695"/>
                  </a:lnTo>
                  <a:close/>
                </a:path>
                <a:path w="515620" h="511175">
                  <a:moveTo>
                    <a:pt x="11550" y="507845"/>
                  </a:moveTo>
                  <a:lnTo>
                    <a:pt x="0" y="511111"/>
                  </a:lnTo>
                  <a:lnTo>
                    <a:pt x="14859" y="511111"/>
                  </a:lnTo>
                  <a:lnTo>
                    <a:pt x="11550" y="507845"/>
                  </a:lnTo>
                  <a:close/>
                </a:path>
                <a:path w="515620" h="511175">
                  <a:moveTo>
                    <a:pt x="15487" y="506731"/>
                  </a:moveTo>
                  <a:lnTo>
                    <a:pt x="11550" y="507845"/>
                  </a:lnTo>
                  <a:lnTo>
                    <a:pt x="14859" y="511111"/>
                  </a:lnTo>
                  <a:lnTo>
                    <a:pt x="15487" y="506731"/>
                  </a:lnTo>
                  <a:close/>
                </a:path>
                <a:path w="515620" h="511175">
                  <a:moveTo>
                    <a:pt x="20781" y="505234"/>
                  </a:moveTo>
                  <a:lnTo>
                    <a:pt x="15487" y="506731"/>
                  </a:lnTo>
                  <a:lnTo>
                    <a:pt x="14859" y="511111"/>
                  </a:lnTo>
                  <a:lnTo>
                    <a:pt x="20781" y="505234"/>
                  </a:lnTo>
                  <a:close/>
                </a:path>
                <a:path w="515620" h="511175">
                  <a:moveTo>
                    <a:pt x="17679" y="491443"/>
                  </a:moveTo>
                  <a:lnTo>
                    <a:pt x="4610" y="495139"/>
                  </a:lnTo>
                  <a:lnTo>
                    <a:pt x="3295" y="499695"/>
                  </a:lnTo>
                  <a:lnTo>
                    <a:pt x="11550" y="507845"/>
                  </a:lnTo>
                  <a:lnTo>
                    <a:pt x="15487" y="506731"/>
                  </a:lnTo>
                  <a:lnTo>
                    <a:pt x="17679" y="491443"/>
                  </a:lnTo>
                  <a:close/>
                </a:path>
                <a:path w="515620" h="511175">
                  <a:moveTo>
                    <a:pt x="41453" y="484719"/>
                  </a:moveTo>
                  <a:lnTo>
                    <a:pt x="17679" y="491443"/>
                  </a:lnTo>
                  <a:lnTo>
                    <a:pt x="15487" y="506731"/>
                  </a:lnTo>
                  <a:lnTo>
                    <a:pt x="20781" y="505234"/>
                  </a:lnTo>
                  <a:lnTo>
                    <a:pt x="41453" y="484719"/>
                  </a:lnTo>
                  <a:close/>
                </a:path>
                <a:path w="515620" h="511175">
                  <a:moveTo>
                    <a:pt x="103060" y="467296"/>
                  </a:moveTo>
                  <a:lnTo>
                    <a:pt x="41453" y="484719"/>
                  </a:lnTo>
                  <a:lnTo>
                    <a:pt x="20781" y="505234"/>
                  </a:lnTo>
                  <a:lnTo>
                    <a:pt x="103060" y="481965"/>
                  </a:lnTo>
                  <a:lnTo>
                    <a:pt x="103060" y="467296"/>
                  </a:lnTo>
                  <a:close/>
                </a:path>
                <a:path w="515620" h="511175">
                  <a:moveTo>
                    <a:pt x="4610" y="495139"/>
                  </a:moveTo>
                  <a:lnTo>
                    <a:pt x="0" y="496443"/>
                  </a:lnTo>
                  <a:lnTo>
                    <a:pt x="3295" y="499695"/>
                  </a:lnTo>
                  <a:lnTo>
                    <a:pt x="4610" y="495139"/>
                  </a:lnTo>
                  <a:close/>
                </a:path>
                <a:path w="515620" h="511175">
                  <a:moveTo>
                    <a:pt x="5931" y="490560"/>
                  </a:moveTo>
                  <a:lnTo>
                    <a:pt x="0" y="496443"/>
                  </a:lnTo>
                  <a:lnTo>
                    <a:pt x="4610" y="495139"/>
                  </a:lnTo>
                  <a:lnTo>
                    <a:pt x="5931" y="490560"/>
                  </a:lnTo>
                  <a:close/>
                </a:path>
                <a:path w="515620" h="511175">
                  <a:moveTo>
                    <a:pt x="19773" y="476834"/>
                  </a:moveTo>
                  <a:lnTo>
                    <a:pt x="5931" y="490560"/>
                  </a:lnTo>
                  <a:lnTo>
                    <a:pt x="4610" y="495139"/>
                  </a:lnTo>
                  <a:lnTo>
                    <a:pt x="17679" y="491443"/>
                  </a:lnTo>
                  <a:lnTo>
                    <a:pt x="19773" y="476834"/>
                  </a:lnTo>
                  <a:close/>
                </a:path>
                <a:path w="515620" h="511175">
                  <a:moveTo>
                    <a:pt x="515302" y="0"/>
                  </a:moveTo>
                  <a:lnTo>
                    <a:pt x="500634" y="0"/>
                  </a:lnTo>
                  <a:lnTo>
                    <a:pt x="19773" y="476834"/>
                  </a:lnTo>
                  <a:lnTo>
                    <a:pt x="17679" y="491443"/>
                  </a:lnTo>
                  <a:lnTo>
                    <a:pt x="41453" y="484719"/>
                  </a:lnTo>
                  <a:lnTo>
                    <a:pt x="515302" y="14478"/>
                  </a:lnTo>
                  <a:lnTo>
                    <a:pt x="515302" y="0"/>
                  </a:lnTo>
                  <a:close/>
                </a:path>
                <a:path w="515620" h="511175">
                  <a:moveTo>
                    <a:pt x="29527" y="408813"/>
                  </a:moveTo>
                  <a:lnTo>
                    <a:pt x="5931" y="490560"/>
                  </a:lnTo>
                  <a:lnTo>
                    <a:pt x="19773" y="476834"/>
                  </a:lnTo>
                  <a:lnTo>
                    <a:pt x="29527" y="4088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52338" y="5810758"/>
              <a:ext cx="515620" cy="511175"/>
            </a:xfrm>
            <a:custGeom>
              <a:avLst/>
              <a:gdLst/>
              <a:ahLst/>
              <a:cxnLst/>
              <a:rect l="l" t="t" r="r" b="b"/>
              <a:pathLst>
                <a:path w="515620" h="511175">
                  <a:moveTo>
                    <a:pt x="0" y="496443"/>
                  </a:moveTo>
                  <a:lnTo>
                    <a:pt x="500634" y="0"/>
                  </a:lnTo>
                  <a:lnTo>
                    <a:pt x="515302" y="0"/>
                  </a:lnTo>
                  <a:lnTo>
                    <a:pt x="515302" y="14478"/>
                  </a:lnTo>
                  <a:lnTo>
                    <a:pt x="14859" y="511111"/>
                  </a:lnTo>
                  <a:lnTo>
                    <a:pt x="0" y="511111"/>
                  </a:lnTo>
                  <a:lnTo>
                    <a:pt x="0" y="4964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750814" y="6203569"/>
              <a:ext cx="106108" cy="119824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6076378" y="5883719"/>
              <a:ext cx="103505" cy="102870"/>
            </a:xfrm>
            <a:custGeom>
              <a:avLst/>
              <a:gdLst/>
              <a:ahLst/>
              <a:cxnLst/>
              <a:rect l="l" t="t" r="r" b="b"/>
              <a:pathLst>
                <a:path w="103504" h="102870">
                  <a:moveTo>
                    <a:pt x="0" y="0"/>
                  </a:moveTo>
                  <a:lnTo>
                    <a:pt x="103060" y="102298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7738491" y="5823711"/>
            <a:ext cx="504190" cy="499745"/>
            <a:chOff x="7738491" y="5823711"/>
            <a:chExt cx="504190" cy="499745"/>
          </a:xfrm>
        </p:grpSpPr>
        <p:sp>
          <p:nvSpPr>
            <p:cNvPr id="103" name="object 103"/>
            <p:cNvSpPr/>
            <p:nvPr/>
          </p:nvSpPr>
          <p:spPr>
            <a:xfrm>
              <a:off x="7740015" y="5825235"/>
              <a:ext cx="501015" cy="497205"/>
            </a:xfrm>
            <a:custGeom>
              <a:avLst/>
              <a:gdLst/>
              <a:ahLst/>
              <a:cxnLst/>
              <a:rect l="l" t="t" r="r" b="b"/>
              <a:pathLst>
                <a:path w="501015" h="497204">
                  <a:moveTo>
                    <a:pt x="470019" y="489054"/>
                  </a:moveTo>
                  <a:lnTo>
                    <a:pt x="471106" y="496633"/>
                  </a:lnTo>
                  <a:lnTo>
                    <a:pt x="477026" y="490789"/>
                  </a:lnTo>
                  <a:lnTo>
                    <a:pt x="470019" y="489054"/>
                  </a:lnTo>
                  <a:close/>
                </a:path>
                <a:path w="501015" h="497204">
                  <a:moveTo>
                    <a:pt x="481085" y="491793"/>
                  </a:moveTo>
                  <a:lnTo>
                    <a:pt x="485965" y="496633"/>
                  </a:lnTo>
                  <a:lnTo>
                    <a:pt x="485965" y="493001"/>
                  </a:lnTo>
                  <a:lnTo>
                    <a:pt x="481085" y="491793"/>
                  </a:lnTo>
                  <a:close/>
                </a:path>
                <a:path w="501015" h="497204">
                  <a:moveTo>
                    <a:pt x="456437" y="379856"/>
                  </a:moveTo>
                  <a:lnTo>
                    <a:pt x="456437" y="394334"/>
                  </a:lnTo>
                  <a:lnTo>
                    <a:pt x="466191" y="462359"/>
                  </a:lnTo>
                  <a:lnTo>
                    <a:pt x="485965" y="481964"/>
                  </a:lnTo>
                  <a:lnTo>
                    <a:pt x="485965" y="493001"/>
                  </a:lnTo>
                  <a:lnTo>
                    <a:pt x="500633" y="496633"/>
                  </a:lnTo>
                  <a:lnTo>
                    <a:pt x="471106" y="394334"/>
                  </a:lnTo>
                  <a:lnTo>
                    <a:pt x="456437" y="379856"/>
                  </a:lnTo>
                  <a:close/>
                </a:path>
                <a:path w="501015" h="497204">
                  <a:moveTo>
                    <a:pt x="485965" y="481964"/>
                  </a:moveTo>
                  <a:lnTo>
                    <a:pt x="478553" y="489282"/>
                  </a:lnTo>
                  <a:lnTo>
                    <a:pt x="481085" y="491793"/>
                  </a:lnTo>
                  <a:lnTo>
                    <a:pt x="485965" y="493001"/>
                  </a:lnTo>
                  <a:lnTo>
                    <a:pt x="485965" y="481964"/>
                  </a:lnTo>
                  <a:close/>
                </a:path>
                <a:path w="501015" h="497204">
                  <a:moveTo>
                    <a:pt x="478553" y="489282"/>
                  </a:moveTo>
                  <a:lnTo>
                    <a:pt x="477026" y="490789"/>
                  </a:lnTo>
                  <a:lnTo>
                    <a:pt x="481085" y="491793"/>
                  </a:lnTo>
                  <a:lnTo>
                    <a:pt x="478553" y="489282"/>
                  </a:lnTo>
                  <a:close/>
                </a:path>
                <a:path w="501015" h="497204">
                  <a:moveTo>
                    <a:pt x="468643" y="479453"/>
                  </a:moveTo>
                  <a:lnTo>
                    <a:pt x="470019" y="489054"/>
                  </a:lnTo>
                  <a:lnTo>
                    <a:pt x="477026" y="490789"/>
                  </a:lnTo>
                  <a:lnTo>
                    <a:pt x="478553" y="489282"/>
                  </a:lnTo>
                  <a:lnTo>
                    <a:pt x="468643" y="479453"/>
                  </a:lnTo>
                  <a:close/>
                </a:path>
                <a:path w="501015" h="497204">
                  <a:moveTo>
                    <a:pt x="468286" y="476965"/>
                  </a:moveTo>
                  <a:lnTo>
                    <a:pt x="468643" y="479453"/>
                  </a:lnTo>
                  <a:lnTo>
                    <a:pt x="478553" y="489282"/>
                  </a:lnTo>
                  <a:lnTo>
                    <a:pt x="485965" y="481964"/>
                  </a:lnTo>
                  <a:lnTo>
                    <a:pt x="468286" y="476965"/>
                  </a:lnTo>
                  <a:close/>
                </a:path>
                <a:path w="501015" h="497204">
                  <a:moveTo>
                    <a:pt x="382904" y="452818"/>
                  </a:moveTo>
                  <a:lnTo>
                    <a:pt x="382904" y="467486"/>
                  </a:lnTo>
                  <a:lnTo>
                    <a:pt x="470019" y="489054"/>
                  </a:lnTo>
                  <a:lnTo>
                    <a:pt x="468643" y="479453"/>
                  </a:lnTo>
                  <a:lnTo>
                    <a:pt x="465275" y="476113"/>
                  </a:lnTo>
                  <a:lnTo>
                    <a:pt x="382904" y="452818"/>
                  </a:lnTo>
                  <a:close/>
                </a:path>
                <a:path w="501015" h="497204">
                  <a:moveTo>
                    <a:pt x="466191" y="462359"/>
                  </a:moveTo>
                  <a:lnTo>
                    <a:pt x="468286" y="476965"/>
                  </a:lnTo>
                  <a:lnTo>
                    <a:pt x="485965" y="481964"/>
                  </a:lnTo>
                  <a:lnTo>
                    <a:pt x="466191" y="462359"/>
                  </a:lnTo>
                  <a:close/>
                </a:path>
                <a:path w="501015" h="497204">
                  <a:moveTo>
                    <a:pt x="465275" y="476113"/>
                  </a:moveTo>
                  <a:lnTo>
                    <a:pt x="468643" y="479453"/>
                  </a:lnTo>
                  <a:lnTo>
                    <a:pt x="468286" y="476965"/>
                  </a:lnTo>
                  <a:lnTo>
                    <a:pt x="465275" y="476113"/>
                  </a:lnTo>
                  <a:close/>
                </a:path>
                <a:path w="501015" h="497204">
                  <a:moveTo>
                    <a:pt x="15407" y="19025"/>
                  </a:moveTo>
                  <a:lnTo>
                    <a:pt x="17633" y="32157"/>
                  </a:lnTo>
                  <a:lnTo>
                    <a:pt x="465275" y="476113"/>
                  </a:lnTo>
                  <a:lnTo>
                    <a:pt x="468286" y="476965"/>
                  </a:lnTo>
                  <a:lnTo>
                    <a:pt x="466191" y="462359"/>
                  </a:lnTo>
                  <a:lnTo>
                    <a:pt x="20522" y="20472"/>
                  </a:lnTo>
                  <a:lnTo>
                    <a:pt x="15407" y="19025"/>
                  </a:lnTo>
                  <a:close/>
                </a:path>
                <a:path w="501015" h="497204">
                  <a:moveTo>
                    <a:pt x="4939" y="19567"/>
                  </a:moveTo>
                  <a:lnTo>
                    <a:pt x="29527" y="116966"/>
                  </a:lnTo>
                  <a:lnTo>
                    <a:pt x="29527" y="102298"/>
                  </a:lnTo>
                  <a:lnTo>
                    <a:pt x="17633" y="32157"/>
                  </a:lnTo>
                  <a:lnTo>
                    <a:pt x="4939" y="19567"/>
                  </a:lnTo>
                  <a:close/>
                </a:path>
                <a:path w="501015" h="497204">
                  <a:moveTo>
                    <a:pt x="0" y="0"/>
                  </a:moveTo>
                  <a:lnTo>
                    <a:pt x="20522" y="20472"/>
                  </a:lnTo>
                  <a:lnTo>
                    <a:pt x="103060" y="43814"/>
                  </a:lnTo>
                  <a:lnTo>
                    <a:pt x="103060" y="29337"/>
                  </a:lnTo>
                  <a:lnTo>
                    <a:pt x="0" y="0"/>
                  </a:lnTo>
                  <a:close/>
                </a:path>
                <a:path w="501015" h="497204">
                  <a:moveTo>
                    <a:pt x="3987" y="15796"/>
                  </a:moveTo>
                  <a:lnTo>
                    <a:pt x="4939" y="19567"/>
                  </a:lnTo>
                  <a:lnTo>
                    <a:pt x="17633" y="32157"/>
                  </a:lnTo>
                  <a:lnTo>
                    <a:pt x="15407" y="19025"/>
                  </a:lnTo>
                  <a:lnTo>
                    <a:pt x="3987" y="15796"/>
                  </a:lnTo>
                  <a:close/>
                </a:path>
                <a:path w="501015" h="497204">
                  <a:moveTo>
                    <a:pt x="14668" y="14668"/>
                  </a:moveTo>
                  <a:lnTo>
                    <a:pt x="15407" y="19025"/>
                  </a:lnTo>
                  <a:lnTo>
                    <a:pt x="20522" y="20472"/>
                  </a:lnTo>
                  <a:lnTo>
                    <a:pt x="14668" y="14668"/>
                  </a:lnTo>
                  <a:close/>
                </a:path>
                <a:path w="501015" h="497204">
                  <a:moveTo>
                    <a:pt x="0" y="14668"/>
                  </a:moveTo>
                  <a:lnTo>
                    <a:pt x="4939" y="19567"/>
                  </a:lnTo>
                  <a:lnTo>
                    <a:pt x="3987" y="15796"/>
                  </a:lnTo>
                  <a:lnTo>
                    <a:pt x="0" y="14668"/>
                  </a:lnTo>
                  <a:close/>
                </a:path>
                <a:path w="501015" h="497204">
                  <a:moveTo>
                    <a:pt x="0" y="0"/>
                  </a:moveTo>
                  <a:lnTo>
                    <a:pt x="3987" y="15796"/>
                  </a:lnTo>
                  <a:lnTo>
                    <a:pt x="15407" y="19025"/>
                  </a:lnTo>
                  <a:lnTo>
                    <a:pt x="14668" y="14668"/>
                  </a:lnTo>
                  <a:lnTo>
                    <a:pt x="0" y="0"/>
                  </a:lnTo>
                  <a:close/>
                </a:path>
                <a:path w="501015" h="497204">
                  <a:moveTo>
                    <a:pt x="0" y="0"/>
                  </a:moveTo>
                  <a:lnTo>
                    <a:pt x="0" y="14668"/>
                  </a:lnTo>
                  <a:lnTo>
                    <a:pt x="3987" y="1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740015" y="5825235"/>
              <a:ext cx="486409" cy="497205"/>
            </a:xfrm>
            <a:custGeom>
              <a:avLst/>
              <a:gdLst/>
              <a:ahLst/>
              <a:cxnLst/>
              <a:rect l="l" t="t" r="r" b="b"/>
              <a:pathLst>
                <a:path w="486409" h="497204">
                  <a:moveTo>
                    <a:pt x="485965" y="496633"/>
                  </a:moveTo>
                  <a:lnTo>
                    <a:pt x="0" y="14668"/>
                  </a:lnTo>
                  <a:lnTo>
                    <a:pt x="0" y="0"/>
                  </a:lnTo>
                  <a:lnTo>
                    <a:pt x="14668" y="14668"/>
                  </a:lnTo>
                  <a:lnTo>
                    <a:pt x="485965" y="481964"/>
                  </a:lnTo>
                  <a:lnTo>
                    <a:pt x="485965" y="49663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121396" y="6203568"/>
              <a:ext cx="120776" cy="11982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738491" y="5823711"/>
              <a:ext cx="106108" cy="120015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7798879" y="5883719"/>
              <a:ext cx="103505" cy="102870"/>
            </a:xfrm>
            <a:custGeom>
              <a:avLst/>
              <a:gdLst/>
              <a:ahLst/>
              <a:cxnLst/>
              <a:rect l="l" t="t" r="r" b="b"/>
              <a:pathLst>
                <a:path w="103504" h="102870">
                  <a:moveTo>
                    <a:pt x="0" y="102298"/>
                  </a:moveTo>
                  <a:lnTo>
                    <a:pt x="103060" y="0"/>
                  </a:lnTo>
                </a:path>
              </a:pathLst>
            </a:custGeom>
            <a:ln w="293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8" name="object 108"/>
          <p:cNvGrpSpPr/>
          <p:nvPr/>
        </p:nvGrpSpPr>
        <p:grpSpPr>
          <a:xfrm>
            <a:off x="5750814" y="6306820"/>
            <a:ext cx="2477135" cy="570230"/>
            <a:chOff x="5750814" y="6306820"/>
            <a:chExt cx="2477135" cy="570230"/>
          </a:xfrm>
        </p:grpSpPr>
        <p:sp>
          <p:nvSpPr>
            <p:cNvPr id="109" name="object 109"/>
            <p:cNvSpPr/>
            <p:nvPr/>
          </p:nvSpPr>
          <p:spPr>
            <a:xfrm>
              <a:off x="7636954" y="6482462"/>
              <a:ext cx="589280" cy="117475"/>
            </a:xfrm>
            <a:custGeom>
              <a:avLst/>
              <a:gdLst/>
              <a:ahLst/>
              <a:cxnLst/>
              <a:rect l="l" t="t" r="r" b="b"/>
              <a:pathLst>
                <a:path w="589279" h="117475">
                  <a:moveTo>
                    <a:pt x="27342" y="64764"/>
                  </a:moveTo>
                  <a:lnTo>
                    <a:pt x="18419" y="70669"/>
                  </a:lnTo>
                  <a:lnTo>
                    <a:pt x="88391" y="116965"/>
                  </a:lnTo>
                  <a:lnTo>
                    <a:pt x="103060" y="116965"/>
                  </a:lnTo>
                  <a:lnTo>
                    <a:pt x="103060" y="102297"/>
                  </a:lnTo>
                  <a:lnTo>
                    <a:pt x="27342" y="64764"/>
                  </a:lnTo>
                  <a:close/>
                </a:path>
                <a:path w="589279" h="117475">
                  <a:moveTo>
                    <a:pt x="561519" y="64764"/>
                  </a:moveTo>
                  <a:lnTo>
                    <a:pt x="485965" y="102297"/>
                  </a:lnTo>
                  <a:lnTo>
                    <a:pt x="485965" y="116965"/>
                  </a:lnTo>
                  <a:lnTo>
                    <a:pt x="500633" y="116965"/>
                  </a:lnTo>
                  <a:lnTo>
                    <a:pt x="570515" y="70729"/>
                  </a:lnTo>
                  <a:lnTo>
                    <a:pt x="561519" y="64764"/>
                  </a:lnTo>
                  <a:close/>
                </a:path>
                <a:path w="589279" h="117475">
                  <a:moveTo>
                    <a:pt x="0" y="58482"/>
                  </a:moveTo>
                  <a:lnTo>
                    <a:pt x="0" y="73150"/>
                  </a:lnTo>
                  <a:lnTo>
                    <a:pt x="14668" y="73150"/>
                  </a:lnTo>
                  <a:lnTo>
                    <a:pt x="14668" y="68187"/>
                  </a:lnTo>
                  <a:lnTo>
                    <a:pt x="0" y="58482"/>
                  </a:lnTo>
                  <a:close/>
                </a:path>
                <a:path w="589279" h="117475">
                  <a:moveTo>
                    <a:pt x="14668" y="68187"/>
                  </a:moveTo>
                  <a:lnTo>
                    <a:pt x="14668" y="73150"/>
                  </a:lnTo>
                  <a:lnTo>
                    <a:pt x="18419" y="70669"/>
                  </a:lnTo>
                  <a:lnTo>
                    <a:pt x="14668" y="68187"/>
                  </a:lnTo>
                  <a:close/>
                </a:path>
                <a:path w="589279" h="117475">
                  <a:moveTo>
                    <a:pt x="18419" y="70669"/>
                  </a:moveTo>
                  <a:lnTo>
                    <a:pt x="14668" y="73150"/>
                  </a:lnTo>
                  <a:lnTo>
                    <a:pt x="22169" y="73150"/>
                  </a:lnTo>
                  <a:lnTo>
                    <a:pt x="18419" y="70669"/>
                  </a:lnTo>
                  <a:close/>
                </a:path>
                <a:path w="589279" h="117475">
                  <a:moveTo>
                    <a:pt x="552044" y="58482"/>
                  </a:moveTo>
                  <a:lnTo>
                    <a:pt x="36838" y="58482"/>
                  </a:lnTo>
                  <a:lnTo>
                    <a:pt x="27342" y="64764"/>
                  </a:lnTo>
                  <a:lnTo>
                    <a:pt x="44260" y="73150"/>
                  </a:lnTo>
                  <a:lnTo>
                    <a:pt x="544638" y="73150"/>
                  </a:lnTo>
                  <a:lnTo>
                    <a:pt x="561519" y="64764"/>
                  </a:lnTo>
                  <a:lnTo>
                    <a:pt x="552044" y="58482"/>
                  </a:lnTo>
                  <a:close/>
                </a:path>
                <a:path w="589279" h="117475">
                  <a:moveTo>
                    <a:pt x="570515" y="70729"/>
                  </a:moveTo>
                  <a:lnTo>
                    <a:pt x="566856" y="73150"/>
                  </a:lnTo>
                  <a:lnTo>
                    <a:pt x="574166" y="73150"/>
                  </a:lnTo>
                  <a:lnTo>
                    <a:pt x="570515" y="70729"/>
                  </a:lnTo>
                  <a:close/>
                </a:path>
                <a:path w="589279" h="117475">
                  <a:moveTo>
                    <a:pt x="574166" y="68313"/>
                  </a:moveTo>
                  <a:lnTo>
                    <a:pt x="570515" y="70729"/>
                  </a:lnTo>
                  <a:lnTo>
                    <a:pt x="574166" y="73150"/>
                  </a:lnTo>
                  <a:lnTo>
                    <a:pt x="574166" y="68313"/>
                  </a:lnTo>
                  <a:close/>
                </a:path>
                <a:path w="589279" h="117475">
                  <a:moveTo>
                    <a:pt x="589026" y="58482"/>
                  </a:moveTo>
                  <a:lnTo>
                    <a:pt x="574166" y="68313"/>
                  </a:lnTo>
                  <a:lnTo>
                    <a:pt x="574166" y="73150"/>
                  </a:lnTo>
                  <a:lnTo>
                    <a:pt x="589026" y="73150"/>
                  </a:lnTo>
                  <a:lnTo>
                    <a:pt x="589026" y="58482"/>
                  </a:lnTo>
                  <a:close/>
                </a:path>
                <a:path w="589279" h="117475">
                  <a:moveTo>
                    <a:pt x="574166" y="58482"/>
                  </a:moveTo>
                  <a:lnTo>
                    <a:pt x="561519" y="64764"/>
                  </a:lnTo>
                  <a:lnTo>
                    <a:pt x="570515" y="70729"/>
                  </a:lnTo>
                  <a:lnTo>
                    <a:pt x="574166" y="68313"/>
                  </a:lnTo>
                  <a:lnTo>
                    <a:pt x="574166" y="58482"/>
                  </a:lnTo>
                  <a:close/>
                </a:path>
                <a:path w="589279" h="117475">
                  <a:moveTo>
                    <a:pt x="14668" y="58482"/>
                  </a:moveTo>
                  <a:lnTo>
                    <a:pt x="14668" y="68187"/>
                  </a:lnTo>
                  <a:lnTo>
                    <a:pt x="18419" y="70669"/>
                  </a:lnTo>
                  <a:lnTo>
                    <a:pt x="27342" y="64764"/>
                  </a:lnTo>
                  <a:lnTo>
                    <a:pt x="14668" y="58482"/>
                  </a:lnTo>
                  <a:close/>
                </a:path>
                <a:path w="589279" h="117475">
                  <a:moveTo>
                    <a:pt x="589026" y="58482"/>
                  </a:moveTo>
                  <a:lnTo>
                    <a:pt x="574166" y="58482"/>
                  </a:lnTo>
                  <a:lnTo>
                    <a:pt x="574166" y="68313"/>
                  </a:lnTo>
                  <a:lnTo>
                    <a:pt x="589026" y="58482"/>
                  </a:lnTo>
                  <a:close/>
                </a:path>
                <a:path w="589279" h="117475">
                  <a:moveTo>
                    <a:pt x="103060" y="0"/>
                  </a:moveTo>
                  <a:lnTo>
                    <a:pt x="88391" y="0"/>
                  </a:lnTo>
                  <a:lnTo>
                    <a:pt x="0" y="58482"/>
                  </a:lnTo>
                  <a:lnTo>
                    <a:pt x="14668" y="68187"/>
                  </a:lnTo>
                  <a:lnTo>
                    <a:pt x="14668" y="58482"/>
                  </a:lnTo>
                  <a:lnTo>
                    <a:pt x="36838" y="58482"/>
                  </a:lnTo>
                  <a:lnTo>
                    <a:pt x="103060" y="14667"/>
                  </a:lnTo>
                  <a:lnTo>
                    <a:pt x="103060" y="0"/>
                  </a:lnTo>
                  <a:close/>
                </a:path>
                <a:path w="589279" h="117475">
                  <a:moveTo>
                    <a:pt x="36838" y="58482"/>
                  </a:moveTo>
                  <a:lnTo>
                    <a:pt x="14668" y="58482"/>
                  </a:lnTo>
                  <a:lnTo>
                    <a:pt x="27342" y="64764"/>
                  </a:lnTo>
                  <a:lnTo>
                    <a:pt x="36838" y="58482"/>
                  </a:lnTo>
                  <a:close/>
                </a:path>
                <a:path w="589279" h="117475">
                  <a:moveTo>
                    <a:pt x="500633" y="0"/>
                  </a:moveTo>
                  <a:lnTo>
                    <a:pt x="485965" y="0"/>
                  </a:lnTo>
                  <a:lnTo>
                    <a:pt x="485965" y="14667"/>
                  </a:lnTo>
                  <a:lnTo>
                    <a:pt x="561519" y="64764"/>
                  </a:lnTo>
                  <a:lnTo>
                    <a:pt x="574166" y="58482"/>
                  </a:lnTo>
                  <a:lnTo>
                    <a:pt x="589026" y="58482"/>
                  </a:lnTo>
                  <a:lnTo>
                    <a:pt x="5006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7636954" y="6540944"/>
              <a:ext cx="589280" cy="15240"/>
            </a:xfrm>
            <a:custGeom>
              <a:avLst/>
              <a:gdLst/>
              <a:ahLst/>
              <a:cxnLst/>
              <a:rect l="l" t="t" r="r" b="b"/>
              <a:pathLst>
                <a:path w="589279" h="15240">
                  <a:moveTo>
                    <a:pt x="14668" y="0"/>
                  </a:moveTo>
                  <a:lnTo>
                    <a:pt x="574166" y="0"/>
                  </a:lnTo>
                  <a:lnTo>
                    <a:pt x="589026" y="0"/>
                  </a:lnTo>
                  <a:lnTo>
                    <a:pt x="589026" y="14668"/>
                  </a:lnTo>
                  <a:lnTo>
                    <a:pt x="574166" y="14668"/>
                  </a:lnTo>
                  <a:lnTo>
                    <a:pt x="14668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66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635430" y="6480938"/>
              <a:ext cx="106108" cy="12001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121396" y="6480938"/>
              <a:ext cx="106108" cy="120013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7533894" y="6482462"/>
              <a:ext cx="294640" cy="117475"/>
            </a:xfrm>
            <a:custGeom>
              <a:avLst/>
              <a:gdLst/>
              <a:ahLst/>
              <a:cxnLst/>
              <a:rect l="l" t="t" r="r" b="b"/>
              <a:pathLst>
                <a:path w="294640" h="117475">
                  <a:moveTo>
                    <a:pt x="27342" y="64764"/>
                  </a:moveTo>
                  <a:lnTo>
                    <a:pt x="18419" y="70669"/>
                  </a:lnTo>
                  <a:lnTo>
                    <a:pt x="88391" y="116965"/>
                  </a:lnTo>
                  <a:lnTo>
                    <a:pt x="103060" y="116965"/>
                  </a:lnTo>
                  <a:lnTo>
                    <a:pt x="103060" y="102297"/>
                  </a:lnTo>
                  <a:lnTo>
                    <a:pt x="27342" y="64764"/>
                  </a:lnTo>
                  <a:close/>
                </a:path>
                <a:path w="294640" h="117475">
                  <a:moveTo>
                    <a:pt x="0" y="58482"/>
                  </a:moveTo>
                  <a:lnTo>
                    <a:pt x="0" y="73150"/>
                  </a:lnTo>
                  <a:lnTo>
                    <a:pt x="14668" y="73150"/>
                  </a:lnTo>
                  <a:lnTo>
                    <a:pt x="14668" y="68187"/>
                  </a:lnTo>
                  <a:lnTo>
                    <a:pt x="0" y="58482"/>
                  </a:lnTo>
                  <a:close/>
                </a:path>
                <a:path w="294640" h="117475">
                  <a:moveTo>
                    <a:pt x="14668" y="68187"/>
                  </a:moveTo>
                  <a:lnTo>
                    <a:pt x="14668" y="73150"/>
                  </a:lnTo>
                  <a:lnTo>
                    <a:pt x="18419" y="70669"/>
                  </a:lnTo>
                  <a:lnTo>
                    <a:pt x="14668" y="68187"/>
                  </a:lnTo>
                  <a:close/>
                </a:path>
                <a:path w="294640" h="117475">
                  <a:moveTo>
                    <a:pt x="18419" y="70669"/>
                  </a:moveTo>
                  <a:lnTo>
                    <a:pt x="14668" y="73150"/>
                  </a:lnTo>
                  <a:lnTo>
                    <a:pt x="22169" y="73150"/>
                  </a:lnTo>
                  <a:lnTo>
                    <a:pt x="18419" y="70669"/>
                  </a:lnTo>
                  <a:close/>
                </a:path>
                <a:path w="294640" h="117475">
                  <a:moveTo>
                    <a:pt x="294512" y="58482"/>
                  </a:moveTo>
                  <a:lnTo>
                    <a:pt x="36838" y="58482"/>
                  </a:lnTo>
                  <a:lnTo>
                    <a:pt x="27342" y="64764"/>
                  </a:lnTo>
                  <a:lnTo>
                    <a:pt x="44260" y="73150"/>
                  </a:lnTo>
                  <a:lnTo>
                    <a:pt x="294512" y="73150"/>
                  </a:lnTo>
                  <a:lnTo>
                    <a:pt x="294512" y="58482"/>
                  </a:lnTo>
                  <a:close/>
                </a:path>
                <a:path w="294640" h="117475">
                  <a:moveTo>
                    <a:pt x="14668" y="58482"/>
                  </a:moveTo>
                  <a:lnTo>
                    <a:pt x="14668" y="68187"/>
                  </a:lnTo>
                  <a:lnTo>
                    <a:pt x="18419" y="70669"/>
                  </a:lnTo>
                  <a:lnTo>
                    <a:pt x="27342" y="64764"/>
                  </a:lnTo>
                  <a:lnTo>
                    <a:pt x="14668" y="58482"/>
                  </a:lnTo>
                  <a:close/>
                </a:path>
                <a:path w="294640" h="117475">
                  <a:moveTo>
                    <a:pt x="103060" y="0"/>
                  </a:moveTo>
                  <a:lnTo>
                    <a:pt x="88391" y="0"/>
                  </a:lnTo>
                  <a:lnTo>
                    <a:pt x="0" y="58482"/>
                  </a:lnTo>
                  <a:lnTo>
                    <a:pt x="14668" y="68187"/>
                  </a:lnTo>
                  <a:lnTo>
                    <a:pt x="14668" y="58482"/>
                  </a:lnTo>
                  <a:lnTo>
                    <a:pt x="36838" y="58482"/>
                  </a:lnTo>
                  <a:lnTo>
                    <a:pt x="103060" y="14667"/>
                  </a:lnTo>
                  <a:lnTo>
                    <a:pt x="103060" y="0"/>
                  </a:lnTo>
                  <a:close/>
                </a:path>
                <a:path w="294640" h="117475">
                  <a:moveTo>
                    <a:pt x="36838" y="58482"/>
                  </a:moveTo>
                  <a:lnTo>
                    <a:pt x="14668" y="58482"/>
                  </a:lnTo>
                  <a:lnTo>
                    <a:pt x="27342" y="64764"/>
                  </a:lnTo>
                  <a:lnTo>
                    <a:pt x="36838" y="58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7533894" y="6540944"/>
              <a:ext cx="294640" cy="15240"/>
            </a:xfrm>
            <a:custGeom>
              <a:avLst/>
              <a:gdLst/>
              <a:ahLst/>
              <a:cxnLst/>
              <a:rect l="l" t="t" r="r" b="b"/>
              <a:pathLst>
                <a:path w="294640" h="15240">
                  <a:moveTo>
                    <a:pt x="294512" y="14668"/>
                  </a:moveTo>
                  <a:lnTo>
                    <a:pt x="14668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668" y="0"/>
                  </a:lnTo>
                  <a:lnTo>
                    <a:pt x="294512" y="0"/>
                  </a:lnTo>
                  <a:lnTo>
                    <a:pt x="294512" y="14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32370" y="6480938"/>
              <a:ext cx="106108" cy="120013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5752338" y="6482462"/>
              <a:ext cx="706755" cy="117475"/>
            </a:xfrm>
            <a:custGeom>
              <a:avLst/>
              <a:gdLst/>
              <a:ahLst/>
              <a:cxnLst/>
              <a:rect l="l" t="t" r="r" b="b"/>
              <a:pathLst>
                <a:path w="706754" h="117475">
                  <a:moveTo>
                    <a:pt x="27506" y="64764"/>
                  </a:moveTo>
                  <a:lnTo>
                    <a:pt x="19927" y="69790"/>
                  </a:lnTo>
                  <a:lnTo>
                    <a:pt x="103060" y="116965"/>
                  </a:lnTo>
                  <a:lnTo>
                    <a:pt x="103060" y="102297"/>
                  </a:lnTo>
                  <a:lnTo>
                    <a:pt x="27506" y="64764"/>
                  </a:lnTo>
                  <a:close/>
                </a:path>
                <a:path w="706754" h="117475">
                  <a:moveTo>
                    <a:pt x="664580" y="64764"/>
                  </a:moveTo>
                  <a:lnTo>
                    <a:pt x="589026" y="102297"/>
                  </a:lnTo>
                  <a:lnTo>
                    <a:pt x="589026" y="116965"/>
                  </a:lnTo>
                  <a:lnTo>
                    <a:pt x="603694" y="116965"/>
                  </a:lnTo>
                  <a:lnTo>
                    <a:pt x="680905" y="73150"/>
                  </a:lnTo>
                  <a:lnTo>
                    <a:pt x="677227" y="73150"/>
                  </a:lnTo>
                  <a:lnTo>
                    <a:pt x="664580" y="64764"/>
                  </a:lnTo>
                  <a:close/>
                </a:path>
                <a:path w="706754" h="117475">
                  <a:moveTo>
                    <a:pt x="0" y="58482"/>
                  </a:moveTo>
                  <a:lnTo>
                    <a:pt x="0" y="73150"/>
                  </a:lnTo>
                  <a:lnTo>
                    <a:pt x="14859" y="73150"/>
                  </a:lnTo>
                  <a:lnTo>
                    <a:pt x="14859" y="66914"/>
                  </a:lnTo>
                  <a:lnTo>
                    <a:pt x="0" y="58482"/>
                  </a:lnTo>
                  <a:close/>
                </a:path>
                <a:path w="706754" h="117475">
                  <a:moveTo>
                    <a:pt x="14859" y="66914"/>
                  </a:moveTo>
                  <a:lnTo>
                    <a:pt x="14859" y="73150"/>
                  </a:lnTo>
                  <a:lnTo>
                    <a:pt x="19927" y="69790"/>
                  </a:lnTo>
                  <a:lnTo>
                    <a:pt x="14859" y="66914"/>
                  </a:lnTo>
                  <a:close/>
                </a:path>
                <a:path w="706754" h="117475">
                  <a:moveTo>
                    <a:pt x="19927" y="69790"/>
                  </a:moveTo>
                  <a:lnTo>
                    <a:pt x="14859" y="73150"/>
                  </a:lnTo>
                  <a:lnTo>
                    <a:pt x="25849" y="73150"/>
                  </a:lnTo>
                  <a:lnTo>
                    <a:pt x="19927" y="69790"/>
                  </a:lnTo>
                  <a:close/>
                </a:path>
                <a:path w="706754" h="117475">
                  <a:moveTo>
                    <a:pt x="655105" y="58482"/>
                  </a:moveTo>
                  <a:lnTo>
                    <a:pt x="36981" y="58482"/>
                  </a:lnTo>
                  <a:lnTo>
                    <a:pt x="27506" y="64764"/>
                  </a:lnTo>
                  <a:lnTo>
                    <a:pt x="44387" y="73150"/>
                  </a:lnTo>
                  <a:lnTo>
                    <a:pt x="647699" y="73150"/>
                  </a:lnTo>
                  <a:lnTo>
                    <a:pt x="664580" y="64764"/>
                  </a:lnTo>
                  <a:lnTo>
                    <a:pt x="655105" y="58482"/>
                  </a:lnTo>
                  <a:close/>
                </a:path>
                <a:path w="706754" h="117475">
                  <a:moveTo>
                    <a:pt x="677227" y="58482"/>
                  </a:moveTo>
                  <a:lnTo>
                    <a:pt x="664580" y="64764"/>
                  </a:lnTo>
                  <a:lnTo>
                    <a:pt x="677227" y="73150"/>
                  </a:lnTo>
                  <a:lnTo>
                    <a:pt x="677227" y="58482"/>
                  </a:lnTo>
                  <a:close/>
                </a:path>
                <a:path w="706754" h="117475">
                  <a:moveTo>
                    <a:pt x="692086" y="58482"/>
                  </a:moveTo>
                  <a:lnTo>
                    <a:pt x="677227" y="58482"/>
                  </a:lnTo>
                  <a:lnTo>
                    <a:pt x="677227" y="73150"/>
                  </a:lnTo>
                  <a:lnTo>
                    <a:pt x="680905" y="73150"/>
                  </a:lnTo>
                  <a:lnTo>
                    <a:pt x="692086" y="66806"/>
                  </a:lnTo>
                  <a:lnTo>
                    <a:pt x="692086" y="58482"/>
                  </a:lnTo>
                  <a:close/>
                </a:path>
                <a:path w="706754" h="117475">
                  <a:moveTo>
                    <a:pt x="692086" y="66806"/>
                  </a:moveTo>
                  <a:lnTo>
                    <a:pt x="680905" y="73150"/>
                  </a:lnTo>
                  <a:lnTo>
                    <a:pt x="692086" y="73150"/>
                  </a:lnTo>
                  <a:lnTo>
                    <a:pt x="692086" y="66806"/>
                  </a:lnTo>
                  <a:close/>
                </a:path>
                <a:path w="706754" h="117475">
                  <a:moveTo>
                    <a:pt x="14859" y="58482"/>
                  </a:moveTo>
                  <a:lnTo>
                    <a:pt x="14859" y="66914"/>
                  </a:lnTo>
                  <a:lnTo>
                    <a:pt x="19927" y="69790"/>
                  </a:lnTo>
                  <a:lnTo>
                    <a:pt x="27506" y="64764"/>
                  </a:lnTo>
                  <a:lnTo>
                    <a:pt x="14859" y="58482"/>
                  </a:lnTo>
                  <a:close/>
                </a:path>
                <a:path w="706754" h="117475">
                  <a:moveTo>
                    <a:pt x="103060" y="0"/>
                  </a:moveTo>
                  <a:lnTo>
                    <a:pt x="0" y="58482"/>
                  </a:lnTo>
                  <a:lnTo>
                    <a:pt x="14859" y="66914"/>
                  </a:lnTo>
                  <a:lnTo>
                    <a:pt x="14859" y="58482"/>
                  </a:lnTo>
                  <a:lnTo>
                    <a:pt x="36981" y="58482"/>
                  </a:lnTo>
                  <a:lnTo>
                    <a:pt x="103060" y="14667"/>
                  </a:lnTo>
                  <a:lnTo>
                    <a:pt x="103060" y="0"/>
                  </a:lnTo>
                  <a:close/>
                </a:path>
                <a:path w="706754" h="117475">
                  <a:moveTo>
                    <a:pt x="706754" y="58482"/>
                  </a:moveTo>
                  <a:lnTo>
                    <a:pt x="692086" y="58482"/>
                  </a:lnTo>
                  <a:lnTo>
                    <a:pt x="692086" y="66806"/>
                  </a:lnTo>
                  <a:lnTo>
                    <a:pt x="706754" y="58482"/>
                  </a:lnTo>
                  <a:close/>
                </a:path>
                <a:path w="706754" h="117475">
                  <a:moveTo>
                    <a:pt x="36981" y="58482"/>
                  </a:moveTo>
                  <a:lnTo>
                    <a:pt x="14859" y="58482"/>
                  </a:lnTo>
                  <a:lnTo>
                    <a:pt x="27506" y="64764"/>
                  </a:lnTo>
                  <a:lnTo>
                    <a:pt x="36981" y="58482"/>
                  </a:lnTo>
                  <a:close/>
                </a:path>
                <a:path w="706754" h="117475">
                  <a:moveTo>
                    <a:pt x="603694" y="0"/>
                  </a:moveTo>
                  <a:lnTo>
                    <a:pt x="589026" y="0"/>
                  </a:lnTo>
                  <a:lnTo>
                    <a:pt x="589026" y="14667"/>
                  </a:lnTo>
                  <a:lnTo>
                    <a:pt x="664580" y="64764"/>
                  </a:lnTo>
                  <a:lnTo>
                    <a:pt x="677227" y="58482"/>
                  </a:lnTo>
                  <a:lnTo>
                    <a:pt x="706754" y="58482"/>
                  </a:lnTo>
                  <a:lnTo>
                    <a:pt x="6036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752338" y="6540944"/>
              <a:ext cx="692150" cy="15240"/>
            </a:xfrm>
            <a:custGeom>
              <a:avLst/>
              <a:gdLst/>
              <a:ahLst/>
              <a:cxnLst/>
              <a:rect l="l" t="t" r="r" b="b"/>
              <a:pathLst>
                <a:path w="692150" h="15240">
                  <a:moveTo>
                    <a:pt x="14859" y="0"/>
                  </a:moveTo>
                  <a:lnTo>
                    <a:pt x="692086" y="0"/>
                  </a:lnTo>
                  <a:lnTo>
                    <a:pt x="692086" y="14668"/>
                  </a:lnTo>
                  <a:lnTo>
                    <a:pt x="14859" y="14668"/>
                  </a:lnTo>
                  <a:lnTo>
                    <a:pt x="0" y="14668"/>
                  </a:lnTo>
                  <a:lnTo>
                    <a:pt x="0" y="0"/>
                  </a:lnTo>
                  <a:lnTo>
                    <a:pt x="148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750814" y="6480938"/>
              <a:ext cx="106108" cy="12001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339840" y="6480938"/>
              <a:ext cx="120776" cy="120013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6046851" y="6482462"/>
              <a:ext cx="294640" cy="117475"/>
            </a:xfrm>
            <a:custGeom>
              <a:avLst/>
              <a:gdLst/>
              <a:ahLst/>
              <a:cxnLst/>
              <a:rect l="l" t="t" r="r" b="b"/>
              <a:pathLst>
                <a:path w="294639" h="117475">
                  <a:moveTo>
                    <a:pt x="267006" y="64764"/>
                  </a:moveTo>
                  <a:lnTo>
                    <a:pt x="191452" y="102297"/>
                  </a:lnTo>
                  <a:lnTo>
                    <a:pt x="191452" y="116965"/>
                  </a:lnTo>
                  <a:lnTo>
                    <a:pt x="206121" y="116965"/>
                  </a:lnTo>
                  <a:lnTo>
                    <a:pt x="276002" y="70729"/>
                  </a:lnTo>
                  <a:lnTo>
                    <a:pt x="267006" y="64764"/>
                  </a:lnTo>
                  <a:close/>
                </a:path>
                <a:path w="294639" h="117475">
                  <a:moveTo>
                    <a:pt x="257531" y="58482"/>
                  </a:moveTo>
                  <a:lnTo>
                    <a:pt x="0" y="58482"/>
                  </a:lnTo>
                  <a:lnTo>
                    <a:pt x="0" y="73150"/>
                  </a:lnTo>
                  <a:lnTo>
                    <a:pt x="250125" y="73150"/>
                  </a:lnTo>
                  <a:lnTo>
                    <a:pt x="267006" y="64764"/>
                  </a:lnTo>
                  <a:lnTo>
                    <a:pt x="257531" y="58482"/>
                  </a:lnTo>
                  <a:close/>
                </a:path>
                <a:path w="294639" h="117475">
                  <a:moveTo>
                    <a:pt x="276002" y="70729"/>
                  </a:moveTo>
                  <a:lnTo>
                    <a:pt x="272343" y="73150"/>
                  </a:lnTo>
                  <a:lnTo>
                    <a:pt x="279653" y="73150"/>
                  </a:lnTo>
                  <a:lnTo>
                    <a:pt x="276002" y="70729"/>
                  </a:lnTo>
                  <a:close/>
                </a:path>
                <a:path w="294639" h="117475">
                  <a:moveTo>
                    <a:pt x="279653" y="68313"/>
                  </a:moveTo>
                  <a:lnTo>
                    <a:pt x="276002" y="70729"/>
                  </a:lnTo>
                  <a:lnTo>
                    <a:pt x="279653" y="73150"/>
                  </a:lnTo>
                  <a:lnTo>
                    <a:pt x="279653" y="68313"/>
                  </a:lnTo>
                  <a:close/>
                </a:path>
                <a:path w="294639" h="117475">
                  <a:moveTo>
                    <a:pt x="294513" y="58482"/>
                  </a:moveTo>
                  <a:lnTo>
                    <a:pt x="279653" y="68313"/>
                  </a:lnTo>
                  <a:lnTo>
                    <a:pt x="279653" y="73150"/>
                  </a:lnTo>
                  <a:lnTo>
                    <a:pt x="294513" y="73150"/>
                  </a:lnTo>
                  <a:lnTo>
                    <a:pt x="294513" y="58482"/>
                  </a:lnTo>
                  <a:close/>
                </a:path>
                <a:path w="294639" h="117475">
                  <a:moveTo>
                    <a:pt x="279653" y="58482"/>
                  </a:moveTo>
                  <a:lnTo>
                    <a:pt x="267006" y="64764"/>
                  </a:lnTo>
                  <a:lnTo>
                    <a:pt x="276002" y="70729"/>
                  </a:lnTo>
                  <a:lnTo>
                    <a:pt x="279653" y="68313"/>
                  </a:lnTo>
                  <a:lnTo>
                    <a:pt x="279653" y="58482"/>
                  </a:lnTo>
                  <a:close/>
                </a:path>
                <a:path w="294639" h="117475">
                  <a:moveTo>
                    <a:pt x="294513" y="58482"/>
                  </a:moveTo>
                  <a:lnTo>
                    <a:pt x="279653" y="58482"/>
                  </a:lnTo>
                  <a:lnTo>
                    <a:pt x="279653" y="68313"/>
                  </a:lnTo>
                  <a:lnTo>
                    <a:pt x="294513" y="58482"/>
                  </a:lnTo>
                  <a:close/>
                </a:path>
                <a:path w="294639" h="117475">
                  <a:moveTo>
                    <a:pt x="206121" y="0"/>
                  </a:moveTo>
                  <a:lnTo>
                    <a:pt x="191452" y="0"/>
                  </a:lnTo>
                  <a:lnTo>
                    <a:pt x="191452" y="14667"/>
                  </a:lnTo>
                  <a:lnTo>
                    <a:pt x="267006" y="64764"/>
                  </a:lnTo>
                  <a:lnTo>
                    <a:pt x="279653" y="58482"/>
                  </a:lnTo>
                  <a:lnTo>
                    <a:pt x="294513" y="58482"/>
                  </a:lnTo>
                  <a:lnTo>
                    <a:pt x="2061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046851" y="6540944"/>
              <a:ext cx="294640" cy="15240"/>
            </a:xfrm>
            <a:custGeom>
              <a:avLst/>
              <a:gdLst/>
              <a:ahLst/>
              <a:cxnLst/>
              <a:rect l="l" t="t" r="r" b="b"/>
              <a:pathLst>
                <a:path w="294639" h="15240">
                  <a:moveTo>
                    <a:pt x="0" y="0"/>
                  </a:moveTo>
                  <a:lnTo>
                    <a:pt x="279653" y="0"/>
                  </a:lnTo>
                  <a:lnTo>
                    <a:pt x="294513" y="0"/>
                  </a:lnTo>
                  <a:lnTo>
                    <a:pt x="294513" y="14668"/>
                  </a:lnTo>
                  <a:lnTo>
                    <a:pt x="279653" y="14668"/>
                  </a:lnTo>
                  <a:lnTo>
                    <a:pt x="0" y="1466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236779" y="6480938"/>
              <a:ext cx="106108" cy="12001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6444424" y="6306820"/>
              <a:ext cx="1089660" cy="570230"/>
            </a:xfrm>
            <a:custGeom>
              <a:avLst/>
              <a:gdLst/>
              <a:ahLst/>
              <a:cxnLst/>
              <a:rect l="l" t="t" r="r" b="b"/>
              <a:pathLst>
                <a:path w="1089659" h="570229">
                  <a:moveTo>
                    <a:pt x="1059942" y="29210"/>
                  </a:moveTo>
                  <a:lnTo>
                    <a:pt x="1045273" y="29210"/>
                  </a:lnTo>
                  <a:lnTo>
                    <a:pt x="1045273" y="44450"/>
                  </a:lnTo>
                  <a:lnTo>
                    <a:pt x="1045273" y="525780"/>
                  </a:lnTo>
                  <a:lnTo>
                    <a:pt x="44196" y="525780"/>
                  </a:lnTo>
                  <a:lnTo>
                    <a:pt x="44196" y="44450"/>
                  </a:lnTo>
                  <a:lnTo>
                    <a:pt x="1045273" y="44450"/>
                  </a:lnTo>
                  <a:lnTo>
                    <a:pt x="1045273" y="29210"/>
                  </a:lnTo>
                  <a:lnTo>
                    <a:pt x="29337" y="29210"/>
                  </a:lnTo>
                  <a:lnTo>
                    <a:pt x="29337" y="44450"/>
                  </a:lnTo>
                  <a:lnTo>
                    <a:pt x="29337" y="525780"/>
                  </a:lnTo>
                  <a:lnTo>
                    <a:pt x="29337" y="541020"/>
                  </a:lnTo>
                  <a:lnTo>
                    <a:pt x="1059942" y="541020"/>
                  </a:lnTo>
                  <a:lnTo>
                    <a:pt x="1059942" y="526351"/>
                  </a:lnTo>
                  <a:lnTo>
                    <a:pt x="1059942" y="525780"/>
                  </a:lnTo>
                  <a:lnTo>
                    <a:pt x="1059942" y="44450"/>
                  </a:lnTo>
                  <a:lnTo>
                    <a:pt x="1059942" y="44196"/>
                  </a:lnTo>
                  <a:lnTo>
                    <a:pt x="1059942" y="29210"/>
                  </a:lnTo>
                  <a:close/>
                </a:path>
                <a:path w="1089659" h="570229">
                  <a:moveTo>
                    <a:pt x="1089469" y="0"/>
                  </a:moveTo>
                  <a:lnTo>
                    <a:pt x="1074801" y="0"/>
                  </a:lnTo>
                  <a:lnTo>
                    <a:pt x="1074801" y="15240"/>
                  </a:lnTo>
                  <a:lnTo>
                    <a:pt x="1074801" y="554990"/>
                  </a:lnTo>
                  <a:lnTo>
                    <a:pt x="14668" y="554990"/>
                  </a:lnTo>
                  <a:lnTo>
                    <a:pt x="14668" y="15240"/>
                  </a:lnTo>
                  <a:lnTo>
                    <a:pt x="1074801" y="15240"/>
                  </a:lnTo>
                  <a:lnTo>
                    <a:pt x="1074801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554990"/>
                  </a:lnTo>
                  <a:lnTo>
                    <a:pt x="0" y="570230"/>
                  </a:lnTo>
                  <a:lnTo>
                    <a:pt x="1089469" y="570230"/>
                  </a:lnTo>
                  <a:lnTo>
                    <a:pt x="1089469" y="555498"/>
                  </a:lnTo>
                  <a:lnTo>
                    <a:pt x="1089469" y="554990"/>
                  </a:lnTo>
                  <a:lnTo>
                    <a:pt x="1089469" y="15240"/>
                  </a:lnTo>
                  <a:lnTo>
                    <a:pt x="1089469" y="15049"/>
                  </a:lnTo>
                  <a:lnTo>
                    <a:pt x="10894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6474618" y="6323065"/>
            <a:ext cx="1022985" cy="44005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91135" marR="30480" indent="-149860">
              <a:lnSpc>
                <a:spcPts val="1610"/>
              </a:lnSpc>
              <a:spcBef>
                <a:spcPts val="190"/>
              </a:spcBef>
            </a:pPr>
            <a:r>
              <a:rPr sz="1350" spc="-5" dirty="0">
                <a:latin typeface="Times New Roman"/>
                <a:cs typeface="Times New Roman"/>
              </a:rPr>
              <a:t>с</a:t>
            </a:r>
            <a:r>
              <a:rPr sz="1350" spc="114" dirty="0">
                <a:latin typeface="Times New Roman"/>
                <a:cs typeface="Times New Roman"/>
              </a:rPr>
              <a:t>о</a:t>
            </a:r>
            <a:r>
              <a:rPr sz="1350" spc="5" dirty="0">
                <a:latin typeface="Times New Roman"/>
                <a:cs typeface="Times New Roman"/>
              </a:rPr>
              <a:t>т</a:t>
            </a:r>
            <a:r>
              <a:rPr sz="1350" spc="20" dirty="0">
                <a:latin typeface="Times New Roman"/>
                <a:cs typeface="Times New Roman"/>
              </a:rPr>
              <a:t>р</a:t>
            </a:r>
            <a:r>
              <a:rPr sz="1350" spc="-100" dirty="0">
                <a:latin typeface="Times New Roman"/>
                <a:cs typeface="Times New Roman"/>
              </a:rPr>
              <a:t>у</a:t>
            </a:r>
            <a:r>
              <a:rPr sz="1350" spc="5" dirty="0">
                <a:latin typeface="Times New Roman"/>
                <a:cs typeface="Times New Roman"/>
              </a:rPr>
              <a:t>д</a:t>
            </a:r>
            <a:r>
              <a:rPr sz="1350" spc="90" dirty="0">
                <a:latin typeface="Times New Roman"/>
                <a:cs typeface="Times New Roman"/>
              </a:rPr>
              <a:t>н</a:t>
            </a:r>
            <a:r>
              <a:rPr sz="1350" spc="-30" dirty="0">
                <a:latin typeface="Times New Roman"/>
                <a:cs typeface="Times New Roman"/>
              </a:rPr>
              <a:t>и</a:t>
            </a:r>
            <a:r>
              <a:rPr sz="1350" spc="10" dirty="0">
                <a:latin typeface="Times New Roman"/>
                <a:cs typeface="Times New Roman"/>
              </a:rPr>
              <a:t>к</a:t>
            </a:r>
            <a:r>
              <a:rPr sz="1350" spc="90" dirty="0">
                <a:latin typeface="Times New Roman"/>
                <a:cs typeface="Times New Roman"/>
              </a:rPr>
              <a:t>и</a:t>
            </a:r>
            <a:r>
              <a:rPr sz="1350" spc="5" dirty="0">
                <a:latin typeface="Times New Roman"/>
                <a:cs typeface="Times New Roman"/>
              </a:rPr>
              <a:t>-  </a:t>
            </a:r>
            <a:r>
              <a:rPr sz="1350" spc="35" dirty="0">
                <a:latin typeface="Times New Roman"/>
                <a:cs typeface="Times New Roman"/>
              </a:rPr>
              <a:t>проекты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5415788" y="6003024"/>
            <a:ext cx="363220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-40" dirty="0">
                <a:latin typeface="Times New Roman"/>
                <a:cs typeface="Times New Roman"/>
              </a:rPr>
              <a:t>D</a:t>
            </a:r>
            <a:r>
              <a:rPr sz="1350" spc="114" dirty="0">
                <a:latin typeface="Times New Roman"/>
                <a:cs typeface="Times New Roman"/>
              </a:rPr>
              <a:t>_</a:t>
            </a:r>
            <a:r>
              <a:rPr sz="1350" spc="-140" dirty="0">
                <a:latin typeface="Times New Roman"/>
                <a:cs typeface="Times New Roman"/>
              </a:rPr>
              <a:t>i</a:t>
            </a:r>
            <a:r>
              <a:rPr sz="1350" spc="15" dirty="0">
                <a:latin typeface="Times New Roman"/>
                <a:cs typeface="Times New Roman"/>
              </a:rPr>
              <a:t>d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213852" y="6003024"/>
            <a:ext cx="378460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50" dirty="0">
                <a:latin typeface="Times New Roman"/>
                <a:cs typeface="Times New Roman"/>
              </a:rPr>
              <a:t>D</a:t>
            </a:r>
            <a:r>
              <a:rPr sz="1350" spc="20" dirty="0">
                <a:latin typeface="Times New Roman"/>
                <a:cs typeface="Times New Roman"/>
              </a:rPr>
              <a:t>_</a:t>
            </a:r>
            <a:r>
              <a:rPr sz="1350" spc="-20" dirty="0">
                <a:latin typeface="Times New Roman"/>
                <a:cs typeface="Times New Roman"/>
              </a:rPr>
              <a:t>i</a:t>
            </a:r>
            <a:r>
              <a:rPr sz="1350" spc="15" dirty="0">
                <a:latin typeface="Times New Roman"/>
                <a:cs typeface="Times New Roman"/>
              </a:rPr>
              <a:t>d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696203" y="6615672"/>
            <a:ext cx="759460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80" dirty="0">
                <a:latin typeface="Times New Roman"/>
                <a:cs typeface="Times New Roman"/>
              </a:rPr>
              <a:t>E</a:t>
            </a:r>
            <a:r>
              <a:rPr sz="1350" spc="20" dirty="0">
                <a:latin typeface="Times New Roman"/>
                <a:cs typeface="Times New Roman"/>
              </a:rPr>
              <a:t>_</a:t>
            </a:r>
            <a:r>
              <a:rPr sz="1350" spc="-20" dirty="0">
                <a:latin typeface="Times New Roman"/>
                <a:cs typeface="Times New Roman"/>
              </a:rPr>
              <a:t>i</a:t>
            </a:r>
            <a:r>
              <a:rPr sz="1350" spc="20" dirty="0">
                <a:latin typeface="Times New Roman"/>
                <a:cs typeface="Times New Roman"/>
              </a:rPr>
              <a:t>d</a:t>
            </a:r>
            <a:r>
              <a:rPr sz="1350" spc="-5" dirty="0">
                <a:latin typeface="Times New Roman"/>
                <a:cs typeface="Times New Roman"/>
              </a:rPr>
              <a:t>,</a:t>
            </a:r>
            <a:r>
              <a:rPr sz="1350" spc="-40" dirty="0">
                <a:latin typeface="Times New Roman"/>
                <a:cs typeface="Times New Roman"/>
              </a:rPr>
              <a:t>D</a:t>
            </a:r>
            <a:r>
              <a:rPr sz="1350" spc="140" dirty="0">
                <a:latin typeface="Times New Roman"/>
                <a:cs typeface="Times New Roman"/>
              </a:rPr>
              <a:t>_</a:t>
            </a:r>
            <a:r>
              <a:rPr sz="1350" spc="-45" dirty="0">
                <a:latin typeface="Times New Roman"/>
                <a:cs typeface="Times New Roman"/>
              </a:rPr>
              <a:t>i</a:t>
            </a:r>
            <a:r>
              <a:rPr sz="1350" spc="15" dirty="0">
                <a:latin typeface="Times New Roman"/>
                <a:cs typeface="Times New Roman"/>
              </a:rPr>
              <a:t>d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7537195" y="6615672"/>
            <a:ext cx="744220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10" dirty="0">
                <a:latin typeface="Times New Roman"/>
                <a:cs typeface="Times New Roman"/>
              </a:rPr>
              <a:t>P_id,D_id</a:t>
            </a:r>
            <a:endParaRPr sz="1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939" y="903364"/>
            <a:ext cx="587057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Логическое</a:t>
            </a:r>
            <a:r>
              <a:rPr sz="2800" spc="5" dirty="0"/>
              <a:t> </a:t>
            </a:r>
            <a:r>
              <a:rPr sz="2800" spc="-10" dirty="0"/>
              <a:t>проектирование</a:t>
            </a:r>
            <a:r>
              <a:rPr sz="2800" spc="15" dirty="0"/>
              <a:t> </a:t>
            </a:r>
            <a:r>
              <a:rPr sz="2800" spc="-10" dirty="0"/>
              <a:t>РБД</a:t>
            </a:r>
            <a:endParaRPr sz="2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5428" y="4610085"/>
            <a:ext cx="8347213" cy="16541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92427" y="1359407"/>
            <a:ext cx="7916545" cy="277812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Составление</a:t>
            </a:r>
            <a:r>
              <a:rPr sz="18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схем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реляционных</a:t>
            </a:r>
            <a:r>
              <a:rPr sz="18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отношений:</a:t>
            </a:r>
            <a:endParaRPr sz="1800" dirty="0">
              <a:latin typeface="Arial"/>
              <a:cs typeface="Arial"/>
            </a:endParaRPr>
          </a:p>
          <a:p>
            <a:pPr marL="12700" marR="40005">
              <a:lnSpc>
                <a:spcPct val="100000"/>
              </a:lnSpc>
              <a:spcBef>
                <a:spcPts val="1100"/>
              </a:spcBef>
            </a:pPr>
            <a:r>
              <a:rPr sz="1800" dirty="0">
                <a:latin typeface="Arial"/>
                <a:cs typeface="Arial"/>
              </a:rPr>
              <a:t>Каждое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реляционное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отношение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соответствует </a:t>
            </a:r>
            <a:r>
              <a:rPr sz="1800" dirty="0">
                <a:latin typeface="Arial"/>
                <a:cs typeface="Arial"/>
              </a:rPr>
              <a:t>одной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сущности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(объекту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ПрО)</a:t>
            </a:r>
            <a:r>
              <a:rPr sz="1800" dirty="0">
                <a:latin typeface="Arial"/>
                <a:cs typeface="Arial"/>
              </a:rPr>
              <a:t> 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вносятся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все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атрибуты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этой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сущности.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ct val="101099"/>
              </a:lnSpc>
              <a:spcBef>
                <a:spcPts val="1060"/>
              </a:spcBef>
            </a:pPr>
            <a:r>
              <a:rPr sz="1800" dirty="0">
                <a:latin typeface="Arial"/>
                <a:cs typeface="Arial"/>
              </a:rPr>
              <a:t>Для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каждого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отношения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определяются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первичный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ключ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внешние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ключи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(в соответствии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со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схемой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БД).</a:t>
            </a:r>
            <a:endParaRPr sz="1800" dirty="0">
              <a:latin typeface="Arial"/>
              <a:cs typeface="Arial"/>
            </a:endParaRPr>
          </a:p>
          <a:p>
            <a:pPr marL="12700" marR="5016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том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случае,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если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базовое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отношение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имеет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потенциальных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ключей,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вводится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суррогатный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первичный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ключ</a:t>
            </a:r>
            <a:r>
              <a:rPr sz="1800" spc="-10" dirty="0">
                <a:latin typeface="Arial"/>
                <a:cs typeface="Arial"/>
              </a:rPr>
              <a:t>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который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несёт смысловой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нагрузки</a:t>
            </a:r>
            <a:r>
              <a:rPr sz="1800" dirty="0">
                <a:latin typeface="Arial"/>
                <a:cs typeface="Arial"/>
              </a:rPr>
              <a:t> 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служит только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для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идентификации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записей.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939" y="687921"/>
            <a:ext cx="587057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Логическое</a:t>
            </a:r>
            <a:r>
              <a:rPr sz="2800" spc="5" dirty="0"/>
              <a:t> </a:t>
            </a:r>
            <a:r>
              <a:rPr sz="2800" spc="-10" dirty="0"/>
              <a:t>проектирование</a:t>
            </a:r>
            <a:r>
              <a:rPr sz="2800" spc="15" dirty="0"/>
              <a:t> </a:t>
            </a:r>
            <a:r>
              <a:rPr sz="2800" spc="-10" dirty="0"/>
              <a:t>РБД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7330" y="2025650"/>
            <a:ext cx="8058740" cy="459261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939" y="687921"/>
            <a:ext cx="587057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Логическое</a:t>
            </a:r>
            <a:r>
              <a:rPr sz="2800" spc="5" dirty="0"/>
              <a:t> </a:t>
            </a:r>
            <a:r>
              <a:rPr sz="2800" spc="-10" dirty="0"/>
              <a:t>проектирование</a:t>
            </a:r>
            <a:r>
              <a:rPr sz="2800" spc="15" dirty="0"/>
              <a:t> </a:t>
            </a:r>
            <a:r>
              <a:rPr sz="2800" spc="-10" dirty="0"/>
              <a:t>РБД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7702" y="1873250"/>
            <a:ext cx="8737996" cy="46203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939" y="812222"/>
            <a:ext cx="587057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Логическое</a:t>
            </a:r>
            <a:r>
              <a:rPr sz="2400" spc="5" dirty="0"/>
              <a:t> </a:t>
            </a:r>
            <a:r>
              <a:rPr sz="2400" spc="-10" dirty="0"/>
              <a:t>проектирование</a:t>
            </a:r>
            <a:r>
              <a:rPr sz="2400" spc="15" dirty="0"/>
              <a:t> </a:t>
            </a:r>
            <a:r>
              <a:rPr sz="2400" spc="-10" dirty="0"/>
              <a:t>РБД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8923" y="1303374"/>
            <a:ext cx="8641080" cy="37856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4210" y="5285699"/>
            <a:ext cx="8578333" cy="193485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0939" y="903364"/>
            <a:ext cx="587057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Логическое</a:t>
            </a:r>
            <a:r>
              <a:rPr sz="2800" spc="5" dirty="0"/>
              <a:t> </a:t>
            </a:r>
            <a:r>
              <a:rPr sz="2800" spc="-10" dirty="0"/>
              <a:t>проектирование</a:t>
            </a:r>
            <a:r>
              <a:rPr sz="2800" spc="15" dirty="0"/>
              <a:t> </a:t>
            </a:r>
            <a:r>
              <a:rPr sz="2800" spc="-10" dirty="0"/>
              <a:t>РБД</a:t>
            </a:r>
            <a:endParaRPr sz="2800" dirty="0"/>
          </a:p>
        </p:txBody>
      </p:sp>
      <p:sp>
        <p:nvSpPr>
          <p:cNvPr id="3" name="object 3"/>
          <p:cNvSpPr txBox="1"/>
          <p:nvPr/>
        </p:nvSpPr>
        <p:spPr>
          <a:xfrm>
            <a:off x="1249172" y="1426463"/>
            <a:ext cx="8155305" cy="5521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Аномалии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модификации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данных</a:t>
            </a:r>
            <a:endParaRPr sz="2000" dirty="0">
              <a:latin typeface="Arial"/>
              <a:cs typeface="Arial"/>
            </a:endParaRPr>
          </a:p>
          <a:p>
            <a:pPr marL="356870" marR="158750" indent="-344805">
              <a:lnSpc>
                <a:spcPct val="100000"/>
              </a:lnSpc>
              <a:spcBef>
                <a:spcPts val="35"/>
              </a:spcBef>
            </a:pPr>
            <a:r>
              <a:rPr sz="1800" dirty="0">
                <a:latin typeface="Arial"/>
                <a:cs typeface="Arial"/>
              </a:rPr>
              <a:t>При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неправильно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спроектированной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схеме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БД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могут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возникнуть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аномалии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выполнения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операций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модификации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данных.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Рассмотрим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эти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аномалии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примере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следующего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отношения:</a:t>
            </a:r>
            <a:endParaRPr sz="1800" dirty="0">
              <a:latin typeface="Arial"/>
              <a:cs typeface="Arial"/>
            </a:endParaRPr>
          </a:p>
          <a:p>
            <a:pPr marL="356870" marR="207645" indent="-344805">
              <a:lnSpc>
                <a:spcPct val="100000"/>
              </a:lnSpc>
            </a:pPr>
            <a:r>
              <a:rPr sz="18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ПОСТАВКИ</a:t>
            </a:r>
            <a:r>
              <a:rPr sz="1800" b="1" i="1" spc="25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(</a:t>
            </a:r>
            <a:r>
              <a:rPr sz="16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Номер</a:t>
            </a:r>
            <a:r>
              <a:rPr sz="1600" b="1" i="1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поставки</a:t>
            </a:r>
            <a:r>
              <a:rPr sz="1600" b="1" i="1" spc="-5" dirty="0">
                <a:latin typeface="Arial"/>
                <a:cs typeface="Arial"/>
              </a:rPr>
              <a:t>,</a:t>
            </a:r>
            <a:r>
              <a:rPr sz="1600" b="1" i="1" spc="20" dirty="0">
                <a:latin typeface="Arial"/>
                <a:cs typeface="Arial"/>
              </a:rPr>
              <a:t> </a:t>
            </a:r>
            <a:r>
              <a:rPr sz="16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Название</a:t>
            </a:r>
            <a:r>
              <a:rPr sz="1600" b="1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товара</a:t>
            </a:r>
            <a:r>
              <a:rPr sz="1600" b="1" i="1" spc="-5" dirty="0">
                <a:latin typeface="Arial"/>
                <a:cs typeface="Arial"/>
              </a:rPr>
              <a:t>, Цена</a:t>
            </a:r>
            <a:r>
              <a:rPr sz="1600" b="1" i="1" spc="-20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товара,</a:t>
            </a:r>
            <a:r>
              <a:rPr sz="1600" b="1" i="1" spc="20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Количество, </a:t>
            </a:r>
            <a:r>
              <a:rPr sz="1600" b="1" i="1" spc="-430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Дата</a:t>
            </a:r>
            <a:r>
              <a:rPr sz="1600" b="1" i="1" spc="-5" dirty="0">
                <a:latin typeface="Arial"/>
                <a:cs typeface="Arial"/>
              </a:rPr>
              <a:t> поставки,</a:t>
            </a:r>
            <a:r>
              <a:rPr sz="1600" b="1" i="1" spc="20" dirty="0">
                <a:latin typeface="Arial"/>
                <a:cs typeface="Arial"/>
              </a:rPr>
              <a:t> </a:t>
            </a:r>
            <a:r>
              <a:rPr sz="1600" b="1" i="1" spc="-10" dirty="0">
                <a:latin typeface="Arial"/>
                <a:cs typeface="Arial"/>
              </a:rPr>
              <a:t>Название</a:t>
            </a:r>
            <a:r>
              <a:rPr sz="1600" b="1" i="1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поставщика,</a:t>
            </a:r>
            <a:r>
              <a:rPr sz="1600" b="1" i="1" spc="20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Адрес</a:t>
            </a:r>
            <a:r>
              <a:rPr sz="1600" b="1" i="1" spc="-25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поставщика)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Различают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аномалии обновления,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удаления</a:t>
            </a:r>
            <a:r>
              <a:rPr sz="1800" dirty="0">
                <a:latin typeface="Arial"/>
                <a:cs typeface="Arial"/>
              </a:rPr>
              <a:t> 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добавления.</a:t>
            </a:r>
            <a:endParaRPr sz="1800" dirty="0">
              <a:latin typeface="Arial"/>
              <a:cs typeface="Arial"/>
            </a:endParaRPr>
          </a:p>
          <a:p>
            <a:pPr marL="356870" marR="196215" indent="-34480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Аномалия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обновления </a:t>
            </a:r>
            <a:r>
              <a:rPr sz="1800" spc="-10" dirty="0">
                <a:latin typeface="Arial"/>
                <a:cs typeface="Arial"/>
              </a:rPr>
              <a:t>может</a:t>
            </a:r>
            <a:r>
              <a:rPr sz="1800" spc="-5" dirty="0">
                <a:latin typeface="Arial"/>
                <a:cs typeface="Arial"/>
              </a:rPr>
              <a:t> возникнуть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том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случае,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когда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информация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дублируется.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Другие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аномалии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возникают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тогда,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когда </a:t>
            </a:r>
            <a:r>
              <a:rPr sz="1800" dirty="0">
                <a:latin typeface="Arial"/>
                <a:cs typeface="Arial"/>
              </a:rPr>
              <a:t>две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более </a:t>
            </a:r>
            <a:r>
              <a:rPr sz="1800" spc="-5" dirty="0">
                <a:latin typeface="Arial"/>
                <a:cs typeface="Arial"/>
              </a:rPr>
              <a:t> сущности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объединены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одно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отношение.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Arial"/>
                <a:cs typeface="Arial"/>
              </a:rPr>
              <a:t>Например:</a:t>
            </a:r>
          </a:p>
          <a:p>
            <a:pPr marL="356870" marR="421005" indent="-344805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800" b="1" spc="-5" dirty="0">
                <a:latin typeface="Arial"/>
                <a:cs typeface="Arial"/>
              </a:rPr>
              <a:t>Аномалия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обновления</a:t>
            </a:r>
            <a:r>
              <a:rPr sz="1800" spc="-5" dirty="0">
                <a:latin typeface="Arial"/>
                <a:cs typeface="Arial"/>
              </a:rPr>
              <a:t>: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изменился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адрес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поставщика.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Если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от </a:t>
            </a:r>
            <a:r>
              <a:rPr sz="1800" spc="-5" dirty="0">
                <a:latin typeface="Arial"/>
                <a:cs typeface="Arial"/>
              </a:rPr>
              <a:t>него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было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несколько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поставок,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то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придется менять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несколько записей.</a:t>
            </a:r>
            <a:endParaRPr sz="1800" dirty="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800" b="1" spc="-5" dirty="0">
                <a:latin typeface="Arial"/>
                <a:cs typeface="Arial"/>
              </a:rPr>
              <a:t>Аномалия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удаления</a:t>
            </a:r>
            <a:r>
              <a:rPr sz="1800" spc="-10" dirty="0">
                <a:latin typeface="Arial"/>
                <a:cs typeface="Arial"/>
              </a:rPr>
              <a:t>: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удалении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архив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записей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обо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всех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поставках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определённого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поставщика </a:t>
            </a:r>
            <a:r>
              <a:rPr sz="1800" dirty="0">
                <a:latin typeface="Arial"/>
                <a:cs typeface="Arial"/>
              </a:rPr>
              <a:t>все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об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этом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поставщике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(название, </a:t>
            </a:r>
            <a:r>
              <a:rPr sz="1800" dirty="0">
                <a:latin typeface="Arial"/>
                <a:cs typeface="Arial"/>
              </a:rPr>
              <a:t> адрес)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будут </a:t>
            </a:r>
            <a:r>
              <a:rPr sz="1800" spc="-5" dirty="0">
                <a:latin typeface="Arial"/>
                <a:cs typeface="Arial"/>
              </a:rPr>
              <a:t>утеряны.</a:t>
            </a:r>
            <a:endParaRPr sz="1800" dirty="0">
              <a:latin typeface="Arial"/>
              <a:cs typeface="Arial"/>
            </a:endParaRPr>
          </a:p>
          <a:p>
            <a:pPr marL="356870" marR="85725" indent="-344805">
              <a:lnSpc>
                <a:spcPct val="100000"/>
              </a:lnSpc>
              <a:buFont typeface="Wingdings"/>
              <a:buChar char=""/>
              <a:tabLst>
                <a:tab pos="356870" algn="l"/>
                <a:tab pos="357505" algn="l"/>
              </a:tabLst>
            </a:pPr>
            <a:r>
              <a:rPr sz="1800" b="1" spc="-5" dirty="0">
                <a:latin typeface="Arial"/>
                <a:cs typeface="Arial"/>
              </a:rPr>
              <a:t>Аномалия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добавления</a:t>
            </a:r>
            <a:r>
              <a:rPr sz="1800" spc="-5" dirty="0">
                <a:latin typeface="Arial"/>
                <a:cs typeface="Arial"/>
              </a:rPr>
              <a:t>: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нельзя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добавить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сведения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поставщике,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пока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от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нет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одной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поставки.</a:t>
            </a:r>
            <a:endParaRPr sz="1800" dirty="0">
              <a:latin typeface="Arial"/>
              <a:cs typeface="Arial"/>
            </a:endParaRPr>
          </a:p>
          <a:p>
            <a:pPr marL="356870" marR="755015">
              <a:lnSpc>
                <a:spcPts val="2180"/>
              </a:lnSpc>
              <a:spcBef>
                <a:spcPts val="60"/>
              </a:spcBef>
            </a:pPr>
            <a:r>
              <a:rPr sz="1800" b="1" spc="-5" dirty="0">
                <a:latin typeface="Arial"/>
                <a:cs typeface="Arial"/>
              </a:rPr>
              <a:t>Для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решения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проблемы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аномалии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модификации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данных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при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проектировании</a:t>
            </a:r>
            <a:r>
              <a:rPr sz="1800" b="1" spc="5" dirty="0">
                <a:latin typeface="Arial"/>
                <a:cs typeface="Arial"/>
              </a:rPr>
              <a:t> РБД</a:t>
            </a:r>
            <a:r>
              <a:rPr sz="1800" b="1" spc="-5" dirty="0">
                <a:latin typeface="Arial"/>
                <a:cs typeface="Arial"/>
              </a:rPr>
              <a:t> проводится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нормализация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отношений.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870709" y="1019809"/>
            <a:ext cx="695198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90"/>
              </a:spcBef>
            </a:pPr>
            <a:r>
              <a:rPr sz="2400" spc="-10" dirty="0"/>
              <a:t>Отношения</a:t>
            </a:r>
            <a:r>
              <a:rPr sz="2400" spc="5" dirty="0"/>
              <a:t> </a:t>
            </a:r>
            <a:r>
              <a:rPr sz="2400" spc="-10" dirty="0"/>
              <a:t>БД</a:t>
            </a:r>
            <a:r>
              <a:rPr sz="2400" spc="5" dirty="0"/>
              <a:t> </a:t>
            </a:r>
            <a:r>
              <a:rPr sz="2400" spc="-5" dirty="0"/>
              <a:t>после</a:t>
            </a:r>
            <a:r>
              <a:rPr sz="2400" spc="-15" dirty="0"/>
              <a:t> </a:t>
            </a:r>
            <a:r>
              <a:rPr sz="2400" spc="-10" dirty="0"/>
              <a:t>нормализации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0767" y="2184258"/>
            <a:ext cx="7869371" cy="2490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89100" y="1720850"/>
            <a:ext cx="3813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Нормализация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проводится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до</a:t>
            </a:r>
            <a:r>
              <a:rPr sz="1800" spc="-5" dirty="0">
                <a:latin typeface="Arial"/>
                <a:cs typeface="Arial"/>
              </a:rPr>
              <a:t> 3НФ.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2678" y="4975704"/>
            <a:ext cx="7880168" cy="9677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300" y="773589"/>
            <a:ext cx="693039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Отношения</a:t>
            </a:r>
            <a:r>
              <a:rPr sz="2800" spc="5" dirty="0"/>
              <a:t> </a:t>
            </a:r>
            <a:r>
              <a:rPr sz="2800" spc="-10" dirty="0"/>
              <a:t>БД</a:t>
            </a:r>
            <a:r>
              <a:rPr sz="2800" spc="5" dirty="0"/>
              <a:t> </a:t>
            </a:r>
            <a:r>
              <a:rPr sz="2800" spc="-5" dirty="0"/>
              <a:t>после</a:t>
            </a:r>
            <a:r>
              <a:rPr sz="2800" spc="-15" dirty="0"/>
              <a:t> </a:t>
            </a:r>
            <a:r>
              <a:rPr sz="2800" spc="-10" dirty="0"/>
              <a:t>нормализации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1174" y="1886729"/>
            <a:ext cx="7892641" cy="47144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300" y="773589"/>
            <a:ext cx="693039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Отношения</a:t>
            </a:r>
            <a:r>
              <a:rPr sz="2800" spc="5" dirty="0"/>
              <a:t> </a:t>
            </a:r>
            <a:r>
              <a:rPr sz="2800" spc="-10" dirty="0"/>
              <a:t>БД</a:t>
            </a:r>
            <a:r>
              <a:rPr sz="2800" spc="5" dirty="0"/>
              <a:t> </a:t>
            </a:r>
            <a:r>
              <a:rPr sz="2800" spc="-5" dirty="0"/>
              <a:t>после</a:t>
            </a:r>
            <a:r>
              <a:rPr sz="2800" spc="-15" dirty="0"/>
              <a:t> </a:t>
            </a:r>
            <a:r>
              <a:rPr sz="2800" spc="-10" dirty="0"/>
              <a:t>нормализации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3115" y="2061373"/>
            <a:ext cx="7527528" cy="6853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8701" y="2948074"/>
            <a:ext cx="7538029" cy="31811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3763" y="848201"/>
            <a:ext cx="78638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База</a:t>
            </a:r>
            <a:r>
              <a:rPr sz="3200" spc="-10" dirty="0"/>
              <a:t> </a:t>
            </a:r>
            <a:r>
              <a:rPr sz="3200" spc="-5" dirty="0"/>
              <a:t>данных</a:t>
            </a:r>
            <a:r>
              <a:rPr sz="3200" spc="-15" dirty="0"/>
              <a:t> </a:t>
            </a:r>
            <a:r>
              <a:rPr sz="3200" spc="-5" dirty="0"/>
              <a:t>проектной</a:t>
            </a:r>
            <a:r>
              <a:rPr sz="3200" spc="10" dirty="0"/>
              <a:t> </a:t>
            </a:r>
            <a:r>
              <a:rPr sz="3200" spc="-5" dirty="0"/>
              <a:t>организации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1392427" y="1588007"/>
            <a:ext cx="7883525" cy="5053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72795">
              <a:lnSpc>
                <a:spcPct val="100000"/>
              </a:lnSpc>
              <a:spcBef>
                <a:spcPts val="90"/>
              </a:spcBef>
            </a:pP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Общая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постановка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задачи: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база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данных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создаётся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для 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информационного</a:t>
            </a:r>
            <a:r>
              <a:rPr sz="2000" spc="-10" dirty="0">
                <a:latin typeface="Arial"/>
                <a:cs typeface="Arial"/>
              </a:rPr>
              <a:t> обслуживания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руководства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организации,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руководителей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проектов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участников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проектов.</a:t>
            </a:r>
            <a:endParaRPr sz="2000" dirty="0">
              <a:latin typeface="Arial"/>
              <a:cs typeface="Arial"/>
            </a:endParaRPr>
          </a:p>
          <a:p>
            <a:pPr marL="12700" marR="360045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Arial"/>
                <a:cs typeface="Arial"/>
              </a:rPr>
              <a:t>Основная </a:t>
            </a:r>
            <a:r>
              <a:rPr sz="2000" spc="-10" dirty="0">
                <a:latin typeface="Arial"/>
                <a:cs typeface="Arial"/>
              </a:rPr>
              <a:t>деятельность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организации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–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выполнение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проектов.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Договоры</a:t>
            </a:r>
            <a:r>
              <a:rPr sz="2000" spc="-5" dirty="0">
                <a:latin typeface="Arial"/>
                <a:cs typeface="Arial"/>
              </a:rPr>
              <a:t> на выполнение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проектов </a:t>
            </a:r>
            <a:r>
              <a:rPr sz="2000" spc="-5" dirty="0">
                <a:latin typeface="Arial"/>
                <a:cs typeface="Arial"/>
              </a:rPr>
              <a:t>заключаются с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заказчиками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(каждый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договор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одним</a:t>
            </a:r>
            <a:r>
              <a:rPr sz="2000" spc="-10" dirty="0">
                <a:latin typeface="Arial"/>
                <a:cs typeface="Arial"/>
              </a:rPr>
              <a:t> заказчиком).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000" spc="-10" dirty="0">
                <a:latin typeface="Arial"/>
                <a:cs typeface="Arial"/>
              </a:rPr>
              <a:t>Каждый </a:t>
            </a:r>
            <a:r>
              <a:rPr sz="2000" spc="-5" dirty="0">
                <a:latin typeface="Arial"/>
                <a:cs typeface="Arial"/>
              </a:rPr>
              <a:t>проект должен </a:t>
            </a:r>
            <a:r>
              <a:rPr sz="2000" dirty="0">
                <a:latin typeface="Arial"/>
                <a:cs typeface="Arial"/>
              </a:rPr>
              <a:t>быть </a:t>
            </a:r>
            <a:r>
              <a:rPr sz="2000" spc="-5" dirty="0">
                <a:latin typeface="Arial"/>
                <a:cs typeface="Arial"/>
              </a:rPr>
              <a:t>выполнен в заданные </a:t>
            </a:r>
            <a:r>
              <a:rPr sz="2000" spc="-10" dirty="0">
                <a:latin typeface="Arial"/>
                <a:cs typeface="Arial"/>
              </a:rPr>
              <a:t>сроки, </a:t>
            </a:r>
            <a:r>
              <a:rPr sz="2000" spc="-5" dirty="0">
                <a:latin typeface="Arial"/>
                <a:cs typeface="Arial"/>
              </a:rPr>
              <a:t>каждый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может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состоять</a:t>
            </a:r>
            <a:r>
              <a:rPr sz="2000" spc="-10" dirty="0">
                <a:latin typeface="Arial"/>
                <a:cs typeface="Arial"/>
              </a:rPr>
              <a:t> из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нескольких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этапов.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Если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состоит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из </a:t>
            </a:r>
            <a:r>
              <a:rPr sz="2000" spc="-5" dirty="0">
                <a:latin typeface="Arial"/>
                <a:cs typeface="Arial"/>
              </a:rPr>
              <a:t>одного этапа, то сроки </a:t>
            </a:r>
            <a:r>
              <a:rPr sz="2000" spc="-10" dirty="0">
                <a:latin typeface="Arial"/>
                <a:cs typeface="Arial"/>
              </a:rPr>
              <a:t>его </a:t>
            </a:r>
            <a:r>
              <a:rPr sz="2000" spc="-5" dirty="0">
                <a:latin typeface="Arial"/>
                <a:cs typeface="Arial"/>
              </a:rPr>
              <a:t>выполнения должны совпадать </a:t>
            </a:r>
            <a:r>
              <a:rPr sz="2000" dirty="0">
                <a:latin typeface="Arial"/>
                <a:cs typeface="Arial"/>
              </a:rPr>
              <a:t>со 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сроками выполнения проекта в </a:t>
            </a:r>
            <a:r>
              <a:rPr sz="2000" dirty="0">
                <a:latin typeface="Arial"/>
                <a:cs typeface="Arial"/>
              </a:rPr>
              <a:t>целом. </a:t>
            </a:r>
            <a:r>
              <a:rPr sz="2000" spc="-5" dirty="0">
                <a:latin typeface="Arial"/>
                <a:cs typeface="Arial"/>
              </a:rPr>
              <a:t>По </a:t>
            </a:r>
            <a:r>
              <a:rPr sz="2000" dirty="0">
                <a:latin typeface="Arial"/>
                <a:cs typeface="Arial"/>
              </a:rPr>
              <a:t>каждому этапу 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определяется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форма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отчетности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сумма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оплаты.</a:t>
            </a:r>
            <a:endParaRPr sz="2000" dirty="0">
              <a:latin typeface="Arial"/>
              <a:cs typeface="Arial"/>
            </a:endParaRPr>
          </a:p>
          <a:p>
            <a:pPr marL="12700" marR="142875">
              <a:lnSpc>
                <a:spcPct val="100000"/>
              </a:lnSpc>
              <a:spcBef>
                <a:spcPts val="1200"/>
              </a:spcBef>
            </a:pPr>
            <a:r>
              <a:rPr sz="2000" spc="-15" dirty="0">
                <a:latin typeface="Arial"/>
                <a:cs typeface="Arial"/>
              </a:rPr>
              <a:t>БД</a:t>
            </a:r>
            <a:r>
              <a:rPr sz="2000" spc="-5" dirty="0">
                <a:latin typeface="Arial"/>
                <a:cs typeface="Arial"/>
              </a:rPr>
              <a:t> должна содержать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данные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об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отделах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организации,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проектах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сотрудниках,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участвующих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реализации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проектов. </a:t>
            </a:r>
            <a:r>
              <a:rPr sz="2000" spc="-10" dirty="0">
                <a:latin typeface="Arial"/>
                <a:cs typeface="Arial"/>
              </a:rPr>
              <a:t>Сотрудник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может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участвовать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проекте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качестве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руководителя,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исполнителя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или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консультанта.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300" y="773589"/>
            <a:ext cx="693039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Отношения</a:t>
            </a:r>
            <a:r>
              <a:rPr sz="2800" spc="5" dirty="0"/>
              <a:t> </a:t>
            </a:r>
            <a:r>
              <a:rPr sz="2800" spc="-10" dirty="0"/>
              <a:t>БД</a:t>
            </a:r>
            <a:r>
              <a:rPr sz="2800" spc="5" dirty="0"/>
              <a:t> </a:t>
            </a:r>
            <a:r>
              <a:rPr sz="2800" spc="-5" dirty="0"/>
              <a:t>после</a:t>
            </a:r>
            <a:r>
              <a:rPr sz="2800" spc="-15" dirty="0"/>
              <a:t> </a:t>
            </a:r>
            <a:r>
              <a:rPr sz="2800" spc="-10" dirty="0"/>
              <a:t>нормализации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7629" y="3987965"/>
            <a:ext cx="7891032" cy="32555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1617" y="2028030"/>
            <a:ext cx="7851755" cy="173371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2300" y="773589"/>
            <a:ext cx="6930390" cy="873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Отношения</a:t>
            </a:r>
            <a:r>
              <a:rPr sz="2800" spc="5" dirty="0"/>
              <a:t> </a:t>
            </a:r>
            <a:r>
              <a:rPr sz="2800" spc="-10" dirty="0"/>
              <a:t>БД</a:t>
            </a:r>
            <a:r>
              <a:rPr sz="2800" spc="5" dirty="0"/>
              <a:t> </a:t>
            </a:r>
            <a:r>
              <a:rPr sz="2800" spc="-5" dirty="0"/>
              <a:t>после</a:t>
            </a:r>
            <a:r>
              <a:rPr sz="2800" spc="-15" dirty="0"/>
              <a:t> </a:t>
            </a:r>
            <a:r>
              <a:rPr sz="2800" spc="-10" dirty="0"/>
              <a:t>нормализации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233" y="1873250"/>
            <a:ext cx="7798934" cy="500995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7788" y="954024"/>
            <a:ext cx="59823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Схема</a:t>
            </a:r>
            <a:r>
              <a:rPr spc="-20" dirty="0"/>
              <a:t> </a:t>
            </a:r>
            <a:r>
              <a:rPr spc="-10" dirty="0"/>
              <a:t>БД</a:t>
            </a:r>
            <a:r>
              <a:rPr dirty="0"/>
              <a:t> </a:t>
            </a:r>
            <a:r>
              <a:rPr spc="-5" dirty="0"/>
              <a:t>после</a:t>
            </a:r>
            <a:r>
              <a:rPr spc="-15" dirty="0"/>
              <a:t> </a:t>
            </a:r>
            <a:r>
              <a:rPr spc="-10" dirty="0"/>
              <a:t>нормализации</a:t>
            </a:r>
          </a:p>
        </p:txBody>
      </p:sp>
      <p:sp>
        <p:nvSpPr>
          <p:cNvPr id="3" name="object 3"/>
          <p:cNvSpPr/>
          <p:nvPr/>
        </p:nvSpPr>
        <p:spPr>
          <a:xfrm>
            <a:off x="4213097" y="6107366"/>
            <a:ext cx="1670685" cy="556260"/>
          </a:xfrm>
          <a:custGeom>
            <a:avLst/>
            <a:gdLst/>
            <a:ahLst/>
            <a:cxnLst/>
            <a:rect l="l" t="t" r="r" b="b"/>
            <a:pathLst>
              <a:path w="1670685" h="556259">
                <a:moveTo>
                  <a:pt x="0" y="0"/>
                </a:moveTo>
                <a:lnTo>
                  <a:pt x="0" y="556260"/>
                </a:lnTo>
                <a:lnTo>
                  <a:pt x="1670494" y="556260"/>
                </a:lnTo>
                <a:lnTo>
                  <a:pt x="1670494" y="0"/>
                </a:lnTo>
                <a:lnTo>
                  <a:pt x="0" y="0"/>
                </a:lnTo>
                <a:close/>
              </a:path>
            </a:pathLst>
          </a:custGeom>
          <a:ln w="15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70323" y="6126961"/>
            <a:ext cx="1360805" cy="48005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450" spc="-5" dirty="0">
                <a:latin typeface="Times New Roman"/>
                <a:cs typeface="Times New Roman"/>
              </a:rPr>
              <a:t>ОБРАЗОВАНИЕ</a:t>
            </a: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450" spc="15" dirty="0">
                <a:latin typeface="Times New Roman"/>
                <a:cs typeface="Times New Roman"/>
              </a:rPr>
              <a:t>(Edu)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73842" y="3170999"/>
            <a:ext cx="1918335" cy="417830"/>
          </a:xfrm>
          <a:custGeom>
            <a:avLst/>
            <a:gdLst/>
            <a:ahLst/>
            <a:cxnLst/>
            <a:rect l="l" t="t" r="r" b="b"/>
            <a:pathLst>
              <a:path w="1918335" h="417829">
                <a:moveTo>
                  <a:pt x="0" y="0"/>
                </a:moveTo>
                <a:lnTo>
                  <a:pt x="0" y="417385"/>
                </a:lnTo>
                <a:lnTo>
                  <a:pt x="1917954" y="417385"/>
                </a:lnTo>
                <a:lnTo>
                  <a:pt x="1917954" y="0"/>
                </a:lnTo>
                <a:lnTo>
                  <a:pt x="0" y="0"/>
                </a:lnTo>
                <a:close/>
              </a:path>
            </a:pathLst>
          </a:custGeom>
          <a:ln w="15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14876" y="3203928"/>
            <a:ext cx="162052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15" dirty="0">
                <a:latin typeface="Times New Roman"/>
                <a:cs typeface="Times New Roman"/>
              </a:rPr>
              <a:t>ОТДЕЛЫ</a:t>
            </a:r>
            <a:r>
              <a:rPr sz="1450" b="1" spc="-15" dirty="0">
                <a:latin typeface="Times New Roman"/>
                <a:cs typeface="Times New Roman"/>
              </a:rPr>
              <a:t> </a:t>
            </a:r>
            <a:r>
              <a:rPr sz="1450" spc="-5" dirty="0">
                <a:latin typeface="Times New Roman"/>
                <a:cs typeface="Times New Roman"/>
              </a:rPr>
              <a:t>(Departs)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73842" y="4716526"/>
            <a:ext cx="2366645" cy="417195"/>
          </a:xfrm>
          <a:custGeom>
            <a:avLst/>
            <a:gdLst/>
            <a:ahLst/>
            <a:cxnLst/>
            <a:rect l="l" t="t" r="r" b="b"/>
            <a:pathLst>
              <a:path w="2366645" h="417195">
                <a:moveTo>
                  <a:pt x="0" y="0"/>
                </a:moveTo>
                <a:lnTo>
                  <a:pt x="0" y="417194"/>
                </a:lnTo>
                <a:lnTo>
                  <a:pt x="2366581" y="417194"/>
                </a:lnTo>
                <a:lnTo>
                  <a:pt x="2366581" y="0"/>
                </a:lnTo>
                <a:lnTo>
                  <a:pt x="0" y="0"/>
                </a:lnTo>
                <a:close/>
              </a:path>
            </a:pathLst>
          </a:custGeom>
          <a:ln w="15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23435" y="4734024"/>
            <a:ext cx="226695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5" dirty="0">
                <a:latin typeface="Times New Roman"/>
                <a:cs typeface="Times New Roman"/>
              </a:rPr>
              <a:t>СОТРУДНИКИ</a:t>
            </a:r>
            <a:r>
              <a:rPr sz="1450" spc="10" dirty="0">
                <a:latin typeface="Times New Roman"/>
                <a:cs typeface="Times New Roman"/>
              </a:rPr>
              <a:t> </a:t>
            </a:r>
            <a:r>
              <a:rPr sz="1450" spc="-5" dirty="0">
                <a:latin typeface="Times New Roman"/>
                <a:cs typeface="Times New Roman"/>
              </a:rPr>
              <a:t>(Employees)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58845" y="3293109"/>
            <a:ext cx="6010910" cy="1755775"/>
            <a:chOff x="2958845" y="3293109"/>
            <a:chExt cx="6010910" cy="1755775"/>
          </a:xfrm>
        </p:grpSpPr>
        <p:sp>
          <p:nvSpPr>
            <p:cNvPr id="10" name="object 10"/>
            <p:cNvSpPr/>
            <p:nvPr/>
          </p:nvSpPr>
          <p:spPr>
            <a:xfrm>
              <a:off x="2960369" y="3294633"/>
              <a:ext cx="1082675" cy="123825"/>
            </a:xfrm>
            <a:custGeom>
              <a:avLst/>
              <a:gdLst/>
              <a:ahLst/>
              <a:cxnLst/>
              <a:rect l="l" t="t" r="r" b="b"/>
              <a:pathLst>
                <a:path w="1082675" h="123825">
                  <a:moveTo>
                    <a:pt x="28683" y="68525"/>
                  </a:moveTo>
                  <a:lnTo>
                    <a:pt x="20794" y="73774"/>
                  </a:lnTo>
                  <a:lnTo>
                    <a:pt x="108204" y="123634"/>
                  </a:lnTo>
                  <a:lnTo>
                    <a:pt x="123634" y="123634"/>
                  </a:lnTo>
                  <a:lnTo>
                    <a:pt x="108204" y="108203"/>
                  </a:lnTo>
                  <a:lnTo>
                    <a:pt x="28683" y="68525"/>
                  </a:lnTo>
                  <a:close/>
                </a:path>
                <a:path w="1082675" h="123825">
                  <a:moveTo>
                    <a:pt x="1053927" y="68525"/>
                  </a:moveTo>
                  <a:lnTo>
                    <a:pt x="974407" y="108203"/>
                  </a:lnTo>
                  <a:lnTo>
                    <a:pt x="974407" y="123634"/>
                  </a:lnTo>
                  <a:lnTo>
                    <a:pt x="989838" y="123634"/>
                  </a:lnTo>
                  <a:lnTo>
                    <a:pt x="1063299" y="74760"/>
                  </a:lnTo>
                  <a:lnTo>
                    <a:pt x="1053927" y="68525"/>
                  </a:lnTo>
                  <a:close/>
                </a:path>
                <a:path w="1082675" h="123825">
                  <a:moveTo>
                    <a:pt x="15430" y="70714"/>
                  </a:moveTo>
                  <a:lnTo>
                    <a:pt x="15430" y="77342"/>
                  </a:lnTo>
                  <a:lnTo>
                    <a:pt x="20794" y="73774"/>
                  </a:lnTo>
                  <a:lnTo>
                    <a:pt x="15430" y="70714"/>
                  </a:lnTo>
                  <a:close/>
                </a:path>
                <a:path w="1082675" h="123825">
                  <a:moveTo>
                    <a:pt x="20794" y="73774"/>
                  </a:moveTo>
                  <a:lnTo>
                    <a:pt x="15430" y="77342"/>
                  </a:lnTo>
                  <a:lnTo>
                    <a:pt x="27050" y="77342"/>
                  </a:lnTo>
                  <a:lnTo>
                    <a:pt x="20794" y="73774"/>
                  </a:lnTo>
                  <a:close/>
                </a:path>
                <a:path w="1082675" h="123825">
                  <a:moveTo>
                    <a:pt x="1043987" y="61912"/>
                  </a:moveTo>
                  <a:lnTo>
                    <a:pt x="38623" y="61912"/>
                  </a:lnTo>
                  <a:lnTo>
                    <a:pt x="28683" y="68525"/>
                  </a:lnTo>
                  <a:lnTo>
                    <a:pt x="46354" y="77342"/>
                  </a:lnTo>
                  <a:lnTo>
                    <a:pt x="1036256" y="77342"/>
                  </a:lnTo>
                  <a:lnTo>
                    <a:pt x="1053927" y="68525"/>
                  </a:lnTo>
                  <a:lnTo>
                    <a:pt x="1043987" y="61912"/>
                  </a:lnTo>
                  <a:close/>
                </a:path>
                <a:path w="1082675" h="123825">
                  <a:moveTo>
                    <a:pt x="1063299" y="74760"/>
                  </a:moveTo>
                  <a:lnTo>
                    <a:pt x="1059418" y="77342"/>
                  </a:lnTo>
                  <a:lnTo>
                    <a:pt x="1067181" y="77342"/>
                  </a:lnTo>
                  <a:lnTo>
                    <a:pt x="1063299" y="74760"/>
                  </a:lnTo>
                  <a:close/>
                </a:path>
                <a:path w="1082675" h="123825">
                  <a:moveTo>
                    <a:pt x="1067181" y="72178"/>
                  </a:moveTo>
                  <a:lnTo>
                    <a:pt x="1063299" y="74760"/>
                  </a:lnTo>
                  <a:lnTo>
                    <a:pt x="1067181" y="77342"/>
                  </a:lnTo>
                  <a:lnTo>
                    <a:pt x="1067181" y="72178"/>
                  </a:lnTo>
                  <a:close/>
                </a:path>
                <a:path w="1082675" h="123825">
                  <a:moveTo>
                    <a:pt x="1082611" y="61912"/>
                  </a:moveTo>
                  <a:lnTo>
                    <a:pt x="1067181" y="72178"/>
                  </a:lnTo>
                  <a:lnTo>
                    <a:pt x="1067181" y="77342"/>
                  </a:lnTo>
                  <a:lnTo>
                    <a:pt x="1082611" y="77342"/>
                  </a:lnTo>
                  <a:lnTo>
                    <a:pt x="1082611" y="61912"/>
                  </a:lnTo>
                  <a:close/>
                </a:path>
                <a:path w="1082675" h="123825">
                  <a:moveTo>
                    <a:pt x="1067181" y="61912"/>
                  </a:moveTo>
                  <a:lnTo>
                    <a:pt x="1053927" y="68525"/>
                  </a:lnTo>
                  <a:lnTo>
                    <a:pt x="1063299" y="74760"/>
                  </a:lnTo>
                  <a:lnTo>
                    <a:pt x="1067181" y="72178"/>
                  </a:lnTo>
                  <a:lnTo>
                    <a:pt x="1067181" y="61912"/>
                  </a:lnTo>
                  <a:close/>
                </a:path>
                <a:path w="1082675" h="123825">
                  <a:moveTo>
                    <a:pt x="15430" y="61912"/>
                  </a:moveTo>
                  <a:lnTo>
                    <a:pt x="15430" y="70714"/>
                  </a:lnTo>
                  <a:lnTo>
                    <a:pt x="20794" y="73774"/>
                  </a:lnTo>
                  <a:lnTo>
                    <a:pt x="28683" y="68525"/>
                  </a:lnTo>
                  <a:lnTo>
                    <a:pt x="15430" y="61912"/>
                  </a:lnTo>
                  <a:close/>
                </a:path>
                <a:path w="1082675" h="123825">
                  <a:moveTo>
                    <a:pt x="1082611" y="61912"/>
                  </a:moveTo>
                  <a:lnTo>
                    <a:pt x="1067181" y="61912"/>
                  </a:lnTo>
                  <a:lnTo>
                    <a:pt x="1067181" y="72178"/>
                  </a:lnTo>
                  <a:lnTo>
                    <a:pt x="1082611" y="61912"/>
                  </a:lnTo>
                  <a:close/>
                </a:path>
                <a:path w="1082675" h="123825">
                  <a:moveTo>
                    <a:pt x="108204" y="0"/>
                  </a:moveTo>
                  <a:lnTo>
                    <a:pt x="0" y="61912"/>
                  </a:lnTo>
                  <a:lnTo>
                    <a:pt x="15430" y="70714"/>
                  </a:lnTo>
                  <a:lnTo>
                    <a:pt x="15430" y="61912"/>
                  </a:lnTo>
                  <a:lnTo>
                    <a:pt x="38623" y="61912"/>
                  </a:lnTo>
                  <a:lnTo>
                    <a:pt x="108204" y="15620"/>
                  </a:lnTo>
                  <a:lnTo>
                    <a:pt x="123634" y="15620"/>
                  </a:lnTo>
                  <a:lnTo>
                    <a:pt x="108204" y="0"/>
                  </a:lnTo>
                  <a:close/>
                </a:path>
                <a:path w="1082675" h="123825">
                  <a:moveTo>
                    <a:pt x="38623" y="61912"/>
                  </a:moveTo>
                  <a:lnTo>
                    <a:pt x="15430" y="61912"/>
                  </a:lnTo>
                  <a:lnTo>
                    <a:pt x="28683" y="68525"/>
                  </a:lnTo>
                  <a:lnTo>
                    <a:pt x="38623" y="61912"/>
                  </a:lnTo>
                  <a:close/>
                </a:path>
                <a:path w="1082675" h="123825">
                  <a:moveTo>
                    <a:pt x="989838" y="0"/>
                  </a:moveTo>
                  <a:lnTo>
                    <a:pt x="974407" y="0"/>
                  </a:lnTo>
                  <a:lnTo>
                    <a:pt x="974407" y="15620"/>
                  </a:lnTo>
                  <a:lnTo>
                    <a:pt x="1053927" y="68525"/>
                  </a:lnTo>
                  <a:lnTo>
                    <a:pt x="1067181" y="61912"/>
                  </a:lnTo>
                  <a:lnTo>
                    <a:pt x="1082611" y="61912"/>
                  </a:lnTo>
                  <a:lnTo>
                    <a:pt x="9898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75800" y="3356546"/>
              <a:ext cx="1067435" cy="15875"/>
            </a:xfrm>
            <a:custGeom>
              <a:avLst/>
              <a:gdLst/>
              <a:ahLst/>
              <a:cxnLst/>
              <a:rect l="l" t="t" r="r" b="b"/>
              <a:pathLst>
                <a:path w="1067435" h="15875">
                  <a:moveTo>
                    <a:pt x="1051750" y="15430"/>
                  </a:moveTo>
                  <a:lnTo>
                    <a:pt x="0" y="15430"/>
                  </a:lnTo>
                  <a:lnTo>
                    <a:pt x="0" y="0"/>
                  </a:lnTo>
                  <a:lnTo>
                    <a:pt x="1051750" y="0"/>
                  </a:lnTo>
                  <a:lnTo>
                    <a:pt x="1067181" y="0"/>
                  </a:lnTo>
                  <a:lnTo>
                    <a:pt x="1067181" y="15430"/>
                  </a:lnTo>
                  <a:lnTo>
                    <a:pt x="105175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3253" y="3293109"/>
              <a:ext cx="111252" cy="1266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8845" y="3293109"/>
              <a:ext cx="126682" cy="12668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099434" y="3294633"/>
              <a:ext cx="835660" cy="123825"/>
            </a:xfrm>
            <a:custGeom>
              <a:avLst/>
              <a:gdLst/>
              <a:ahLst/>
              <a:cxnLst/>
              <a:rect l="l" t="t" r="r" b="b"/>
              <a:pathLst>
                <a:path w="835660" h="123825">
                  <a:moveTo>
                    <a:pt x="28711" y="68525"/>
                  </a:moveTo>
                  <a:lnTo>
                    <a:pt x="20817" y="73766"/>
                  </a:lnTo>
                  <a:lnTo>
                    <a:pt x="108394" y="123634"/>
                  </a:lnTo>
                  <a:lnTo>
                    <a:pt x="123825" y="123634"/>
                  </a:lnTo>
                  <a:lnTo>
                    <a:pt x="108394" y="108203"/>
                  </a:lnTo>
                  <a:lnTo>
                    <a:pt x="28711" y="68525"/>
                  </a:lnTo>
                  <a:close/>
                </a:path>
                <a:path w="835660" h="123825">
                  <a:moveTo>
                    <a:pt x="15430" y="70698"/>
                  </a:moveTo>
                  <a:lnTo>
                    <a:pt x="15430" y="77342"/>
                  </a:lnTo>
                  <a:lnTo>
                    <a:pt x="20817" y="73766"/>
                  </a:lnTo>
                  <a:lnTo>
                    <a:pt x="15430" y="70698"/>
                  </a:lnTo>
                  <a:close/>
                </a:path>
                <a:path w="835660" h="123825">
                  <a:moveTo>
                    <a:pt x="20817" y="73766"/>
                  </a:moveTo>
                  <a:lnTo>
                    <a:pt x="15430" y="77342"/>
                  </a:lnTo>
                  <a:lnTo>
                    <a:pt x="27098" y="77342"/>
                  </a:lnTo>
                  <a:lnTo>
                    <a:pt x="20817" y="73766"/>
                  </a:lnTo>
                  <a:close/>
                </a:path>
                <a:path w="835660" h="123825">
                  <a:moveTo>
                    <a:pt x="835342" y="61912"/>
                  </a:moveTo>
                  <a:lnTo>
                    <a:pt x="38671" y="61912"/>
                  </a:lnTo>
                  <a:lnTo>
                    <a:pt x="28711" y="68525"/>
                  </a:lnTo>
                  <a:lnTo>
                    <a:pt x="46418" y="77342"/>
                  </a:lnTo>
                  <a:lnTo>
                    <a:pt x="835342" y="77342"/>
                  </a:lnTo>
                  <a:lnTo>
                    <a:pt x="835342" y="61912"/>
                  </a:lnTo>
                  <a:close/>
                </a:path>
                <a:path w="835660" h="123825">
                  <a:moveTo>
                    <a:pt x="15430" y="61912"/>
                  </a:moveTo>
                  <a:lnTo>
                    <a:pt x="15430" y="70698"/>
                  </a:lnTo>
                  <a:lnTo>
                    <a:pt x="20817" y="73766"/>
                  </a:lnTo>
                  <a:lnTo>
                    <a:pt x="28711" y="68525"/>
                  </a:lnTo>
                  <a:lnTo>
                    <a:pt x="15430" y="61912"/>
                  </a:lnTo>
                  <a:close/>
                </a:path>
                <a:path w="835660" h="123825">
                  <a:moveTo>
                    <a:pt x="123825" y="0"/>
                  </a:moveTo>
                  <a:lnTo>
                    <a:pt x="108394" y="0"/>
                  </a:lnTo>
                  <a:lnTo>
                    <a:pt x="0" y="61912"/>
                  </a:lnTo>
                  <a:lnTo>
                    <a:pt x="15430" y="70698"/>
                  </a:lnTo>
                  <a:lnTo>
                    <a:pt x="15430" y="61912"/>
                  </a:lnTo>
                  <a:lnTo>
                    <a:pt x="38671" y="61912"/>
                  </a:lnTo>
                  <a:lnTo>
                    <a:pt x="108394" y="15620"/>
                  </a:lnTo>
                  <a:lnTo>
                    <a:pt x="123825" y="15620"/>
                  </a:lnTo>
                  <a:lnTo>
                    <a:pt x="123825" y="0"/>
                  </a:lnTo>
                  <a:close/>
                </a:path>
                <a:path w="835660" h="123825">
                  <a:moveTo>
                    <a:pt x="38671" y="61912"/>
                  </a:moveTo>
                  <a:lnTo>
                    <a:pt x="15430" y="61912"/>
                  </a:lnTo>
                  <a:lnTo>
                    <a:pt x="28711" y="68525"/>
                  </a:lnTo>
                  <a:lnTo>
                    <a:pt x="38671" y="61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14865" y="3356546"/>
              <a:ext cx="820419" cy="15875"/>
            </a:xfrm>
            <a:custGeom>
              <a:avLst/>
              <a:gdLst/>
              <a:ahLst/>
              <a:cxnLst/>
              <a:rect l="l" t="t" r="r" b="b"/>
              <a:pathLst>
                <a:path w="820420" h="15875">
                  <a:moveTo>
                    <a:pt x="0" y="0"/>
                  </a:moveTo>
                  <a:lnTo>
                    <a:pt x="804291" y="0"/>
                  </a:lnTo>
                  <a:lnTo>
                    <a:pt x="819912" y="0"/>
                  </a:lnTo>
                  <a:lnTo>
                    <a:pt x="819912" y="15430"/>
                  </a:lnTo>
                  <a:lnTo>
                    <a:pt x="804291" y="15430"/>
                  </a:lnTo>
                  <a:lnTo>
                    <a:pt x="0" y="15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7910" y="3293109"/>
              <a:ext cx="126873" cy="1266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430261" y="4716525"/>
              <a:ext cx="1531620" cy="324485"/>
            </a:xfrm>
            <a:custGeom>
              <a:avLst/>
              <a:gdLst/>
              <a:ahLst/>
              <a:cxnLst/>
              <a:rect l="l" t="t" r="r" b="b"/>
              <a:pathLst>
                <a:path w="1531620" h="324485">
                  <a:moveTo>
                    <a:pt x="0" y="0"/>
                  </a:moveTo>
                  <a:lnTo>
                    <a:pt x="0" y="324421"/>
                  </a:lnTo>
                  <a:lnTo>
                    <a:pt x="1531239" y="324421"/>
                  </a:lnTo>
                  <a:lnTo>
                    <a:pt x="1531239" y="0"/>
                  </a:lnTo>
                  <a:lnTo>
                    <a:pt x="0" y="0"/>
                  </a:lnTo>
                  <a:close/>
                </a:path>
              </a:pathLst>
            </a:custGeom>
            <a:ln w="154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649971" y="4734024"/>
            <a:ext cx="110807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45" dirty="0">
                <a:latin typeface="Times New Roman"/>
                <a:cs typeface="Times New Roman"/>
              </a:rPr>
              <a:t>У</a:t>
            </a:r>
            <a:r>
              <a:rPr sz="1450" spc="-10" dirty="0">
                <a:latin typeface="Times New Roman"/>
                <a:cs typeface="Times New Roman"/>
              </a:rPr>
              <a:t>ч</a:t>
            </a:r>
            <a:r>
              <a:rPr sz="1450" spc="70" dirty="0">
                <a:latin typeface="Times New Roman"/>
                <a:cs typeface="Times New Roman"/>
              </a:rPr>
              <a:t>а</a:t>
            </a:r>
            <a:r>
              <a:rPr sz="1450" spc="-25" dirty="0">
                <a:latin typeface="Times New Roman"/>
                <a:cs typeface="Times New Roman"/>
              </a:rPr>
              <a:t>с</a:t>
            </a:r>
            <a:r>
              <a:rPr sz="1450" spc="-40" dirty="0">
                <a:latin typeface="Times New Roman"/>
                <a:cs typeface="Times New Roman"/>
              </a:rPr>
              <a:t>т</a:t>
            </a:r>
            <a:r>
              <a:rPr sz="1450" spc="85" dirty="0">
                <a:latin typeface="Times New Roman"/>
                <a:cs typeface="Times New Roman"/>
              </a:rPr>
              <a:t>и</a:t>
            </a:r>
            <a:r>
              <a:rPr sz="1450" dirty="0">
                <a:latin typeface="Times New Roman"/>
                <a:cs typeface="Times New Roman"/>
              </a:rPr>
              <a:t>е</a:t>
            </a:r>
            <a:r>
              <a:rPr sz="1450" spc="-50" dirty="0">
                <a:latin typeface="Times New Roman"/>
                <a:cs typeface="Times New Roman"/>
              </a:rPr>
              <a:t> </a:t>
            </a:r>
            <a:r>
              <a:rPr sz="1450" spc="15" dirty="0">
                <a:latin typeface="Times New Roman"/>
                <a:cs typeface="Times New Roman"/>
              </a:rPr>
              <a:t>(</a:t>
            </a:r>
            <a:r>
              <a:rPr sz="1450" spc="30" dirty="0">
                <a:latin typeface="Times New Roman"/>
                <a:cs typeface="Times New Roman"/>
              </a:rPr>
              <a:t>J</a:t>
            </a:r>
            <a:r>
              <a:rPr sz="1450" spc="-10" dirty="0">
                <a:latin typeface="Times New Roman"/>
                <a:cs typeface="Times New Roman"/>
              </a:rPr>
              <a:t>o</a:t>
            </a:r>
            <a:r>
              <a:rPr sz="1450" spc="15" dirty="0">
                <a:latin typeface="Times New Roman"/>
                <a:cs typeface="Times New Roman"/>
              </a:rPr>
              <a:t>b</a:t>
            </a:r>
            <a:r>
              <a:rPr sz="1450" dirty="0">
                <a:latin typeface="Times New Roman"/>
                <a:cs typeface="Times New Roman"/>
              </a:rPr>
              <a:t>)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277442" y="3169411"/>
            <a:ext cx="5685790" cy="421005"/>
            <a:chOff x="3277442" y="3169411"/>
            <a:chExt cx="5685790" cy="421005"/>
          </a:xfrm>
        </p:grpSpPr>
        <p:sp>
          <p:nvSpPr>
            <p:cNvPr id="20" name="object 20"/>
            <p:cNvSpPr/>
            <p:nvPr/>
          </p:nvSpPr>
          <p:spPr>
            <a:xfrm>
              <a:off x="6007226" y="3310254"/>
              <a:ext cx="850900" cy="123825"/>
            </a:xfrm>
            <a:custGeom>
              <a:avLst/>
              <a:gdLst/>
              <a:ahLst/>
              <a:cxnLst/>
              <a:rect l="l" t="t" r="r" b="b"/>
              <a:pathLst>
                <a:path w="850900" h="123825">
                  <a:moveTo>
                    <a:pt x="108394" y="0"/>
                  </a:moveTo>
                  <a:lnTo>
                    <a:pt x="92773" y="0"/>
                  </a:lnTo>
                  <a:lnTo>
                    <a:pt x="0" y="61722"/>
                  </a:lnTo>
                  <a:lnTo>
                    <a:pt x="92773" y="123634"/>
                  </a:lnTo>
                  <a:lnTo>
                    <a:pt x="108394" y="123634"/>
                  </a:lnTo>
                  <a:lnTo>
                    <a:pt x="108394" y="108013"/>
                  </a:lnTo>
                  <a:lnTo>
                    <a:pt x="15430" y="61722"/>
                  </a:lnTo>
                  <a:lnTo>
                    <a:pt x="108394" y="15430"/>
                  </a:lnTo>
                  <a:lnTo>
                    <a:pt x="108394" y="0"/>
                  </a:lnTo>
                  <a:close/>
                </a:path>
                <a:path w="850900" h="123825">
                  <a:moveTo>
                    <a:pt x="742378" y="0"/>
                  </a:moveTo>
                  <a:lnTo>
                    <a:pt x="726948" y="0"/>
                  </a:lnTo>
                  <a:lnTo>
                    <a:pt x="726948" y="15430"/>
                  </a:lnTo>
                  <a:lnTo>
                    <a:pt x="819721" y="61722"/>
                  </a:lnTo>
                  <a:lnTo>
                    <a:pt x="726948" y="108013"/>
                  </a:lnTo>
                  <a:lnTo>
                    <a:pt x="726948" y="123634"/>
                  </a:lnTo>
                  <a:lnTo>
                    <a:pt x="742378" y="123634"/>
                  </a:lnTo>
                  <a:lnTo>
                    <a:pt x="835342" y="70535"/>
                  </a:lnTo>
                  <a:lnTo>
                    <a:pt x="835342" y="61722"/>
                  </a:lnTo>
                  <a:lnTo>
                    <a:pt x="850773" y="61722"/>
                  </a:lnTo>
                  <a:lnTo>
                    <a:pt x="742378" y="0"/>
                  </a:lnTo>
                  <a:close/>
                </a:path>
                <a:path w="850900" h="123825">
                  <a:moveTo>
                    <a:pt x="0" y="61722"/>
                  </a:moveTo>
                  <a:lnTo>
                    <a:pt x="15430" y="77152"/>
                  </a:lnTo>
                  <a:lnTo>
                    <a:pt x="23122" y="77152"/>
                  </a:lnTo>
                  <a:lnTo>
                    <a:pt x="0" y="61722"/>
                  </a:lnTo>
                  <a:close/>
                </a:path>
                <a:path w="850900" h="123825">
                  <a:moveTo>
                    <a:pt x="819721" y="61722"/>
                  </a:moveTo>
                  <a:lnTo>
                    <a:pt x="15430" y="61722"/>
                  </a:lnTo>
                  <a:lnTo>
                    <a:pt x="46418" y="77152"/>
                  </a:lnTo>
                  <a:lnTo>
                    <a:pt x="788796" y="77152"/>
                  </a:lnTo>
                  <a:lnTo>
                    <a:pt x="819721" y="61722"/>
                  </a:lnTo>
                  <a:close/>
                </a:path>
                <a:path w="850900" h="123825">
                  <a:moveTo>
                    <a:pt x="835342" y="70535"/>
                  </a:moveTo>
                  <a:lnTo>
                    <a:pt x="823757" y="77152"/>
                  </a:lnTo>
                  <a:lnTo>
                    <a:pt x="835342" y="77152"/>
                  </a:lnTo>
                  <a:lnTo>
                    <a:pt x="835342" y="70535"/>
                  </a:lnTo>
                  <a:close/>
                </a:path>
                <a:path w="850900" h="123825">
                  <a:moveTo>
                    <a:pt x="850773" y="61722"/>
                  </a:moveTo>
                  <a:lnTo>
                    <a:pt x="835342" y="61722"/>
                  </a:lnTo>
                  <a:lnTo>
                    <a:pt x="835342" y="70535"/>
                  </a:lnTo>
                  <a:lnTo>
                    <a:pt x="850773" y="617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07226" y="3371976"/>
              <a:ext cx="835660" cy="15875"/>
            </a:xfrm>
            <a:custGeom>
              <a:avLst/>
              <a:gdLst/>
              <a:ahLst/>
              <a:cxnLst/>
              <a:rect l="l" t="t" r="r" b="b"/>
              <a:pathLst>
                <a:path w="835659" h="15875">
                  <a:moveTo>
                    <a:pt x="15430" y="0"/>
                  </a:moveTo>
                  <a:lnTo>
                    <a:pt x="835342" y="0"/>
                  </a:lnTo>
                  <a:lnTo>
                    <a:pt x="835342" y="15430"/>
                  </a:lnTo>
                  <a:lnTo>
                    <a:pt x="15430" y="15430"/>
                  </a:lnTo>
                  <a:lnTo>
                    <a:pt x="0" y="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5702" y="3308730"/>
              <a:ext cx="111442" cy="1266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32651" y="3308730"/>
              <a:ext cx="126873" cy="12668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084569" y="3310254"/>
              <a:ext cx="882015" cy="123825"/>
            </a:xfrm>
            <a:custGeom>
              <a:avLst/>
              <a:gdLst/>
              <a:ahLst/>
              <a:cxnLst/>
              <a:rect l="l" t="t" r="r" b="b"/>
              <a:pathLst>
                <a:path w="882015" h="123825">
                  <a:moveTo>
                    <a:pt x="773429" y="0"/>
                  </a:moveTo>
                  <a:lnTo>
                    <a:pt x="757999" y="0"/>
                  </a:lnTo>
                  <a:lnTo>
                    <a:pt x="757999" y="15430"/>
                  </a:lnTo>
                  <a:lnTo>
                    <a:pt x="850773" y="61722"/>
                  </a:lnTo>
                  <a:lnTo>
                    <a:pt x="757999" y="108013"/>
                  </a:lnTo>
                  <a:lnTo>
                    <a:pt x="757999" y="123634"/>
                  </a:lnTo>
                  <a:lnTo>
                    <a:pt x="773429" y="123634"/>
                  </a:lnTo>
                  <a:lnTo>
                    <a:pt x="866203" y="70551"/>
                  </a:lnTo>
                  <a:lnTo>
                    <a:pt x="866203" y="61722"/>
                  </a:lnTo>
                  <a:lnTo>
                    <a:pt x="881633" y="61722"/>
                  </a:lnTo>
                  <a:lnTo>
                    <a:pt x="773429" y="0"/>
                  </a:lnTo>
                  <a:close/>
                </a:path>
                <a:path w="882015" h="123825">
                  <a:moveTo>
                    <a:pt x="850773" y="61722"/>
                  </a:moveTo>
                  <a:lnTo>
                    <a:pt x="0" y="61722"/>
                  </a:lnTo>
                  <a:lnTo>
                    <a:pt x="15430" y="77152"/>
                  </a:lnTo>
                  <a:lnTo>
                    <a:pt x="819848" y="77152"/>
                  </a:lnTo>
                  <a:lnTo>
                    <a:pt x="850773" y="61722"/>
                  </a:lnTo>
                  <a:close/>
                </a:path>
                <a:path w="882015" h="123825">
                  <a:moveTo>
                    <a:pt x="866203" y="70551"/>
                  </a:moveTo>
                  <a:lnTo>
                    <a:pt x="854666" y="77152"/>
                  </a:lnTo>
                  <a:lnTo>
                    <a:pt x="866203" y="77152"/>
                  </a:lnTo>
                  <a:lnTo>
                    <a:pt x="866203" y="70551"/>
                  </a:lnTo>
                  <a:close/>
                </a:path>
                <a:path w="882015" h="123825">
                  <a:moveTo>
                    <a:pt x="881633" y="61722"/>
                  </a:moveTo>
                  <a:lnTo>
                    <a:pt x="866203" y="61722"/>
                  </a:lnTo>
                  <a:lnTo>
                    <a:pt x="866203" y="70551"/>
                  </a:lnTo>
                  <a:lnTo>
                    <a:pt x="881633" y="617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84569" y="3371976"/>
              <a:ext cx="866775" cy="15875"/>
            </a:xfrm>
            <a:custGeom>
              <a:avLst/>
              <a:gdLst/>
              <a:ahLst/>
              <a:cxnLst/>
              <a:rect l="l" t="t" r="r" b="b"/>
              <a:pathLst>
                <a:path w="866775" h="15875">
                  <a:moveTo>
                    <a:pt x="866203" y="15430"/>
                  </a:moveTo>
                  <a:lnTo>
                    <a:pt x="1543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866203" y="0"/>
                  </a:lnTo>
                  <a:lnTo>
                    <a:pt x="866203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1045" y="3308730"/>
              <a:ext cx="126682" cy="12668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780091" y="3310254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013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7442" y="3302525"/>
              <a:ext cx="123663" cy="12347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301168" y="3325685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3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81634" y="3170999"/>
              <a:ext cx="1979930" cy="417830"/>
            </a:xfrm>
            <a:custGeom>
              <a:avLst/>
              <a:gdLst/>
              <a:ahLst/>
              <a:cxnLst/>
              <a:rect l="l" t="t" r="r" b="b"/>
              <a:pathLst>
                <a:path w="1979929" h="417829">
                  <a:moveTo>
                    <a:pt x="0" y="0"/>
                  </a:moveTo>
                  <a:lnTo>
                    <a:pt x="0" y="417385"/>
                  </a:lnTo>
                  <a:lnTo>
                    <a:pt x="1979866" y="417385"/>
                  </a:lnTo>
                  <a:lnTo>
                    <a:pt x="1979866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137907" y="3173448"/>
            <a:ext cx="1666239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latin typeface="Times New Roman"/>
                <a:cs typeface="Times New Roman"/>
              </a:rPr>
              <a:t>ПРОЕКТЫ</a:t>
            </a:r>
            <a:r>
              <a:rPr sz="1450" spc="-90" dirty="0">
                <a:latin typeface="Times New Roman"/>
                <a:cs typeface="Times New Roman"/>
              </a:rPr>
              <a:t> </a:t>
            </a:r>
            <a:r>
              <a:rPr sz="1450" spc="-10" dirty="0">
                <a:latin typeface="Times New Roman"/>
                <a:cs typeface="Times New Roman"/>
              </a:rPr>
              <a:t>(Projects)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37335" y="3140138"/>
            <a:ext cx="1392555" cy="587375"/>
          </a:xfrm>
          <a:custGeom>
            <a:avLst/>
            <a:gdLst/>
            <a:ahLst/>
            <a:cxnLst/>
            <a:rect l="l" t="t" r="r" b="b"/>
            <a:pathLst>
              <a:path w="1392555" h="587375">
                <a:moveTo>
                  <a:pt x="0" y="0"/>
                </a:moveTo>
                <a:lnTo>
                  <a:pt x="0" y="587311"/>
                </a:lnTo>
                <a:lnTo>
                  <a:pt x="1391983" y="587311"/>
                </a:lnTo>
                <a:lnTo>
                  <a:pt x="1391983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39900" y="3142967"/>
            <a:ext cx="991869" cy="4648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72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КОМНАТЫ</a:t>
            </a:r>
            <a:endParaRPr sz="1450">
              <a:latin typeface="Times New Roman"/>
              <a:cs typeface="Times New Roman"/>
            </a:endParaRPr>
          </a:p>
          <a:p>
            <a:pPr marL="10160" algn="ctr">
              <a:lnSpc>
                <a:spcPts val="1720"/>
              </a:lnSpc>
            </a:pPr>
            <a:r>
              <a:rPr sz="1450" spc="-15" dirty="0">
                <a:latin typeface="Times New Roman"/>
                <a:cs typeface="Times New Roman"/>
              </a:rPr>
              <a:t>(Rooms)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71892" y="3560543"/>
            <a:ext cx="1249045" cy="4648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200"/>
              </a:spcBef>
            </a:pPr>
            <a:r>
              <a:rPr sz="1450" spc="85" dirty="0">
                <a:latin typeface="Times New Roman"/>
                <a:cs typeface="Times New Roman"/>
              </a:rPr>
              <a:t>и</a:t>
            </a:r>
            <a:r>
              <a:rPr sz="1450" spc="-25" dirty="0">
                <a:latin typeface="Times New Roman"/>
                <a:cs typeface="Times New Roman"/>
              </a:rPr>
              <a:t>де</a:t>
            </a:r>
            <a:r>
              <a:rPr sz="1450" spc="60" dirty="0">
                <a:latin typeface="Times New Roman"/>
                <a:cs typeface="Times New Roman"/>
              </a:rPr>
              <a:t>н</a:t>
            </a:r>
            <a:r>
              <a:rPr sz="1450" spc="-15" dirty="0">
                <a:latin typeface="Times New Roman"/>
                <a:cs typeface="Times New Roman"/>
              </a:rPr>
              <a:t>т</a:t>
            </a:r>
            <a:r>
              <a:rPr sz="1450" spc="-60" dirty="0">
                <a:latin typeface="Times New Roman"/>
                <a:cs typeface="Times New Roman"/>
              </a:rPr>
              <a:t>и</a:t>
            </a:r>
            <a:r>
              <a:rPr sz="1450" spc="40" dirty="0">
                <a:latin typeface="Times New Roman"/>
                <a:cs typeface="Times New Roman"/>
              </a:rPr>
              <a:t>ф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-80" dirty="0">
                <a:latin typeface="Times New Roman"/>
                <a:cs typeface="Times New Roman"/>
              </a:rPr>
              <a:t>к</a:t>
            </a:r>
            <a:r>
              <a:rPr sz="1450" spc="70" dirty="0">
                <a:latin typeface="Times New Roman"/>
                <a:cs typeface="Times New Roman"/>
              </a:rPr>
              <a:t>а</a:t>
            </a:r>
            <a:r>
              <a:rPr sz="1450" spc="-40" dirty="0">
                <a:latin typeface="Times New Roman"/>
                <a:cs typeface="Times New Roman"/>
              </a:rPr>
              <a:t>т</a:t>
            </a:r>
            <a:r>
              <a:rPr sz="1450" spc="15" dirty="0">
                <a:latin typeface="Times New Roman"/>
                <a:cs typeface="Times New Roman"/>
              </a:rPr>
              <a:t>о</a:t>
            </a:r>
            <a:r>
              <a:rPr sz="1450" dirty="0">
                <a:latin typeface="Times New Roman"/>
                <a:cs typeface="Times New Roman"/>
              </a:rPr>
              <a:t>р  </a:t>
            </a:r>
            <a:r>
              <a:rPr sz="1450" spc="20" dirty="0">
                <a:latin typeface="Times New Roman"/>
                <a:cs typeface="Times New Roman"/>
              </a:rPr>
              <a:t>проекта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489452" y="3560543"/>
            <a:ext cx="124587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идентификатор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89452" y="3776952"/>
            <a:ext cx="55626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" dirty="0">
                <a:latin typeface="Times New Roman"/>
                <a:cs typeface="Times New Roman"/>
              </a:rPr>
              <a:t>отдела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480052" y="5105880"/>
            <a:ext cx="1231265" cy="4648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200"/>
              </a:spcBef>
            </a:pPr>
            <a:r>
              <a:rPr sz="1450" spc="-60" dirty="0">
                <a:latin typeface="Times New Roman"/>
                <a:cs typeface="Times New Roman"/>
              </a:rPr>
              <a:t>и</a:t>
            </a:r>
            <a:r>
              <a:rPr sz="1450" spc="-20" dirty="0">
                <a:latin typeface="Times New Roman"/>
                <a:cs typeface="Times New Roman"/>
              </a:rPr>
              <a:t>д</a:t>
            </a:r>
            <a:r>
              <a:rPr sz="1450" spc="95" dirty="0">
                <a:latin typeface="Times New Roman"/>
                <a:cs typeface="Times New Roman"/>
              </a:rPr>
              <a:t>е</a:t>
            </a:r>
            <a:r>
              <a:rPr sz="1450" spc="-60" dirty="0">
                <a:latin typeface="Times New Roman"/>
                <a:cs typeface="Times New Roman"/>
              </a:rPr>
              <a:t>н</a:t>
            </a:r>
            <a:r>
              <a:rPr sz="1450" spc="-15" dirty="0">
                <a:latin typeface="Times New Roman"/>
                <a:cs typeface="Times New Roman"/>
              </a:rPr>
              <a:t>т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-80" dirty="0">
                <a:latin typeface="Times New Roman"/>
                <a:cs typeface="Times New Roman"/>
              </a:rPr>
              <a:t>ф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35" dirty="0">
                <a:latin typeface="Times New Roman"/>
                <a:cs typeface="Times New Roman"/>
              </a:rPr>
              <a:t>к</a:t>
            </a:r>
            <a:r>
              <a:rPr sz="1450" spc="-50" dirty="0">
                <a:latin typeface="Times New Roman"/>
                <a:cs typeface="Times New Roman"/>
              </a:rPr>
              <a:t>а</a:t>
            </a:r>
            <a:r>
              <a:rPr sz="1450" spc="-15" dirty="0">
                <a:latin typeface="Times New Roman"/>
                <a:cs typeface="Times New Roman"/>
              </a:rPr>
              <a:t>то</a:t>
            </a:r>
            <a:r>
              <a:rPr sz="1450" dirty="0">
                <a:latin typeface="Times New Roman"/>
                <a:cs typeface="Times New Roman"/>
              </a:rPr>
              <a:t>р  </a:t>
            </a:r>
            <a:r>
              <a:rPr sz="1450" spc="-5" dirty="0">
                <a:latin typeface="Times New Roman"/>
                <a:cs typeface="Times New Roman"/>
              </a:rPr>
              <a:t>сотрудника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535747" y="1624075"/>
            <a:ext cx="7427595" cy="3465195"/>
            <a:chOff x="1535747" y="1624075"/>
            <a:chExt cx="7427595" cy="3465195"/>
          </a:xfrm>
        </p:grpSpPr>
        <p:sp>
          <p:nvSpPr>
            <p:cNvPr id="39" name="object 39"/>
            <p:cNvSpPr/>
            <p:nvPr/>
          </p:nvSpPr>
          <p:spPr>
            <a:xfrm>
              <a:off x="7430262" y="1625663"/>
              <a:ext cx="1531620" cy="417195"/>
            </a:xfrm>
            <a:custGeom>
              <a:avLst/>
              <a:gdLst/>
              <a:ahLst/>
              <a:cxnLst/>
              <a:rect l="l" t="t" r="r" b="b"/>
              <a:pathLst>
                <a:path w="1531620" h="417194">
                  <a:moveTo>
                    <a:pt x="0" y="0"/>
                  </a:moveTo>
                  <a:lnTo>
                    <a:pt x="0" y="417195"/>
                  </a:lnTo>
                  <a:lnTo>
                    <a:pt x="1531239" y="417195"/>
                  </a:lnTo>
                  <a:lnTo>
                    <a:pt x="1531239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925181" y="2058479"/>
              <a:ext cx="123825" cy="1097280"/>
            </a:xfrm>
            <a:custGeom>
              <a:avLst/>
              <a:gdLst/>
              <a:ahLst/>
              <a:cxnLst/>
              <a:rect l="l" t="t" r="r" b="b"/>
              <a:pathLst>
                <a:path w="123825" h="1097280">
                  <a:moveTo>
                    <a:pt x="15430" y="973455"/>
                  </a:moveTo>
                  <a:lnTo>
                    <a:pt x="0" y="988885"/>
                  </a:lnTo>
                  <a:lnTo>
                    <a:pt x="61912" y="1097089"/>
                  </a:lnTo>
                  <a:lnTo>
                    <a:pt x="70714" y="1081659"/>
                  </a:lnTo>
                  <a:lnTo>
                    <a:pt x="61912" y="1081659"/>
                  </a:lnTo>
                  <a:lnTo>
                    <a:pt x="61912" y="1058536"/>
                  </a:lnTo>
                  <a:lnTo>
                    <a:pt x="15430" y="988885"/>
                  </a:lnTo>
                  <a:lnTo>
                    <a:pt x="15430" y="973455"/>
                  </a:lnTo>
                  <a:close/>
                </a:path>
                <a:path w="123825" h="1097280">
                  <a:moveTo>
                    <a:pt x="61912" y="1058536"/>
                  </a:moveTo>
                  <a:lnTo>
                    <a:pt x="61912" y="1081659"/>
                  </a:lnTo>
                  <a:lnTo>
                    <a:pt x="68513" y="1068428"/>
                  </a:lnTo>
                  <a:lnTo>
                    <a:pt x="61912" y="1058536"/>
                  </a:lnTo>
                  <a:close/>
                </a:path>
                <a:path w="123825" h="1097280">
                  <a:moveTo>
                    <a:pt x="68513" y="1068428"/>
                  </a:moveTo>
                  <a:lnTo>
                    <a:pt x="61912" y="1081659"/>
                  </a:lnTo>
                  <a:lnTo>
                    <a:pt x="70714" y="1081659"/>
                  </a:lnTo>
                  <a:lnTo>
                    <a:pt x="73769" y="1076303"/>
                  </a:lnTo>
                  <a:lnTo>
                    <a:pt x="68513" y="1068428"/>
                  </a:lnTo>
                  <a:close/>
                </a:path>
                <a:path w="123825" h="1097280">
                  <a:moveTo>
                    <a:pt x="73769" y="1076303"/>
                  </a:moveTo>
                  <a:lnTo>
                    <a:pt x="70714" y="1081659"/>
                  </a:lnTo>
                  <a:lnTo>
                    <a:pt x="77343" y="1081659"/>
                  </a:lnTo>
                  <a:lnTo>
                    <a:pt x="73769" y="1076303"/>
                  </a:lnTo>
                  <a:close/>
                </a:path>
                <a:path w="123825" h="1097280">
                  <a:moveTo>
                    <a:pt x="77343" y="1070038"/>
                  </a:moveTo>
                  <a:lnTo>
                    <a:pt x="73769" y="1076303"/>
                  </a:lnTo>
                  <a:lnTo>
                    <a:pt x="77343" y="1081659"/>
                  </a:lnTo>
                  <a:lnTo>
                    <a:pt x="77343" y="1070038"/>
                  </a:lnTo>
                  <a:close/>
                </a:path>
                <a:path w="123825" h="1097280">
                  <a:moveTo>
                    <a:pt x="77343" y="1050734"/>
                  </a:moveTo>
                  <a:lnTo>
                    <a:pt x="68513" y="1068428"/>
                  </a:lnTo>
                  <a:lnTo>
                    <a:pt x="73769" y="1076303"/>
                  </a:lnTo>
                  <a:lnTo>
                    <a:pt x="77343" y="1070038"/>
                  </a:lnTo>
                  <a:lnTo>
                    <a:pt x="77343" y="1050734"/>
                  </a:lnTo>
                  <a:close/>
                </a:path>
                <a:path w="123825" h="1097280">
                  <a:moveTo>
                    <a:pt x="108203" y="973455"/>
                  </a:moveTo>
                  <a:lnTo>
                    <a:pt x="108203" y="988885"/>
                  </a:lnTo>
                  <a:lnTo>
                    <a:pt x="77343" y="1050734"/>
                  </a:lnTo>
                  <a:lnTo>
                    <a:pt x="77343" y="1070038"/>
                  </a:lnTo>
                  <a:lnTo>
                    <a:pt x="123634" y="988885"/>
                  </a:lnTo>
                  <a:lnTo>
                    <a:pt x="108203" y="973455"/>
                  </a:lnTo>
                  <a:close/>
                </a:path>
                <a:path w="123825" h="1097280">
                  <a:moveTo>
                    <a:pt x="68513" y="44091"/>
                  </a:moveTo>
                  <a:lnTo>
                    <a:pt x="61912" y="53983"/>
                  </a:lnTo>
                  <a:lnTo>
                    <a:pt x="61912" y="1058536"/>
                  </a:lnTo>
                  <a:lnTo>
                    <a:pt x="68513" y="1068428"/>
                  </a:lnTo>
                  <a:lnTo>
                    <a:pt x="77343" y="1050734"/>
                  </a:lnTo>
                  <a:lnTo>
                    <a:pt x="77343" y="61785"/>
                  </a:lnTo>
                  <a:lnTo>
                    <a:pt x="68513" y="44091"/>
                  </a:lnTo>
                  <a:close/>
                </a:path>
                <a:path w="123825" h="1097280">
                  <a:moveTo>
                    <a:pt x="61912" y="0"/>
                  </a:moveTo>
                  <a:lnTo>
                    <a:pt x="0" y="108013"/>
                  </a:lnTo>
                  <a:lnTo>
                    <a:pt x="0" y="123634"/>
                  </a:lnTo>
                  <a:lnTo>
                    <a:pt x="15430" y="123634"/>
                  </a:lnTo>
                  <a:lnTo>
                    <a:pt x="61912" y="53983"/>
                  </a:lnTo>
                  <a:lnTo>
                    <a:pt x="61912" y="15430"/>
                  </a:lnTo>
                  <a:lnTo>
                    <a:pt x="70729" y="15430"/>
                  </a:lnTo>
                  <a:lnTo>
                    <a:pt x="61912" y="0"/>
                  </a:lnTo>
                  <a:close/>
                </a:path>
                <a:path w="123825" h="1097280">
                  <a:moveTo>
                    <a:pt x="77343" y="27003"/>
                  </a:moveTo>
                  <a:lnTo>
                    <a:pt x="77343" y="61785"/>
                  </a:lnTo>
                  <a:lnTo>
                    <a:pt x="108203" y="123634"/>
                  </a:lnTo>
                  <a:lnTo>
                    <a:pt x="123634" y="123634"/>
                  </a:lnTo>
                  <a:lnTo>
                    <a:pt x="123634" y="108013"/>
                  </a:lnTo>
                  <a:lnTo>
                    <a:pt x="77343" y="27003"/>
                  </a:lnTo>
                  <a:close/>
                </a:path>
                <a:path w="123825" h="1097280">
                  <a:moveTo>
                    <a:pt x="77343" y="30861"/>
                  </a:moveTo>
                  <a:lnTo>
                    <a:pt x="68513" y="44091"/>
                  </a:lnTo>
                  <a:lnTo>
                    <a:pt x="77343" y="61785"/>
                  </a:lnTo>
                  <a:lnTo>
                    <a:pt x="77343" y="30861"/>
                  </a:lnTo>
                  <a:close/>
                </a:path>
                <a:path w="123825" h="1097280">
                  <a:moveTo>
                    <a:pt x="61912" y="30861"/>
                  </a:moveTo>
                  <a:lnTo>
                    <a:pt x="61912" y="53983"/>
                  </a:lnTo>
                  <a:lnTo>
                    <a:pt x="68513" y="44091"/>
                  </a:lnTo>
                  <a:lnTo>
                    <a:pt x="61912" y="30861"/>
                  </a:lnTo>
                  <a:close/>
                </a:path>
                <a:path w="123825" h="1097280">
                  <a:moveTo>
                    <a:pt x="70729" y="15430"/>
                  </a:moveTo>
                  <a:lnTo>
                    <a:pt x="61912" y="15430"/>
                  </a:lnTo>
                  <a:lnTo>
                    <a:pt x="61912" y="30861"/>
                  </a:lnTo>
                  <a:lnTo>
                    <a:pt x="68513" y="44091"/>
                  </a:lnTo>
                  <a:lnTo>
                    <a:pt x="77343" y="30861"/>
                  </a:lnTo>
                  <a:lnTo>
                    <a:pt x="77343" y="27003"/>
                  </a:lnTo>
                  <a:lnTo>
                    <a:pt x="70729" y="15430"/>
                  </a:lnTo>
                  <a:close/>
                </a:path>
                <a:path w="123825" h="1097280">
                  <a:moveTo>
                    <a:pt x="77343" y="15430"/>
                  </a:moveTo>
                  <a:lnTo>
                    <a:pt x="70729" y="15430"/>
                  </a:lnTo>
                  <a:lnTo>
                    <a:pt x="77343" y="27003"/>
                  </a:lnTo>
                  <a:lnTo>
                    <a:pt x="77343" y="15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987093" y="2073909"/>
              <a:ext cx="15875" cy="1066800"/>
            </a:xfrm>
            <a:custGeom>
              <a:avLst/>
              <a:gdLst/>
              <a:ahLst/>
              <a:cxnLst/>
              <a:rect l="l" t="t" r="r" b="b"/>
              <a:pathLst>
                <a:path w="15875" h="1066800">
                  <a:moveTo>
                    <a:pt x="15430" y="0"/>
                  </a:moveTo>
                  <a:lnTo>
                    <a:pt x="15430" y="1066228"/>
                  </a:lnTo>
                  <a:lnTo>
                    <a:pt x="0" y="1066228"/>
                  </a:lnTo>
                  <a:lnTo>
                    <a:pt x="0" y="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23656" y="2056955"/>
              <a:ext cx="126682" cy="12668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23656" y="3030410"/>
              <a:ext cx="126682" cy="12668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925181" y="2151062"/>
              <a:ext cx="123825" cy="881380"/>
            </a:xfrm>
            <a:custGeom>
              <a:avLst/>
              <a:gdLst/>
              <a:ahLst/>
              <a:cxnLst/>
              <a:rect l="l" t="t" r="r" b="b"/>
              <a:pathLst>
                <a:path w="123825" h="881380">
                  <a:moveTo>
                    <a:pt x="68513" y="28660"/>
                  </a:moveTo>
                  <a:lnTo>
                    <a:pt x="61912" y="38552"/>
                  </a:lnTo>
                  <a:lnTo>
                    <a:pt x="61912" y="880872"/>
                  </a:lnTo>
                  <a:lnTo>
                    <a:pt x="77343" y="880872"/>
                  </a:lnTo>
                  <a:lnTo>
                    <a:pt x="77343" y="46355"/>
                  </a:lnTo>
                  <a:lnTo>
                    <a:pt x="68513" y="28660"/>
                  </a:lnTo>
                  <a:close/>
                </a:path>
                <a:path w="123825" h="881380">
                  <a:moveTo>
                    <a:pt x="61912" y="0"/>
                  </a:moveTo>
                  <a:lnTo>
                    <a:pt x="0" y="108203"/>
                  </a:lnTo>
                  <a:lnTo>
                    <a:pt x="0" y="123634"/>
                  </a:lnTo>
                  <a:lnTo>
                    <a:pt x="15430" y="123634"/>
                  </a:lnTo>
                  <a:lnTo>
                    <a:pt x="15430" y="108203"/>
                  </a:lnTo>
                  <a:lnTo>
                    <a:pt x="61912" y="38552"/>
                  </a:lnTo>
                  <a:lnTo>
                    <a:pt x="61912" y="15430"/>
                  </a:lnTo>
                  <a:lnTo>
                    <a:pt x="70714" y="15430"/>
                  </a:lnTo>
                  <a:lnTo>
                    <a:pt x="61912" y="0"/>
                  </a:lnTo>
                  <a:close/>
                </a:path>
                <a:path w="123825" h="881380">
                  <a:moveTo>
                    <a:pt x="77343" y="27051"/>
                  </a:moveTo>
                  <a:lnTo>
                    <a:pt x="77343" y="46355"/>
                  </a:lnTo>
                  <a:lnTo>
                    <a:pt x="108203" y="108203"/>
                  </a:lnTo>
                  <a:lnTo>
                    <a:pt x="108203" y="123634"/>
                  </a:lnTo>
                  <a:lnTo>
                    <a:pt x="123634" y="123634"/>
                  </a:lnTo>
                  <a:lnTo>
                    <a:pt x="123634" y="108203"/>
                  </a:lnTo>
                  <a:lnTo>
                    <a:pt x="77343" y="27051"/>
                  </a:lnTo>
                  <a:close/>
                </a:path>
                <a:path w="123825" h="881380">
                  <a:moveTo>
                    <a:pt x="73769" y="20785"/>
                  </a:moveTo>
                  <a:lnTo>
                    <a:pt x="68513" y="28660"/>
                  </a:lnTo>
                  <a:lnTo>
                    <a:pt x="77343" y="46355"/>
                  </a:lnTo>
                  <a:lnTo>
                    <a:pt x="77343" y="27051"/>
                  </a:lnTo>
                  <a:lnTo>
                    <a:pt x="73769" y="20785"/>
                  </a:lnTo>
                  <a:close/>
                </a:path>
                <a:path w="123825" h="881380">
                  <a:moveTo>
                    <a:pt x="61912" y="15430"/>
                  </a:moveTo>
                  <a:lnTo>
                    <a:pt x="61912" y="38552"/>
                  </a:lnTo>
                  <a:lnTo>
                    <a:pt x="68513" y="28660"/>
                  </a:lnTo>
                  <a:lnTo>
                    <a:pt x="61912" y="15430"/>
                  </a:lnTo>
                  <a:close/>
                </a:path>
                <a:path w="123825" h="881380">
                  <a:moveTo>
                    <a:pt x="70714" y="15430"/>
                  </a:moveTo>
                  <a:lnTo>
                    <a:pt x="61912" y="15430"/>
                  </a:lnTo>
                  <a:lnTo>
                    <a:pt x="68513" y="28660"/>
                  </a:lnTo>
                  <a:lnTo>
                    <a:pt x="73769" y="20785"/>
                  </a:lnTo>
                  <a:lnTo>
                    <a:pt x="70714" y="15430"/>
                  </a:lnTo>
                  <a:close/>
                </a:path>
                <a:path w="123825" h="881380">
                  <a:moveTo>
                    <a:pt x="77343" y="15430"/>
                  </a:moveTo>
                  <a:lnTo>
                    <a:pt x="73769" y="20785"/>
                  </a:lnTo>
                  <a:lnTo>
                    <a:pt x="77343" y="27051"/>
                  </a:lnTo>
                  <a:lnTo>
                    <a:pt x="77343" y="15430"/>
                  </a:lnTo>
                  <a:close/>
                </a:path>
                <a:path w="123825" h="881380">
                  <a:moveTo>
                    <a:pt x="77343" y="15430"/>
                  </a:moveTo>
                  <a:lnTo>
                    <a:pt x="70714" y="15430"/>
                  </a:lnTo>
                  <a:lnTo>
                    <a:pt x="73769" y="20785"/>
                  </a:lnTo>
                  <a:lnTo>
                    <a:pt x="77343" y="15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987093" y="2166492"/>
              <a:ext cx="15875" cy="865505"/>
            </a:xfrm>
            <a:custGeom>
              <a:avLst/>
              <a:gdLst/>
              <a:ahLst/>
              <a:cxnLst/>
              <a:rect l="l" t="t" r="r" b="b"/>
              <a:pathLst>
                <a:path w="15875" h="865505">
                  <a:moveTo>
                    <a:pt x="15430" y="0"/>
                  </a:moveTo>
                  <a:lnTo>
                    <a:pt x="15430" y="865441"/>
                  </a:lnTo>
                  <a:lnTo>
                    <a:pt x="0" y="865441"/>
                  </a:lnTo>
                  <a:lnTo>
                    <a:pt x="0" y="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23656" y="2149538"/>
              <a:ext cx="126682" cy="12668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17451" y="2328879"/>
              <a:ext cx="123663" cy="12366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940611" y="2753804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0" y="0"/>
                  </a:moveTo>
                  <a:lnTo>
                    <a:pt x="108203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187505" y="1625663"/>
              <a:ext cx="2103755" cy="417195"/>
            </a:xfrm>
            <a:custGeom>
              <a:avLst/>
              <a:gdLst/>
              <a:ahLst/>
              <a:cxnLst/>
              <a:rect l="l" t="t" r="r" b="b"/>
              <a:pathLst>
                <a:path w="2103754" h="417194">
                  <a:moveTo>
                    <a:pt x="0" y="0"/>
                  </a:moveTo>
                  <a:lnTo>
                    <a:pt x="0" y="417195"/>
                  </a:lnTo>
                  <a:lnTo>
                    <a:pt x="2103501" y="417195"/>
                  </a:lnTo>
                  <a:lnTo>
                    <a:pt x="2103501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43547" y="2058479"/>
              <a:ext cx="123825" cy="1097280"/>
            </a:xfrm>
            <a:custGeom>
              <a:avLst/>
              <a:gdLst/>
              <a:ahLst/>
              <a:cxnLst/>
              <a:rect l="l" t="t" r="r" b="b"/>
              <a:pathLst>
                <a:path w="123825" h="1097280">
                  <a:moveTo>
                    <a:pt x="55283" y="1068428"/>
                  </a:moveTo>
                  <a:lnTo>
                    <a:pt x="50031" y="1076324"/>
                  </a:lnTo>
                  <a:lnTo>
                    <a:pt x="61912" y="1097089"/>
                  </a:lnTo>
                  <a:lnTo>
                    <a:pt x="70741" y="1081659"/>
                  </a:lnTo>
                  <a:lnTo>
                    <a:pt x="61912" y="1081659"/>
                  </a:lnTo>
                  <a:lnTo>
                    <a:pt x="55283" y="1068428"/>
                  </a:lnTo>
                  <a:close/>
                </a:path>
                <a:path w="123825" h="1097280">
                  <a:moveTo>
                    <a:pt x="46481" y="1070121"/>
                  </a:moveTo>
                  <a:lnTo>
                    <a:pt x="46481" y="1081659"/>
                  </a:lnTo>
                  <a:lnTo>
                    <a:pt x="50031" y="1076324"/>
                  </a:lnTo>
                  <a:lnTo>
                    <a:pt x="46481" y="1070121"/>
                  </a:lnTo>
                  <a:close/>
                </a:path>
                <a:path w="123825" h="1097280">
                  <a:moveTo>
                    <a:pt x="50031" y="1076324"/>
                  </a:moveTo>
                  <a:lnTo>
                    <a:pt x="46481" y="1081659"/>
                  </a:lnTo>
                  <a:lnTo>
                    <a:pt x="53083" y="1081659"/>
                  </a:lnTo>
                  <a:lnTo>
                    <a:pt x="50031" y="1076324"/>
                  </a:lnTo>
                  <a:close/>
                </a:path>
                <a:path w="123825" h="1097280">
                  <a:moveTo>
                    <a:pt x="61912" y="1058465"/>
                  </a:moveTo>
                  <a:lnTo>
                    <a:pt x="55283" y="1068428"/>
                  </a:lnTo>
                  <a:lnTo>
                    <a:pt x="61912" y="1081659"/>
                  </a:lnTo>
                  <a:lnTo>
                    <a:pt x="61912" y="1058465"/>
                  </a:lnTo>
                  <a:close/>
                </a:path>
                <a:path w="123825" h="1097280">
                  <a:moveTo>
                    <a:pt x="123825" y="988885"/>
                  </a:moveTo>
                  <a:lnTo>
                    <a:pt x="108203" y="988885"/>
                  </a:lnTo>
                  <a:lnTo>
                    <a:pt x="61912" y="1058465"/>
                  </a:lnTo>
                  <a:lnTo>
                    <a:pt x="61912" y="1081659"/>
                  </a:lnTo>
                  <a:lnTo>
                    <a:pt x="70741" y="1081659"/>
                  </a:lnTo>
                  <a:lnTo>
                    <a:pt x="123825" y="988885"/>
                  </a:lnTo>
                  <a:close/>
                </a:path>
                <a:path w="123825" h="1097280">
                  <a:moveTo>
                    <a:pt x="46481" y="1050861"/>
                  </a:moveTo>
                  <a:lnTo>
                    <a:pt x="46481" y="1070121"/>
                  </a:lnTo>
                  <a:lnTo>
                    <a:pt x="50031" y="1076324"/>
                  </a:lnTo>
                  <a:lnTo>
                    <a:pt x="55283" y="1068428"/>
                  </a:lnTo>
                  <a:lnTo>
                    <a:pt x="46481" y="1050861"/>
                  </a:lnTo>
                  <a:close/>
                </a:path>
                <a:path w="123825" h="1097280">
                  <a:moveTo>
                    <a:pt x="0" y="973455"/>
                  </a:moveTo>
                  <a:lnTo>
                    <a:pt x="0" y="988885"/>
                  </a:lnTo>
                  <a:lnTo>
                    <a:pt x="46481" y="1070121"/>
                  </a:lnTo>
                  <a:lnTo>
                    <a:pt x="46481" y="1050861"/>
                  </a:lnTo>
                  <a:lnTo>
                    <a:pt x="15430" y="988885"/>
                  </a:lnTo>
                  <a:lnTo>
                    <a:pt x="0" y="973455"/>
                  </a:lnTo>
                  <a:close/>
                </a:path>
                <a:path w="123825" h="1097280">
                  <a:moveTo>
                    <a:pt x="55283" y="44091"/>
                  </a:moveTo>
                  <a:lnTo>
                    <a:pt x="46481" y="61658"/>
                  </a:lnTo>
                  <a:lnTo>
                    <a:pt x="46481" y="1050861"/>
                  </a:lnTo>
                  <a:lnTo>
                    <a:pt x="55283" y="1068428"/>
                  </a:lnTo>
                  <a:lnTo>
                    <a:pt x="61912" y="1058465"/>
                  </a:lnTo>
                  <a:lnTo>
                    <a:pt x="61912" y="54054"/>
                  </a:lnTo>
                  <a:lnTo>
                    <a:pt x="55283" y="44091"/>
                  </a:lnTo>
                  <a:close/>
                </a:path>
                <a:path w="123825" h="1097280">
                  <a:moveTo>
                    <a:pt x="46481" y="26920"/>
                  </a:moveTo>
                  <a:lnTo>
                    <a:pt x="0" y="108013"/>
                  </a:lnTo>
                  <a:lnTo>
                    <a:pt x="0" y="123634"/>
                  </a:lnTo>
                  <a:lnTo>
                    <a:pt x="15430" y="123634"/>
                  </a:lnTo>
                  <a:lnTo>
                    <a:pt x="46481" y="61658"/>
                  </a:lnTo>
                  <a:lnTo>
                    <a:pt x="46481" y="26920"/>
                  </a:lnTo>
                  <a:close/>
                </a:path>
                <a:path w="123825" h="1097280">
                  <a:moveTo>
                    <a:pt x="70757" y="15430"/>
                  </a:moveTo>
                  <a:lnTo>
                    <a:pt x="61912" y="15430"/>
                  </a:lnTo>
                  <a:lnTo>
                    <a:pt x="61912" y="54054"/>
                  </a:lnTo>
                  <a:lnTo>
                    <a:pt x="108203" y="123634"/>
                  </a:lnTo>
                  <a:lnTo>
                    <a:pt x="123825" y="123634"/>
                  </a:lnTo>
                  <a:lnTo>
                    <a:pt x="123825" y="108013"/>
                  </a:lnTo>
                  <a:lnTo>
                    <a:pt x="70757" y="15430"/>
                  </a:lnTo>
                  <a:close/>
                </a:path>
                <a:path w="123825" h="1097280">
                  <a:moveTo>
                    <a:pt x="46481" y="30861"/>
                  </a:moveTo>
                  <a:lnTo>
                    <a:pt x="46481" y="61658"/>
                  </a:lnTo>
                  <a:lnTo>
                    <a:pt x="55283" y="44091"/>
                  </a:lnTo>
                  <a:lnTo>
                    <a:pt x="46481" y="30861"/>
                  </a:lnTo>
                  <a:close/>
                </a:path>
                <a:path w="123825" h="1097280">
                  <a:moveTo>
                    <a:pt x="61912" y="30861"/>
                  </a:moveTo>
                  <a:lnTo>
                    <a:pt x="55283" y="44091"/>
                  </a:lnTo>
                  <a:lnTo>
                    <a:pt x="61912" y="54054"/>
                  </a:lnTo>
                  <a:lnTo>
                    <a:pt x="61912" y="30861"/>
                  </a:lnTo>
                  <a:close/>
                </a:path>
                <a:path w="123825" h="1097280">
                  <a:moveTo>
                    <a:pt x="61912" y="0"/>
                  </a:moveTo>
                  <a:lnTo>
                    <a:pt x="46481" y="26920"/>
                  </a:lnTo>
                  <a:lnTo>
                    <a:pt x="46481" y="30861"/>
                  </a:lnTo>
                  <a:lnTo>
                    <a:pt x="55283" y="44091"/>
                  </a:lnTo>
                  <a:lnTo>
                    <a:pt x="61912" y="30861"/>
                  </a:lnTo>
                  <a:lnTo>
                    <a:pt x="61912" y="15430"/>
                  </a:lnTo>
                  <a:lnTo>
                    <a:pt x="70757" y="15430"/>
                  </a:lnTo>
                  <a:lnTo>
                    <a:pt x="61912" y="0"/>
                  </a:lnTo>
                  <a:close/>
                </a:path>
                <a:path w="123825" h="1097280">
                  <a:moveTo>
                    <a:pt x="53067" y="15430"/>
                  </a:moveTo>
                  <a:lnTo>
                    <a:pt x="46481" y="15430"/>
                  </a:lnTo>
                  <a:lnTo>
                    <a:pt x="46481" y="26920"/>
                  </a:lnTo>
                  <a:lnTo>
                    <a:pt x="53067" y="15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090029" y="2073909"/>
              <a:ext cx="15875" cy="1066800"/>
            </a:xfrm>
            <a:custGeom>
              <a:avLst/>
              <a:gdLst/>
              <a:ahLst/>
              <a:cxnLst/>
              <a:rect l="l" t="t" r="r" b="b"/>
              <a:pathLst>
                <a:path w="15875" h="1066800">
                  <a:moveTo>
                    <a:pt x="0" y="1066228"/>
                  </a:moveTo>
                  <a:lnTo>
                    <a:pt x="0" y="0"/>
                  </a:lnTo>
                  <a:lnTo>
                    <a:pt x="15430" y="0"/>
                  </a:lnTo>
                  <a:lnTo>
                    <a:pt x="15430" y="1066228"/>
                  </a:lnTo>
                  <a:lnTo>
                    <a:pt x="0" y="1066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42023" y="2056955"/>
              <a:ext cx="126873" cy="12668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42023" y="3030410"/>
              <a:ext cx="126873" cy="12668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043547" y="2336609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108203" y="0"/>
                  </a:moveTo>
                  <a:lnTo>
                    <a:pt x="0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043547" y="2583878"/>
              <a:ext cx="123825" cy="401955"/>
            </a:xfrm>
            <a:custGeom>
              <a:avLst/>
              <a:gdLst/>
              <a:ahLst/>
              <a:cxnLst/>
              <a:rect l="l" t="t" r="r" b="b"/>
              <a:pathLst>
                <a:path w="123825" h="401955">
                  <a:moveTo>
                    <a:pt x="49044" y="382482"/>
                  </a:moveTo>
                  <a:lnTo>
                    <a:pt x="46481" y="386334"/>
                  </a:lnTo>
                  <a:lnTo>
                    <a:pt x="46481" y="401764"/>
                  </a:lnTo>
                  <a:lnTo>
                    <a:pt x="61912" y="401764"/>
                  </a:lnTo>
                  <a:lnTo>
                    <a:pt x="49044" y="382482"/>
                  </a:lnTo>
                  <a:close/>
                </a:path>
                <a:path w="123825" h="401955">
                  <a:moveTo>
                    <a:pt x="55283" y="373103"/>
                  </a:moveTo>
                  <a:lnTo>
                    <a:pt x="49044" y="382482"/>
                  </a:lnTo>
                  <a:lnTo>
                    <a:pt x="61912" y="401764"/>
                  </a:lnTo>
                  <a:lnTo>
                    <a:pt x="61912" y="386334"/>
                  </a:lnTo>
                  <a:lnTo>
                    <a:pt x="55283" y="373103"/>
                  </a:lnTo>
                  <a:close/>
                </a:path>
                <a:path w="123825" h="401955">
                  <a:moveTo>
                    <a:pt x="123825" y="293560"/>
                  </a:moveTo>
                  <a:lnTo>
                    <a:pt x="108203" y="293560"/>
                  </a:lnTo>
                  <a:lnTo>
                    <a:pt x="61912" y="363140"/>
                  </a:lnTo>
                  <a:lnTo>
                    <a:pt x="61912" y="401764"/>
                  </a:lnTo>
                  <a:lnTo>
                    <a:pt x="123825" y="308991"/>
                  </a:lnTo>
                  <a:lnTo>
                    <a:pt x="123825" y="293560"/>
                  </a:lnTo>
                  <a:close/>
                </a:path>
                <a:path w="123825" h="401955">
                  <a:moveTo>
                    <a:pt x="46481" y="378642"/>
                  </a:moveTo>
                  <a:lnTo>
                    <a:pt x="46481" y="386334"/>
                  </a:lnTo>
                  <a:lnTo>
                    <a:pt x="49044" y="382482"/>
                  </a:lnTo>
                  <a:lnTo>
                    <a:pt x="46481" y="378642"/>
                  </a:lnTo>
                  <a:close/>
                </a:path>
                <a:path w="123825" h="401955">
                  <a:moveTo>
                    <a:pt x="61912" y="363140"/>
                  </a:moveTo>
                  <a:lnTo>
                    <a:pt x="55283" y="373103"/>
                  </a:lnTo>
                  <a:lnTo>
                    <a:pt x="61912" y="386334"/>
                  </a:lnTo>
                  <a:lnTo>
                    <a:pt x="61912" y="363140"/>
                  </a:lnTo>
                  <a:close/>
                </a:path>
                <a:path w="123825" h="401955">
                  <a:moveTo>
                    <a:pt x="46481" y="355536"/>
                  </a:moveTo>
                  <a:lnTo>
                    <a:pt x="46481" y="378642"/>
                  </a:lnTo>
                  <a:lnTo>
                    <a:pt x="49044" y="382482"/>
                  </a:lnTo>
                  <a:lnTo>
                    <a:pt x="55283" y="373103"/>
                  </a:lnTo>
                  <a:lnTo>
                    <a:pt x="46481" y="355536"/>
                  </a:lnTo>
                  <a:close/>
                </a:path>
                <a:path w="123825" h="401955">
                  <a:moveTo>
                    <a:pt x="15430" y="293560"/>
                  </a:moveTo>
                  <a:lnTo>
                    <a:pt x="0" y="293560"/>
                  </a:lnTo>
                  <a:lnTo>
                    <a:pt x="0" y="308991"/>
                  </a:lnTo>
                  <a:lnTo>
                    <a:pt x="46481" y="378642"/>
                  </a:lnTo>
                  <a:lnTo>
                    <a:pt x="46481" y="355536"/>
                  </a:lnTo>
                  <a:lnTo>
                    <a:pt x="15430" y="293560"/>
                  </a:lnTo>
                  <a:close/>
                </a:path>
                <a:path w="123825" h="401955">
                  <a:moveTo>
                    <a:pt x="61912" y="0"/>
                  </a:moveTo>
                  <a:lnTo>
                    <a:pt x="46481" y="0"/>
                  </a:lnTo>
                  <a:lnTo>
                    <a:pt x="46481" y="355536"/>
                  </a:lnTo>
                  <a:lnTo>
                    <a:pt x="55283" y="373103"/>
                  </a:lnTo>
                  <a:lnTo>
                    <a:pt x="61912" y="363140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090029" y="2583878"/>
              <a:ext cx="15875" cy="401955"/>
            </a:xfrm>
            <a:custGeom>
              <a:avLst/>
              <a:gdLst/>
              <a:ahLst/>
              <a:cxnLst/>
              <a:rect l="l" t="t" r="r" b="b"/>
              <a:pathLst>
                <a:path w="15875" h="401955">
                  <a:moveTo>
                    <a:pt x="15430" y="0"/>
                  </a:moveTo>
                  <a:lnTo>
                    <a:pt x="15430" y="386334"/>
                  </a:lnTo>
                  <a:lnTo>
                    <a:pt x="15430" y="401764"/>
                  </a:lnTo>
                  <a:lnTo>
                    <a:pt x="0" y="401764"/>
                  </a:lnTo>
                  <a:lnTo>
                    <a:pt x="0" y="386334"/>
                  </a:lnTo>
                  <a:lnTo>
                    <a:pt x="0" y="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42023" y="2875914"/>
              <a:ext cx="126873" cy="11125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20386" y="2715213"/>
              <a:ext cx="123663" cy="13909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32694" y="3302525"/>
              <a:ext cx="139094" cy="139094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4909185" y="3603815"/>
              <a:ext cx="123825" cy="1097280"/>
            </a:xfrm>
            <a:custGeom>
              <a:avLst/>
              <a:gdLst/>
              <a:ahLst/>
              <a:cxnLst/>
              <a:rect l="l" t="t" r="r" b="b"/>
              <a:pathLst>
                <a:path w="123825" h="1097279">
                  <a:moveTo>
                    <a:pt x="15430" y="973645"/>
                  </a:moveTo>
                  <a:lnTo>
                    <a:pt x="0" y="973645"/>
                  </a:lnTo>
                  <a:lnTo>
                    <a:pt x="0" y="989076"/>
                  </a:lnTo>
                  <a:lnTo>
                    <a:pt x="61722" y="1097280"/>
                  </a:lnTo>
                  <a:lnTo>
                    <a:pt x="70551" y="1081849"/>
                  </a:lnTo>
                  <a:lnTo>
                    <a:pt x="61722" y="1081849"/>
                  </a:lnTo>
                  <a:lnTo>
                    <a:pt x="61722" y="1042869"/>
                  </a:lnTo>
                  <a:lnTo>
                    <a:pt x="15430" y="973645"/>
                  </a:lnTo>
                  <a:close/>
                </a:path>
                <a:path w="123825" h="1097279">
                  <a:moveTo>
                    <a:pt x="68420" y="1052886"/>
                  </a:moveTo>
                  <a:lnTo>
                    <a:pt x="61722" y="1066228"/>
                  </a:lnTo>
                  <a:lnTo>
                    <a:pt x="61722" y="1081849"/>
                  </a:lnTo>
                  <a:lnTo>
                    <a:pt x="70551" y="1081849"/>
                  </a:lnTo>
                  <a:lnTo>
                    <a:pt x="77342" y="1069979"/>
                  </a:lnTo>
                  <a:lnTo>
                    <a:pt x="77342" y="1066228"/>
                  </a:lnTo>
                  <a:lnTo>
                    <a:pt x="68420" y="1052886"/>
                  </a:lnTo>
                  <a:close/>
                </a:path>
                <a:path w="123825" h="1097279">
                  <a:moveTo>
                    <a:pt x="77342" y="1069979"/>
                  </a:moveTo>
                  <a:lnTo>
                    <a:pt x="70551" y="1081849"/>
                  </a:lnTo>
                  <a:lnTo>
                    <a:pt x="77342" y="1081849"/>
                  </a:lnTo>
                  <a:lnTo>
                    <a:pt x="77342" y="1069979"/>
                  </a:lnTo>
                  <a:close/>
                </a:path>
                <a:path w="123825" h="1097279">
                  <a:moveTo>
                    <a:pt x="123634" y="973645"/>
                  </a:moveTo>
                  <a:lnTo>
                    <a:pt x="108203" y="973645"/>
                  </a:lnTo>
                  <a:lnTo>
                    <a:pt x="77342" y="1035114"/>
                  </a:lnTo>
                  <a:lnTo>
                    <a:pt x="77342" y="1069979"/>
                  </a:lnTo>
                  <a:lnTo>
                    <a:pt x="123634" y="989076"/>
                  </a:lnTo>
                  <a:lnTo>
                    <a:pt x="123634" y="973645"/>
                  </a:lnTo>
                  <a:close/>
                </a:path>
                <a:path w="123825" h="1097279">
                  <a:moveTo>
                    <a:pt x="61722" y="1042869"/>
                  </a:moveTo>
                  <a:lnTo>
                    <a:pt x="61722" y="1066228"/>
                  </a:lnTo>
                  <a:lnTo>
                    <a:pt x="68420" y="1052886"/>
                  </a:lnTo>
                  <a:lnTo>
                    <a:pt x="61722" y="1042869"/>
                  </a:lnTo>
                  <a:close/>
                </a:path>
                <a:path w="123825" h="1097279">
                  <a:moveTo>
                    <a:pt x="77342" y="1035114"/>
                  </a:moveTo>
                  <a:lnTo>
                    <a:pt x="68420" y="1052886"/>
                  </a:lnTo>
                  <a:lnTo>
                    <a:pt x="77342" y="1066228"/>
                  </a:lnTo>
                  <a:lnTo>
                    <a:pt x="77342" y="1035114"/>
                  </a:lnTo>
                  <a:close/>
                </a:path>
                <a:path w="123825" h="1097279">
                  <a:moveTo>
                    <a:pt x="68420" y="28800"/>
                  </a:moveTo>
                  <a:lnTo>
                    <a:pt x="61722" y="38837"/>
                  </a:lnTo>
                  <a:lnTo>
                    <a:pt x="61722" y="1042869"/>
                  </a:lnTo>
                  <a:lnTo>
                    <a:pt x="68420" y="1052886"/>
                  </a:lnTo>
                  <a:lnTo>
                    <a:pt x="77342" y="1035114"/>
                  </a:lnTo>
                  <a:lnTo>
                    <a:pt x="77342" y="46608"/>
                  </a:lnTo>
                  <a:lnTo>
                    <a:pt x="68420" y="28800"/>
                  </a:lnTo>
                  <a:close/>
                </a:path>
                <a:path w="123825" h="1097279">
                  <a:moveTo>
                    <a:pt x="61722" y="0"/>
                  </a:moveTo>
                  <a:lnTo>
                    <a:pt x="0" y="108204"/>
                  </a:lnTo>
                  <a:lnTo>
                    <a:pt x="15430" y="123634"/>
                  </a:lnTo>
                  <a:lnTo>
                    <a:pt x="15430" y="108204"/>
                  </a:lnTo>
                  <a:lnTo>
                    <a:pt x="61722" y="38837"/>
                  </a:lnTo>
                  <a:lnTo>
                    <a:pt x="61722" y="15430"/>
                  </a:lnTo>
                  <a:lnTo>
                    <a:pt x="70551" y="15430"/>
                  </a:lnTo>
                  <a:lnTo>
                    <a:pt x="61722" y="0"/>
                  </a:lnTo>
                  <a:close/>
                </a:path>
                <a:path w="123825" h="1097279">
                  <a:moveTo>
                    <a:pt x="77342" y="27300"/>
                  </a:moveTo>
                  <a:lnTo>
                    <a:pt x="77342" y="46608"/>
                  </a:lnTo>
                  <a:lnTo>
                    <a:pt x="108203" y="108204"/>
                  </a:lnTo>
                  <a:lnTo>
                    <a:pt x="123634" y="123634"/>
                  </a:lnTo>
                  <a:lnTo>
                    <a:pt x="123634" y="108204"/>
                  </a:lnTo>
                  <a:lnTo>
                    <a:pt x="77342" y="27300"/>
                  </a:lnTo>
                  <a:close/>
                </a:path>
                <a:path w="123825" h="1097279">
                  <a:moveTo>
                    <a:pt x="73686" y="20909"/>
                  </a:moveTo>
                  <a:lnTo>
                    <a:pt x="68420" y="28800"/>
                  </a:lnTo>
                  <a:lnTo>
                    <a:pt x="77342" y="46608"/>
                  </a:lnTo>
                  <a:lnTo>
                    <a:pt x="77342" y="27300"/>
                  </a:lnTo>
                  <a:lnTo>
                    <a:pt x="73686" y="20909"/>
                  </a:lnTo>
                  <a:close/>
                </a:path>
                <a:path w="123825" h="1097279">
                  <a:moveTo>
                    <a:pt x="61722" y="15430"/>
                  </a:moveTo>
                  <a:lnTo>
                    <a:pt x="61722" y="38837"/>
                  </a:lnTo>
                  <a:lnTo>
                    <a:pt x="68420" y="28800"/>
                  </a:lnTo>
                  <a:lnTo>
                    <a:pt x="61722" y="15430"/>
                  </a:lnTo>
                  <a:close/>
                </a:path>
                <a:path w="123825" h="1097279">
                  <a:moveTo>
                    <a:pt x="70551" y="15430"/>
                  </a:moveTo>
                  <a:lnTo>
                    <a:pt x="61722" y="15430"/>
                  </a:lnTo>
                  <a:lnTo>
                    <a:pt x="68420" y="28800"/>
                  </a:lnTo>
                  <a:lnTo>
                    <a:pt x="73686" y="20909"/>
                  </a:lnTo>
                  <a:lnTo>
                    <a:pt x="70551" y="15430"/>
                  </a:lnTo>
                  <a:close/>
                </a:path>
                <a:path w="123825" h="1097279">
                  <a:moveTo>
                    <a:pt x="77342" y="15430"/>
                  </a:moveTo>
                  <a:lnTo>
                    <a:pt x="73686" y="20909"/>
                  </a:lnTo>
                  <a:lnTo>
                    <a:pt x="77342" y="27300"/>
                  </a:lnTo>
                  <a:lnTo>
                    <a:pt x="77342" y="15430"/>
                  </a:lnTo>
                  <a:close/>
                </a:path>
                <a:path w="123825" h="1097279">
                  <a:moveTo>
                    <a:pt x="77342" y="15430"/>
                  </a:moveTo>
                  <a:lnTo>
                    <a:pt x="70551" y="15430"/>
                  </a:lnTo>
                  <a:lnTo>
                    <a:pt x="73686" y="20909"/>
                  </a:lnTo>
                  <a:lnTo>
                    <a:pt x="77342" y="15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970906" y="3619246"/>
              <a:ext cx="15875" cy="1066800"/>
            </a:xfrm>
            <a:custGeom>
              <a:avLst/>
              <a:gdLst/>
              <a:ahLst/>
              <a:cxnLst/>
              <a:rect l="l" t="t" r="r" b="b"/>
              <a:pathLst>
                <a:path w="15875" h="1066800">
                  <a:moveTo>
                    <a:pt x="0" y="1066418"/>
                  </a:moveTo>
                  <a:lnTo>
                    <a:pt x="0" y="0"/>
                  </a:lnTo>
                  <a:lnTo>
                    <a:pt x="15620" y="0"/>
                  </a:lnTo>
                  <a:lnTo>
                    <a:pt x="15620" y="1066418"/>
                  </a:lnTo>
                  <a:lnTo>
                    <a:pt x="0" y="10664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07661" y="4575936"/>
              <a:ext cx="126682" cy="12668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07661" y="3602291"/>
              <a:ext cx="126682" cy="12668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4909185" y="3866515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108203" y="0"/>
                  </a:moveTo>
                  <a:lnTo>
                    <a:pt x="0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909185" y="4113783"/>
              <a:ext cx="123825" cy="417195"/>
            </a:xfrm>
            <a:custGeom>
              <a:avLst/>
              <a:gdLst/>
              <a:ahLst/>
              <a:cxnLst/>
              <a:rect l="l" t="t" r="r" b="b"/>
              <a:pathLst>
                <a:path w="123825" h="417195">
                  <a:moveTo>
                    <a:pt x="15430" y="308990"/>
                  </a:moveTo>
                  <a:lnTo>
                    <a:pt x="0" y="308990"/>
                  </a:lnTo>
                  <a:lnTo>
                    <a:pt x="61722" y="417194"/>
                  </a:lnTo>
                  <a:lnTo>
                    <a:pt x="70551" y="401764"/>
                  </a:lnTo>
                  <a:lnTo>
                    <a:pt x="61722" y="401764"/>
                  </a:lnTo>
                  <a:lnTo>
                    <a:pt x="61722" y="378357"/>
                  </a:lnTo>
                  <a:lnTo>
                    <a:pt x="15430" y="308990"/>
                  </a:lnTo>
                  <a:close/>
                </a:path>
                <a:path w="123825" h="417195">
                  <a:moveTo>
                    <a:pt x="61722" y="378357"/>
                  </a:moveTo>
                  <a:lnTo>
                    <a:pt x="61722" y="401764"/>
                  </a:lnTo>
                  <a:lnTo>
                    <a:pt x="68420" y="388394"/>
                  </a:lnTo>
                  <a:lnTo>
                    <a:pt x="61722" y="378357"/>
                  </a:lnTo>
                  <a:close/>
                </a:path>
                <a:path w="123825" h="417195">
                  <a:moveTo>
                    <a:pt x="68420" y="388394"/>
                  </a:moveTo>
                  <a:lnTo>
                    <a:pt x="61722" y="401764"/>
                  </a:lnTo>
                  <a:lnTo>
                    <a:pt x="70551" y="401764"/>
                  </a:lnTo>
                  <a:lnTo>
                    <a:pt x="73686" y="396285"/>
                  </a:lnTo>
                  <a:lnTo>
                    <a:pt x="68420" y="388394"/>
                  </a:lnTo>
                  <a:close/>
                </a:path>
                <a:path w="123825" h="417195">
                  <a:moveTo>
                    <a:pt x="73686" y="396285"/>
                  </a:moveTo>
                  <a:lnTo>
                    <a:pt x="70551" y="401764"/>
                  </a:lnTo>
                  <a:lnTo>
                    <a:pt x="77342" y="401764"/>
                  </a:lnTo>
                  <a:lnTo>
                    <a:pt x="73686" y="396285"/>
                  </a:lnTo>
                  <a:close/>
                </a:path>
                <a:path w="123825" h="417195">
                  <a:moveTo>
                    <a:pt x="77342" y="389894"/>
                  </a:moveTo>
                  <a:lnTo>
                    <a:pt x="73686" y="396285"/>
                  </a:lnTo>
                  <a:lnTo>
                    <a:pt x="77342" y="401764"/>
                  </a:lnTo>
                  <a:lnTo>
                    <a:pt x="77342" y="389894"/>
                  </a:lnTo>
                  <a:close/>
                </a:path>
                <a:path w="123825" h="417195">
                  <a:moveTo>
                    <a:pt x="77342" y="370586"/>
                  </a:moveTo>
                  <a:lnTo>
                    <a:pt x="68420" y="388394"/>
                  </a:lnTo>
                  <a:lnTo>
                    <a:pt x="73686" y="396285"/>
                  </a:lnTo>
                  <a:lnTo>
                    <a:pt x="77342" y="389894"/>
                  </a:lnTo>
                  <a:lnTo>
                    <a:pt x="77342" y="370586"/>
                  </a:lnTo>
                  <a:close/>
                </a:path>
                <a:path w="123825" h="417195">
                  <a:moveTo>
                    <a:pt x="123634" y="293560"/>
                  </a:moveTo>
                  <a:lnTo>
                    <a:pt x="108203" y="308990"/>
                  </a:lnTo>
                  <a:lnTo>
                    <a:pt x="77342" y="370586"/>
                  </a:lnTo>
                  <a:lnTo>
                    <a:pt x="77342" y="389894"/>
                  </a:lnTo>
                  <a:lnTo>
                    <a:pt x="123634" y="308990"/>
                  </a:lnTo>
                  <a:lnTo>
                    <a:pt x="123634" y="293560"/>
                  </a:lnTo>
                  <a:close/>
                </a:path>
                <a:path w="123825" h="417195">
                  <a:moveTo>
                    <a:pt x="61722" y="0"/>
                  </a:moveTo>
                  <a:lnTo>
                    <a:pt x="61722" y="378357"/>
                  </a:lnTo>
                  <a:lnTo>
                    <a:pt x="68420" y="388394"/>
                  </a:lnTo>
                  <a:lnTo>
                    <a:pt x="77342" y="370586"/>
                  </a:lnTo>
                  <a:lnTo>
                    <a:pt x="77342" y="15430"/>
                  </a:lnTo>
                  <a:lnTo>
                    <a:pt x="617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970906" y="4113783"/>
              <a:ext cx="15875" cy="401955"/>
            </a:xfrm>
            <a:custGeom>
              <a:avLst/>
              <a:gdLst/>
              <a:ahLst/>
              <a:cxnLst/>
              <a:rect l="l" t="t" r="r" b="b"/>
              <a:pathLst>
                <a:path w="15875" h="401954">
                  <a:moveTo>
                    <a:pt x="15620" y="15430"/>
                  </a:moveTo>
                  <a:lnTo>
                    <a:pt x="15620" y="401764"/>
                  </a:lnTo>
                  <a:lnTo>
                    <a:pt x="0" y="401764"/>
                  </a:lnTo>
                  <a:lnTo>
                    <a:pt x="0" y="15430"/>
                  </a:lnTo>
                  <a:lnTo>
                    <a:pt x="0" y="0"/>
                  </a:lnTo>
                  <a:lnTo>
                    <a:pt x="1562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07661" y="4405820"/>
              <a:ext cx="126682" cy="12668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01455" y="4260549"/>
              <a:ext cx="123663" cy="123663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646669" y="3603815"/>
              <a:ext cx="123825" cy="1097280"/>
            </a:xfrm>
            <a:custGeom>
              <a:avLst/>
              <a:gdLst/>
              <a:ahLst/>
              <a:cxnLst/>
              <a:rect l="l" t="t" r="r" b="b"/>
              <a:pathLst>
                <a:path w="123825" h="1097279">
                  <a:moveTo>
                    <a:pt x="55311" y="1053025"/>
                  </a:moveTo>
                  <a:lnTo>
                    <a:pt x="46481" y="1066228"/>
                  </a:lnTo>
                  <a:lnTo>
                    <a:pt x="46481" y="1070312"/>
                  </a:lnTo>
                  <a:lnTo>
                    <a:pt x="61912" y="1097280"/>
                  </a:lnTo>
                  <a:lnTo>
                    <a:pt x="70741" y="1081849"/>
                  </a:lnTo>
                  <a:lnTo>
                    <a:pt x="61912" y="1081849"/>
                  </a:lnTo>
                  <a:lnTo>
                    <a:pt x="61912" y="1066228"/>
                  </a:lnTo>
                  <a:lnTo>
                    <a:pt x="55311" y="1053025"/>
                  </a:lnTo>
                  <a:close/>
                </a:path>
                <a:path w="123825" h="1097279">
                  <a:moveTo>
                    <a:pt x="46481" y="1070312"/>
                  </a:moveTo>
                  <a:lnTo>
                    <a:pt x="46481" y="1081849"/>
                  </a:lnTo>
                  <a:lnTo>
                    <a:pt x="53083" y="1081849"/>
                  </a:lnTo>
                  <a:lnTo>
                    <a:pt x="46481" y="1070312"/>
                  </a:lnTo>
                  <a:close/>
                </a:path>
                <a:path w="123825" h="1097279">
                  <a:moveTo>
                    <a:pt x="123825" y="973645"/>
                  </a:moveTo>
                  <a:lnTo>
                    <a:pt x="108394" y="973645"/>
                  </a:lnTo>
                  <a:lnTo>
                    <a:pt x="61912" y="1043153"/>
                  </a:lnTo>
                  <a:lnTo>
                    <a:pt x="61912" y="1081849"/>
                  </a:lnTo>
                  <a:lnTo>
                    <a:pt x="70741" y="1081849"/>
                  </a:lnTo>
                  <a:lnTo>
                    <a:pt x="123825" y="989076"/>
                  </a:lnTo>
                  <a:lnTo>
                    <a:pt x="123825" y="973645"/>
                  </a:lnTo>
                  <a:close/>
                </a:path>
                <a:path w="123825" h="1097279">
                  <a:moveTo>
                    <a:pt x="15621" y="973645"/>
                  </a:moveTo>
                  <a:lnTo>
                    <a:pt x="0" y="973645"/>
                  </a:lnTo>
                  <a:lnTo>
                    <a:pt x="0" y="989076"/>
                  </a:lnTo>
                  <a:lnTo>
                    <a:pt x="46481" y="1070312"/>
                  </a:lnTo>
                  <a:lnTo>
                    <a:pt x="46481" y="1035367"/>
                  </a:lnTo>
                  <a:lnTo>
                    <a:pt x="15621" y="973645"/>
                  </a:lnTo>
                  <a:close/>
                </a:path>
                <a:path w="123825" h="1097279">
                  <a:moveTo>
                    <a:pt x="46481" y="1035367"/>
                  </a:moveTo>
                  <a:lnTo>
                    <a:pt x="46481" y="1066228"/>
                  </a:lnTo>
                  <a:lnTo>
                    <a:pt x="55311" y="1053025"/>
                  </a:lnTo>
                  <a:lnTo>
                    <a:pt x="46481" y="1035367"/>
                  </a:lnTo>
                  <a:close/>
                </a:path>
                <a:path w="123825" h="1097279">
                  <a:moveTo>
                    <a:pt x="61912" y="1043153"/>
                  </a:moveTo>
                  <a:lnTo>
                    <a:pt x="55311" y="1053025"/>
                  </a:lnTo>
                  <a:lnTo>
                    <a:pt x="61912" y="1066228"/>
                  </a:lnTo>
                  <a:lnTo>
                    <a:pt x="61912" y="1043153"/>
                  </a:lnTo>
                  <a:close/>
                </a:path>
                <a:path w="123825" h="1097279">
                  <a:moveTo>
                    <a:pt x="55311" y="28660"/>
                  </a:moveTo>
                  <a:lnTo>
                    <a:pt x="46481" y="46355"/>
                  </a:lnTo>
                  <a:lnTo>
                    <a:pt x="46481" y="1035367"/>
                  </a:lnTo>
                  <a:lnTo>
                    <a:pt x="55311" y="1053025"/>
                  </a:lnTo>
                  <a:lnTo>
                    <a:pt x="61912" y="1043153"/>
                  </a:lnTo>
                  <a:lnTo>
                    <a:pt x="61912" y="38552"/>
                  </a:lnTo>
                  <a:lnTo>
                    <a:pt x="55311" y="28660"/>
                  </a:lnTo>
                  <a:close/>
                </a:path>
                <a:path w="123825" h="1097279">
                  <a:moveTo>
                    <a:pt x="46481" y="26967"/>
                  </a:moveTo>
                  <a:lnTo>
                    <a:pt x="0" y="108204"/>
                  </a:lnTo>
                  <a:lnTo>
                    <a:pt x="0" y="123634"/>
                  </a:lnTo>
                  <a:lnTo>
                    <a:pt x="15621" y="123634"/>
                  </a:lnTo>
                  <a:lnTo>
                    <a:pt x="15621" y="108204"/>
                  </a:lnTo>
                  <a:lnTo>
                    <a:pt x="46481" y="46355"/>
                  </a:lnTo>
                  <a:lnTo>
                    <a:pt x="46481" y="26967"/>
                  </a:lnTo>
                  <a:close/>
                </a:path>
                <a:path w="123825" h="1097279">
                  <a:moveTo>
                    <a:pt x="70741" y="15430"/>
                  </a:moveTo>
                  <a:lnTo>
                    <a:pt x="61912" y="15430"/>
                  </a:lnTo>
                  <a:lnTo>
                    <a:pt x="61912" y="38552"/>
                  </a:lnTo>
                  <a:lnTo>
                    <a:pt x="108394" y="108204"/>
                  </a:lnTo>
                  <a:lnTo>
                    <a:pt x="108394" y="123634"/>
                  </a:lnTo>
                  <a:lnTo>
                    <a:pt x="123825" y="123634"/>
                  </a:lnTo>
                  <a:lnTo>
                    <a:pt x="123825" y="108204"/>
                  </a:lnTo>
                  <a:lnTo>
                    <a:pt x="70741" y="15430"/>
                  </a:lnTo>
                  <a:close/>
                </a:path>
                <a:path w="123825" h="1097279">
                  <a:moveTo>
                    <a:pt x="50036" y="20756"/>
                  </a:moveTo>
                  <a:lnTo>
                    <a:pt x="46481" y="26967"/>
                  </a:lnTo>
                  <a:lnTo>
                    <a:pt x="46481" y="46355"/>
                  </a:lnTo>
                  <a:lnTo>
                    <a:pt x="55311" y="28660"/>
                  </a:lnTo>
                  <a:lnTo>
                    <a:pt x="50036" y="20756"/>
                  </a:lnTo>
                  <a:close/>
                </a:path>
                <a:path w="123825" h="1097279">
                  <a:moveTo>
                    <a:pt x="61912" y="15430"/>
                  </a:moveTo>
                  <a:lnTo>
                    <a:pt x="55311" y="28660"/>
                  </a:lnTo>
                  <a:lnTo>
                    <a:pt x="61912" y="38552"/>
                  </a:lnTo>
                  <a:lnTo>
                    <a:pt x="61912" y="15430"/>
                  </a:lnTo>
                  <a:close/>
                </a:path>
                <a:path w="123825" h="1097279">
                  <a:moveTo>
                    <a:pt x="61912" y="0"/>
                  </a:moveTo>
                  <a:lnTo>
                    <a:pt x="50036" y="20756"/>
                  </a:lnTo>
                  <a:lnTo>
                    <a:pt x="55311" y="28660"/>
                  </a:lnTo>
                  <a:lnTo>
                    <a:pt x="61912" y="15430"/>
                  </a:lnTo>
                  <a:lnTo>
                    <a:pt x="70741" y="15430"/>
                  </a:lnTo>
                  <a:lnTo>
                    <a:pt x="61912" y="0"/>
                  </a:lnTo>
                  <a:close/>
                </a:path>
                <a:path w="123825" h="1097279">
                  <a:moveTo>
                    <a:pt x="46481" y="15430"/>
                  </a:moveTo>
                  <a:lnTo>
                    <a:pt x="46481" y="26967"/>
                  </a:lnTo>
                  <a:lnTo>
                    <a:pt x="50036" y="20756"/>
                  </a:lnTo>
                  <a:lnTo>
                    <a:pt x="46481" y="15430"/>
                  </a:lnTo>
                  <a:close/>
                </a:path>
                <a:path w="123825" h="1097279">
                  <a:moveTo>
                    <a:pt x="53083" y="15430"/>
                  </a:moveTo>
                  <a:lnTo>
                    <a:pt x="46481" y="15430"/>
                  </a:lnTo>
                  <a:lnTo>
                    <a:pt x="50036" y="20756"/>
                  </a:lnTo>
                  <a:lnTo>
                    <a:pt x="53083" y="15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693151" y="3619246"/>
              <a:ext cx="15875" cy="1066800"/>
            </a:xfrm>
            <a:custGeom>
              <a:avLst/>
              <a:gdLst/>
              <a:ahLst/>
              <a:cxnLst/>
              <a:rect l="l" t="t" r="r" b="b"/>
              <a:pathLst>
                <a:path w="15875" h="1066800">
                  <a:moveTo>
                    <a:pt x="0" y="1066418"/>
                  </a:moveTo>
                  <a:lnTo>
                    <a:pt x="0" y="0"/>
                  </a:lnTo>
                  <a:lnTo>
                    <a:pt x="15430" y="0"/>
                  </a:lnTo>
                  <a:lnTo>
                    <a:pt x="15430" y="1066418"/>
                  </a:lnTo>
                  <a:lnTo>
                    <a:pt x="0" y="10664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45145" y="4575936"/>
              <a:ext cx="126873" cy="12668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45145" y="3602291"/>
              <a:ext cx="126873" cy="12668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7646669" y="3866515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108394" y="0"/>
                  </a:moveTo>
                  <a:lnTo>
                    <a:pt x="0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646669" y="4129214"/>
              <a:ext cx="123825" cy="401955"/>
            </a:xfrm>
            <a:custGeom>
              <a:avLst/>
              <a:gdLst/>
              <a:ahLst/>
              <a:cxnLst/>
              <a:rect l="l" t="t" r="r" b="b"/>
              <a:pathLst>
                <a:path w="123825" h="401954">
                  <a:moveTo>
                    <a:pt x="55311" y="373103"/>
                  </a:moveTo>
                  <a:lnTo>
                    <a:pt x="50036" y="381008"/>
                  </a:lnTo>
                  <a:lnTo>
                    <a:pt x="61912" y="401764"/>
                  </a:lnTo>
                  <a:lnTo>
                    <a:pt x="70741" y="386334"/>
                  </a:lnTo>
                  <a:lnTo>
                    <a:pt x="61912" y="386334"/>
                  </a:lnTo>
                  <a:lnTo>
                    <a:pt x="55311" y="373103"/>
                  </a:lnTo>
                  <a:close/>
                </a:path>
                <a:path w="123825" h="401954">
                  <a:moveTo>
                    <a:pt x="46481" y="374796"/>
                  </a:moveTo>
                  <a:lnTo>
                    <a:pt x="46481" y="386334"/>
                  </a:lnTo>
                  <a:lnTo>
                    <a:pt x="50036" y="381008"/>
                  </a:lnTo>
                  <a:lnTo>
                    <a:pt x="46481" y="374796"/>
                  </a:lnTo>
                  <a:close/>
                </a:path>
                <a:path w="123825" h="401954">
                  <a:moveTo>
                    <a:pt x="50036" y="381008"/>
                  </a:moveTo>
                  <a:lnTo>
                    <a:pt x="46481" y="386334"/>
                  </a:lnTo>
                  <a:lnTo>
                    <a:pt x="53083" y="386334"/>
                  </a:lnTo>
                  <a:lnTo>
                    <a:pt x="50036" y="381008"/>
                  </a:lnTo>
                  <a:close/>
                </a:path>
                <a:path w="123825" h="401954">
                  <a:moveTo>
                    <a:pt x="61912" y="363211"/>
                  </a:moveTo>
                  <a:lnTo>
                    <a:pt x="55311" y="373103"/>
                  </a:lnTo>
                  <a:lnTo>
                    <a:pt x="61912" y="386334"/>
                  </a:lnTo>
                  <a:lnTo>
                    <a:pt x="61912" y="363211"/>
                  </a:lnTo>
                  <a:close/>
                </a:path>
                <a:path w="123825" h="401954">
                  <a:moveTo>
                    <a:pt x="108394" y="278130"/>
                  </a:moveTo>
                  <a:lnTo>
                    <a:pt x="108394" y="293560"/>
                  </a:lnTo>
                  <a:lnTo>
                    <a:pt x="61912" y="363211"/>
                  </a:lnTo>
                  <a:lnTo>
                    <a:pt x="61912" y="386334"/>
                  </a:lnTo>
                  <a:lnTo>
                    <a:pt x="70741" y="386334"/>
                  </a:lnTo>
                  <a:lnTo>
                    <a:pt x="123825" y="293560"/>
                  </a:lnTo>
                  <a:lnTo>
                    <a:pt x="108394" y="278130"/>
                  </a:lnTo>
                  <a:close/>
                </a:path>
                <a:path w="123825" h="401954">
                  <a:moveTo>
                    <a:pt x="46481" y="355409"/>
                  </a:moveTo>
                  <a:lnTo>
                    <a:pt x="46481" y="374796"/>
                  </a:lnTo>
                  <a:lnTo>
                    <a:pt x="50036" y="381008"/>
                  </a:lnTo>
                  <a:lnTo>
                    <a:pt x="55311" y="373103"/>
                  </a:lnTo>
                  <a:lnTo>
                    <a:pt x="46481" y="355409"/>
                  </a:lnTo>
                  <a:close/>
                </a:path>
                <a:path w="123825" h="401954">
                  <a:moveTo>
                    <a:pt x="15621" y="278130"/>
                  </a:moveTo>
                  <a:lnTo>
                    <a:pt x="0" y="293560"/>
                  </a:lnTo>
                  <a:lnTo>
                    <a:pt x="46481" y="374796"/>
                  </a:lnTo>
                  <a:lnTo>
                    <a:pt x="46481" y="355409"/>
                  </a:lnTo>
                  <a:lnTo>
                    <a:pt x="15621" y="293560"/>
                  </a:lnTo>
                  <a:lnTo>
                    <a:pt x="15621" y="278130"/>
                  </a:lnTo>
                  <a:close/>
                </a:path>
                <a:path w="123825" h="401954">
                  <a:moveTo>
                    <a:pt x="61912" y="0"/>
                  </a:moveTo>
                  <a:lnTo>
                    <a:pt x="46481" y="0"/>
                  </a:lnTo>
                  <a:lnTo>
                    <a:pt x="46481" y="355409"/>
                  </a:lnTo>
                  <a:lnTo>
                    <a:pt x="55311" y="373103"/>
                  </a:lnTo>
                  <a:lnTo>
                    <a:pt x="61912" y="363211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693151" y="4113783"/>
              <a:ext cx="15875" cy="401955"/>
            </a:xfrm>
            <a:custGeom>
              <a:avLst/>
              <a:gdLst/>
              <a:ahLst/>
              <a:cxnLst/>
              <a:rect l="l" t="t" r="r" b="b"/>
              <a:pathLst>
                <a:path w="15875" h="401954">
                  <a:moveTo>
                    <a:pt x="15430" y="15430"/>
                  </a:moveTo>
                  <a:lnTo>
                    <a:pt x="15430" y="401764"/>
                  </a:lnTo>
                  <a:lnTo>
                    <a:pt x="0" y="401764"/>
                  </a:lnTo>
                  <a:lnTo>
                    <a:pt x="0" y="15430"/>
                  </a:lnTo>
                  <a:lnTo>
                    <a:pt x="15430" y="15430"/>
                  </a:lnTo>
                  <a:lnTo>
                    <a:pt x="15430" y="0"/>
                  </a:lnTo>
                  <a:lnTo>
                    <a:pt x="1543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645145" y="4405820"/>
              <a:ext cx="126873" cy="12668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23509" y="4260549"/>
              <a:ext cx="139284" cy="123663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455854" y="4871021"/>
              <a:ext cx="850900" cy="123825"/>
            </a:xfrm>
            <a:custGeom>
              <a:avLst/>
              <a:gdLst/>
              <a:ahLst/>
              <a:cxnLst/>
              <a:rect l="l" t="t" r="r" b="b"/>
              <a:pathLst>
                <a:path w="850900" h="123825">
                  <a:moveTo>
                    <a:pt x="15430" y="53083"/>
                  </a:moveTo>
                  <a:lnTo>
                    <a:pt x="0" y="61912"/>
                  </a:lnTo>
                  <a:lnTo>
                    <a:pt x="108204" y="123634"/>
                  </a:lnTo>
                  <a:lnTo>
                    <a:pt x="108204" y="108204"/>
                  </a:lnTo>
                  <a:lnTo>
                    <a:pt x="15430" y="61912"/>
                  </a:lnTo>
                  <a:lnTo>
                    <a:pt x="15430" y="53083"/>
                  </a:lnTo>
                  <a:close/>
                </a:path>
                <a:path w="850900" h="123825">
                  <a:moveTo>
                    <a:pt x="742378" y="0"/>
                  </a:moveTo>
                  <a:lnTo>
                    <a:pt x="726948" y="0"/>
                  </a:lnTo>
                  <a:lnTo>
                    <a:pt x="726948" y="15430"/>
                  </a:lnTo>
                  <a:lnTo>
                    <a:pt x="819721" y="61912"/>
                  </a:lnTo>
                  <a:lnTo>
                    <a:pt x="726948" y="108204"/>
                  </a:lnTo>
                  <a:lnTo>
                    <a:pt x="726948" y="123634"/>
                  </a:lnTo>
                  <a:lnTo>
                    <a:pt x="742378" y="123634"/>
                  </a:lnTo>
                  <a:lnTo>
                    <a:pt x="850582" y="61912"/>
                  </a:lnTo>
                  <a:lnTo>
                    <a:pt x="835152" y="61912"/>
                  </a:lnTo>
                  <a:lnTo>
                    <a:pt x="835152" y="53083"/>
                  </a:lnTo>
                  <a:lnTo>
                    <a:pt x="742378" y="0"/>
                  </a:lnTo>
                  <a:close/>
                </a:path>
                <a:path w="850900" h="123825">
                  <a:moveTo>
                    <a:pt x="108204" y="0"/>
                  </a:moveTo>
                  <a:lnTo>
                    <a:pt x="15430" y="53083"/>
                  </a:lnTo>
                  <a:lnTo>
                    <a:pt x="15430" y="61912"/>
                  </a:lnTo>
                  <a:lnTo>
                    <a:pt x="108204" y="15430"/>
                  </a:lnTo>
                  <a:lnTo>
                    <a:pt x="108204" y="0"/>
                  </a:lnTo>
                  <a:close/>
                </a:path>
                <a:path w="850900" h="123825">
                  <a:moveTo>
                    <a:pt x="788543" y="46291"/>
                  </a:moveTo>
                  <a:lnTo>
                    <a:pt x="46608" y="46291"/>
                  </a:lnTo>
                  <a:lnTo>
                    <a:pt x="15430" y="61912"/>
                  </a:lnTo>
                  <a:lnTo>
                    <a:pt x="819721" y="61912"/>
                  </a:lnTo>
                  <a:lnTo>
                    <a:pt x="788543" y="46291"/>
                  </a:lnTo>
                  <a:close/>
                </a:path>
                <a:path w="850900" h="123825">
                  <a:moveTo>
                    <a:pt x="835152" y="53083"/>
                  </a:moveTo>
                  <a:lnTo>
                    <a:pt x="835152" y="61912"/>
                  </a:lnTo>
                  <a:lnTo>
                    <a:pt x="850582" y="61912"/>
                  </a:lnTo>
                  <a:lnTo>
                    <a:pt x="835152" y="53083"/>
                  </a:lnTo>
                  <a:close/>
                </a:path>
                <a:path w="850900" h="123825">
                  <a:moveTo>
                    <a:pt x="27300" y="46291"/>
                  </a:moveTo>
                  <a:lnTo>
                    <a:pt x="15430" y="46291"/>
                  </a:lnTo>
                  <a:lnTo>
                    <a:pt x="15430" y="53083"/>
                  </a:lnTo>
                  <a:lnTo>
                    <a:pt x="27300" y="46291"/>
                  </a:lnTo>
                  <a:close/>
                </a:path>
                <a:path w="850900" h="123825">
                  <a:moveTo>
                    <a:pt x="835152" y="46291"/>
                  </a:moveTo>
                  <a:lnTo>
                    <a:pt x="823281" y="46291"/>
                  </a:lnTo>
                  <a:lnTo>
                    <a:pt x="835152" y="53083"/>
                  </a:lnTo>
                  <a:lnTo>
                    <a:pt x="835152" y="46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455854" y="4917312"/>
              <a:ext cx="835660" cy="15875"/>
            </a:xfrm>
            <a:custGeom>
              <a:avLst/>
              <a:gdLst/>
              <a:ahLst/>
              <a:cxnLst/>
              <a:rect l="l" t="t" r="r" b="b"/>
              <a:pathLst>
                <a:path w="835659" h="15875">
                  <a:moveTo>
                    <a:pt x="15430" y="0"/>
                  </a:moveTo>
                  <a:lnTo>
                    <a:pt x="835152" y="0"/>
                  </a:lnTo>
                  <a:lnTo>
                    <a:pt x="835152" y="15620"/>
                  </a:lnTo>
                  <a:lnTo>
                    <a:pt x="15430" y="15620"/>
                  </a:lnTo>
                  <a:lnTo>
                    <a:pt x="0" y="15620"/>
                  </a:lnTo>
                  <a:lnTo>
                    <a:pt x="15430" y="1562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54330" y="4869497"/>
              <a:ext cx="111252" cy="12668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181278" y="4869497"/>
              <a:ext cx="126682" cy="126682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6548627" y="4871021"/>
              <a:ext cx="866775" cy="123825"/>
            </a:xfrm>
            <a:custGeom>
              <a:avLst/>
              <a:gdLst/>
              <a:ahLst/>
              <a:cxnLst/>
              <a:rect l="l" t="t" r="r" b="b"/>
              <a:pathLst>
                <a:path w="866775" h="123825">
                  <a:moveTo>
                    <a:pt x="850582" y="52990"/>
                  </a:moveTo>
                  <a:lnTo>
                    <a:pt x="850582" y="61912"/>
                  </a:lnTo>
                  <a:lnTo>
                    <a:pt x="757808" y="108204"/>
                  </a:lnTo>
                  <a:lnTo>
                    <a:pt x="742378" y="108204"/>
                  </a:lnTo>
                  <a:lnTo>
                    <a:pt x="742378" y="123634"/>
                  </a:lnTo>
                  <a:lnTo>
                    <a:pt x="757808" y="123634"/>
                  </a:lnTo>
                  <a:lnTo>
                    <a:pt x="866203" y="61912"/>
                  </a:lnTo>
                  <a:lnTo>
                    <a:pt x="850582" y="52990"/>
                  </a:lnTo>
                  <a:close/>
                </a:path>
                <a:path w="866775" h="123825">
                  <a:moveTo>
                    <a:pt x="819404" y="46291"/>
                  </a:moveTo>
                  <a:lnTo>
                    <a:pt x="0" y="46291"/>
                  </a:lnTo>
                  <a:lnTo>
                    <a:pt x="0" y="61912"/>
                  </a:lnTo>
                  <a:lnTo>
                    <a:pt x="850582" y="61912"/>
                  </a:lnTo>
                  <a:lnTo>
                    <a:pt x="819404" y="46291"/>
                  </a:lnTo>
                  <a:close/>
                </a:path>
                <a:path w="866775" h="123825">
                  <a:moveTo>
                    <a:pt x="757808" y="0"/>
                  </a:moveTo>
                  <a:lnTo>
                    <a:pt x="742378" y="0"/>
                  </a:lnTo>
                  <a:lnTo>
                    <a:pt x="742378" y="15430"/>
                  </a:lnTo>
                  <a:lnTo>
                    <a:pt x="757808" y="15430"/>
                  </a:lnTo>
                  <a:lnTo>
                    <a:pt x="850582" y="61912"/>
                  </a:lnTo>
                  <a:lnTo>
                    <a:pt x="850582" y="52990"/>
                  </a:lnTo>
                  <a:lnTo>
                    <a:pt x="757808" y="0"/>
                  </a:lnTo>
                  <a:close/>
                </a:path>
                <a:path w="866775" h="123825">
                  <a:moveTo>
                    <a:pt x="850582" y="46291"/>
                  </a:moveTo>
                  <a:lnTo>
                    <a:pt x="838854" y="46291"/>
                  </a:lnTo>
                  <a:lnTo>
                    <a:pt x="850582" y="52990"/>
                  </a:lnTo>
                  <a:lnTo>
                    <a:pt x="850582" y="46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548627" y="4917312"/>
              <a:ext cx="850900" cy="15875"/>
            </a:xfrm>
            <a:custGeom>
              <a:avLst/>
              <a:gdLst/>
              <a:ahLst/>
              <a:cxnLst/>
              <a:rect l="l" t="t" r="r" b="b"/>
              <a:pathLst>
                <a:path w="850900" h="15875">
                  <a:moveTo>
                    <a:pt x="850582" y="15620"/>
                  </a:moveTo>
                  <a:lnTo>
                    <a:pt x="0" y="15620"/>
                  </a:lnTo>
                  <a:lnTo>
                    <a:pt x="0" y="0"/>
                  </a:lnTo>
                  <a:lnTo>
                    <a:pt x="850582" y="0"/>
                  </a:lnTo>
                  <a:lnTo>
                    <a:pt x="850582" y="156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289482" y="4869497"/>
              <a:ext cx="126873" cy="126682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6734175" y="488645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896561" y="4863291"/>
              <a:ext cx="123854" cy="123663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2960370" y="4901882"/>
              <a:ext cx="1082675" cy="123825"/>
            </a:xfrm>
            <a:custGeom>
              <a:avLst/>
              <a:gdLst/>
              <a:ahLst/>
              <a:cxnLst/>
              <a:rect l="l" t="t" r="r" b="b"/>
              <a:pathLst>
                <a:path w="1082675" h="123825">
                  <a:moveTo>
                    <a:pt x="27009" y="69615"/>
                  </a:moveTo>
                  <a:lnTo>
                    <a:pt x="20785" y="73769"/>
                  </a:lnTo>
                  <a:lnTo>
                    <a:pt x="108204" y="123634"/>
                  </a:lnTo>
                  <a:lnTo>
                    <a:pt x="27009" y="69615"/>
                  </a:lnTo>
                  <a:close/>
                </a:path>
                <a:path w="1082675" h="123825">
                  <a:moveTo>
                    <a:pt x="1055602" y="69615"/>
                  </a:moveTo>
                  <a:lnTo>
                    <a:pt x="974407" y="123634"/>
                  </a:lnTo>
                  <a:lnTo>
                    <a:pt x="989838" y="123634"/>
                  </a:lnTo>
                  <a:lnTo>
                    <a:pt x="1063305" y="74756"/>
                  </a:lnTo>
                  <a:lnTo>
                    <a:pt x="1055602" y="69615"/>
                  </a:lnTo>
                  <a:close/>
                </a:path>
                <a:path w="1082675" h="123825">
                  <a:moveTo>
                    <a:pt x="15430" y="70714"/>
                  </a:moveTo>
                  <a:lnTo>
                    <a:pt x="15430" y="77342"/>
                  </a:lnTo>
                  <a:lnTo>
                    <a:pt x="20785" y="73769"/>
                  </a:lnTo>
                  <a:lnTo>
                    <a:pt x="15430" y="70714"/>
                  </a:lnTo>
                  <a:close/>
                </a:path>
                <a:path w="1082675" h="123825">
                  <a:moveTo>
                    <a:pt x="20785" y="73769"/>
                  </a:moveTo>
                  <a:lnTo>
                    <a:pt x="15430" y="77342"/>
                  </a:lnTo>
                  <a:lnTo>
                    <a:pt x="27050" y="77342"/>
                  </a:lnTo>
                  <a:lnTo>
                    <a:pt x="20785" y="73769"/>
                  </a:lnTo>
                  <a:close/>
                </a:path>
                <a:path w="1082675" h="123825">
                  <a:moveTo>
                    <a:pt x="1044058" y="61912"/>
                  </a:moveTo>
                  <a:lnTo>
                    <a:pt x="38552" y="61912"/>
                  </a:lnTo>
                  <a:lnTo>
                    <a:pt x="27009" y="69615"/>
                  </a:lnTo>
                  <a:lnTo>
                    <a:pt x="38623" y="77342"/>
                  </a:lnTo>
                  <a:lnTo>
                    <a:pt x="1043987" y="77342"/>
                  </a:lnTo>
                  <a:lnTo>
                    <a:pt x="1055602" y="69615"/>
                  </a:lnTo>
                  <a:lnTo>
                    <a:pt x="1044058" y="61912"/>
                  </a:lnTo>
                  <a:close/>
                </a:path>
                <a:path w="1082675" h="123825">
                  <a:moveTo>
                    <a:pt x="1063305" y="74756"/>
                  </a:moveTo>
                  <a:lnTo>
                    <a:pt x="1059418" y="77342"/>
                  </a:lnTo>
                  <a:lnTo>
                    <a:pt x="1067181" y="77342"/>
                  </a:lnTo>
                  <a:lnTo>
                    <a:pt x="1063305" y="74756"/>
                  </a:lnTo>
                  <a:close/>
                </a:path>
                <a:path w="1082675" h="123825">
                  <a:moveTo>
                    <a:pt x="1067181" y="72178"/>
                  </a:moveTo>
                  <a:lnTo>
                    <a:pt x="1063305" y="74756"/>
                  </a:lnTo>
                  <a:lnTo>
                    <a:pt x="1067181" y="77342"/>
                  </a:lnTo>
                  <a:lnTo>
                    <a:pt x="1067181" y="72178"/>
                  </a:lnTo>
                  <a:close/>
                </a:path>
                <a:path w="1082675" h="123825">
                  <a:moveTo>
                    <a:pt x="1082611" y="61912"/>
                  </a:moveTo>
                  <a:lnTo>
                    <a:pt x="1067181" y="72178"/>
                  </a:lnTo>
                  <a:lnTo>
                    <a:pt x="1067181" y="77342"/>
                  </a:lnTo>
                  <a:lnTo>
                    <a:pt x="1082611" y="77342"/>
                  </a:lnTo>
                  <a:lnTo>
                    <a:pt x="1082611" y="61912"/>
                  </a:lnTo>
                  <a:close/>
                </a:path>
                <a:path w="1082675" h="123825">
                  <a:moveTo>
                    <a:pt x="1067181" y="61912"/>
                  </a:moveTo>
                  <a:lnTo>
                    <a:pt x="1055602" y="69615"/>
                  </a:lnTo>
                  <a:lnTo>
                    <a:pt x="1063305" y="74756"/>
                  </a:lnTo>
                  <a:lnTo>
                    <a:pt x="1067181" y="72178"/>
                  </a:lnTo>
                  <a:lnTo>
                    <a:pt x="1067181" y="61912"/>
                  </a:lnTo>
                  <a:close/>
                </a:path>
                <a:path w="1082675" h="123825">
                  <a:moveTo>
                    <a:pt x="15430" y="61912"/>
                  </a:moveTo>
                  <a:lnTo>
                    <a:pt x="15430" y="70714"/>
                  </a:lnTo>
                  <a:lnTo>
                    <a:pt x="20785" y="73769"/>
                  </a:lnTo>
                  <a:lnTo>
                    <a:pt x="27009" y="69615"/>
                  </a:lnTo>
                  <a:lnTo>
                    <a:pt x="15430" y="61912"/>
                  </a:lnTo>
                  <a:close/>
                </a:path>
                <a:path w="1082675" h="123825">
                  <a:moveTo>
                    <a:pt x="1082611" y="61912"/>
                  </a:moveTo>
                  <a:lnTo>
                    <a:pt x="1067181" y="61912"/>
                  </a:lnTo>
                  <a:lnTo>
                    <a:pt x="1067181" y="72178"/>
                  </a:lnTo>
                  <a:lnTo>
                    <a:pt x="1082611" y="61912"/>
                  </a:lnTo>
                  <a:close/>
                </a:path>
                <a:path w="1082675" h="123825">
                  <a:moveTo>
                    <a:pt x="108204" y="15430"/>
                  </a:moveTo>
                  <a:lnTo>
                    <a:pt x="0" y="61912"/>
                  </a:lnTo>
                  <a:lnTo>
                    <a:pt x="15430" y="70714"/>
                  </a:lnTo>
                  <a:lnTo>
                    <a:pt x="15430" y="61912"/>
                  </a:lnTo>
                  <a:lnTo>
                    <a:pt x="38552" y="61912"/>
                  </a:lnTo>
                  <a:lnTo>
                    <a:pt x="108204" y="15430"/>
                  </a:lnTo>
                  <a:close/>
                </a:path>
                <a:path w="1082675" h="123825">
                  <a:moveTo>
                    <a:pt x="38552" y="61912"/>
                  </a:moveTo>
                  <a:lnTo>
                    <a:pt x="15430" y="61912"/>
                  </a:lnTo>
                  <a:lnTo>
                    <a:pt x="27009" y="69615"/>
                  </a:lnTo>
                  <a:lnTo>
                    <a:pt x="38552" y="61912"/>
                  </a:lnTo>
                  <a:close/>
                </a:path>
                <a:path w="1082675" h="123825">
                  <a:moveTo>
                    <a:pt x="974407" y="0"/>
                  </a:moveTo>
                  <a:lnTo>
                    <a:pt x="974407" y="15430"/>
                  </a:lnTo>
                  <a:lnTo>
                    <a:pt x="1055602" y="69615"/>
                  </a:lnTo>
                  <a:lnTo>
                    <a:pt x="1067181" y="61912"/>
                  </a:lnTo>
                  <a:lnTo>
                    <a:pt x="1082611" y="61912"/>
                  </a:lnTo>
                  <a:lnTo>
                    <a:pt x="989838" y="15430"/>
                  </a:lnTo>
                  <a:lnTo>
                    <a:pt x="9744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975800" y="4963794"/>
              <a:ext cx="1067435" cy="15875"/>
            </a:xfrm>
            <a:custGeom>
              <a:avLst/>
              <a:gdLst/>
              <a:ahLst/>
              <a:cxnLst/>
              <a:rect l="l" t="t" r="r" b="b"/>
              <a:pathLst>
                <a:path w="1067435" h="15875">
                  <a:moveTo>
                    <a:pt x="1051750" y="15430"/>
                  </a:moveTo>
                  <a:lnTo>
                    <a:pt x="0" y="15430"/>
                  </a:lnTo>
                  <a:lnTo>
                    <a:pt x="0" y="0"/>
                  </a:lnTo>
                  <a:lnTo>
                    <a:pt x="1051750" y="0"/>
                  </a:lnTo>
                  <a:lnTo>
                    <a:pt x="1067181" y="0"/>
                  </a:lnTo>
                  <a:lnTo>
                    <a:pt x="1067181" y="15430"/>
                  </a:lnTo>
                  <a:lnTo>
                    <a:pt x="105175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933253" y="4900358"/>
              <a:ext cx="111252" cy="12668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958846" y="4900358"/>
              <a:ext cx="126682" cy="126682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3084004" y="4901882"/>
              <a:ext cx="819785" cy="123825"/>
            </a:xfrm>
            <a:custGeom>
              <a:avLst/>
              <a:gdLst/>
              <a:ahLst/>
              <a:cxnLst/>
              <a:rect l="l" t="t" r="r" b="b"/>
              <a:pathLst>
                <a:path w="819785" h="123825">
                  <a:moveTo>
                    <a:pt x="792712" y="69615"/>
                  </a:moveTo>
                  <a:lnTo>
                    <a:pt x="711517" y="123634"/>
                  </a:lnTo>
                  <a:lnTo>
                    <a:pt x="726947" y="123634"/>
                  </a:lnTo>
                  <a:lnTo>
                    <a:pt x="800415" y="74756"/>
                  </a:lnTo>
                  <a:lnTo>
                    <a:pt x="792712" y="69615"/>
                  </a:lnTo>
                  <a:close/>
                </a:path>
                <a:path w="819785" h="123825">
                  <a:moveTo>
                    <a:pt x="781168" y="61912"/>
                  </a:moveTo>
                  <a:lnTo>
                    <a:pt x="0" y="61912"/>
                  </a:lnTo>
                  <a:lnTo>
                    <a:pt x="0" y="77342"/>
                  </a:lnTo>
                  <a:lnTo>
                    <a:pt x="781097" y="77342"/>
                  </a:lnTo>
                  <a:lnTo>
                    <a:pt x="792712" y="69615"/>
                  </a:lnTo>
                  <a:lnTo>
                    <a:pt x="781168" y="61912"/>
                  </a:lnTo>
                  <a:close/>
                </a:path>
                <a:path w="819785" h="123825">
                  <a:moveTo>
                    <a:pt x="800415" y="74756"/>
                  </a:moveTo>
                  <a:lnTo>
                    <a:pt x="796528" y="77342"/>
                  </a:lnTo>
                  <a:lnTo>
                    <a:pt x="804291" y="77342"/>
                  </a:lnTo>
                  <a:lnTo>
                    <a:pt x="800415" y="74756"/>
                  </a:lnTo>
                  <a:close/>
                </a:path>
                <a:path w="819785" h="123825">
                  <a:moveTo>
                    <a:pt x="804291" y="72178"/>
                  </a:moveTo>
                  <a:lnTo>
                    <a:pt x="800415" y="74756"/>
                  </a:lnTo>
                  <a:lnTo>
                    <a:pt x="804291" y="77342"/>
                  </a:lnTo>
                  <a:lnTo>
                    <a:pt x="804291" y="72178"/>
                  </a:lnTo>
                  <a:close/>
                </a:path>
                <a:path w="819785" h="123825">
                  <a:moveTo>
                    <a:pt x="819721" y="61912"/>
                  </a:moveTo>
                  <a:lnTo>
                    <a:pt x="804291" y="72178"/>
                  </a:lnTo>
                  <a:lnTo>
                    <a:pt x="804291" y="77342"/>
                  </a:lnTo>
                  <a:lnTo>
                    <a:pt x="819721" y="77342"/>
                  </a:lnTo>
                  <a:lnTo>
                    <a:pt x="819721" y="61912"/>
                  </a:lnTo>
                  <a:close/>
                </a:path>
                <a:path w="819785" h="123825">
                  <a:moveTo>
                    <a:pt x="804291" y="61912"/>
                  </a:moveTo>
                  <a:lnTo>
                    <a:pt x="792712" y="69615"/>
                  </a:lnTo>
                  <a:lnTo>
                    <a:pt x="800415" y="74756"/>
                  </a:lnTo>
                  <a:lnTo>
                    <a:pt x="804291" y="72178"/>
                  </a:lnTo>
                  <a:lnTo>
                    <a:pt x="804291" y="61912"/>
                  </a:lnTo>
                  <a:close/>
                </a:path>
                <a:path w="819785" h="123825">
                  <a:moveTo>
                    <a:pt x="819721" y="61912"/>
                  </a:moveTo>
                  <a:lnTo>
                    <a:pt x="804291" y="61912"/>
                  </a:lnTo>
                  <a:lnTo>
                    <a:pt x="804291" y="72178"/>
                  </a:lnTo>
                  <a:lnTo>
                    <a:pt x="819721" y="61912"/>
                  </a:lnTo>
                  <a:close/>
                </a:path>
                <a:path w="819785" h="123825">
                  <a:moveTo>
                    <a:pt x="711517" y="0"/>
                  </a:moveTo>
                  <a:lnTo>
                    <a:pt x="711517" y="15430"/>
                  </a:lnTo>
                  <a:lnTo>
                    <a:pt x="792712" y="69615"/>
                  </a:lnTo>
                  <a:lnTo>
                    <a:pt x="804291" y="61912"/>
                  </a:lnTo>
                  <a:lnTo>
                    <a:pt x="819721" y="61912"/>
                  </a:lnTo>
                  <a:lnTo>
                    <a:pt x="726947" y="15430"/>
                  </a:lnTo>
                  <a:lnTo>
                    <a:pt x="711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084004" y="4963794"/>
              <a:ext cx="819785" cy="15875"/>
            </a:xfrm>
            <a:custGeom>
              <a:avLst/>
              <a:gdLst/>
              <a:ahLst/>
              <a:cxnLst/>
              <a:rect l="l" t="t" r="r" b="b"/>
              <a:pathLst>
                <a:path w="819785" h="15875">
                  <a:moveTo>
                    <a:pt x="0" y="0"/>
                  </a:moveTo>
                  <a:lnTo>
                    <a:pt x="804291" y="0"/>
                  </a:lnTo>
                  <a:lnTo>
                    <a:pt x="819721" y="0"/>
                  </a:lnTo>
                  <a:lnTo>
                    <a:pt x="819721" y="15430"/>
                  </a:lnTo>
                  <a:lnTo>
                    <a:pt x="804291" y="15430"/>
                  </a:lnTo>
                  <a:lnTo>
                    <a:pt x="0" y="15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93998" y="4900358"/>
              <a:ext cx="111251" cy="126682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3192208" y="491731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24902" y="4925203"/>
              <a:ext cx="123663" cy="123473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537335" y="4500118"/>
              <a:ext cx="1392555" cy="587375"/>
            </a:xfrm>
            <a:custGeom>
              <a:avLst/>
              <a:gdLst/>
              <a:ahLst/>
              <a:cxnLst/>
              <a:rect l="l" t="t" r="r" b="b"/>
              <a:pathLst>
                <a:path w="1392555" h="587375">
                  <a:moveTo>
                    <a:pt x="0" y="0"/>
                  </a:moveTo>
                  <a:lnTo>
                    <a:pt x="0" y="587311"/>
                  </a:lnTo>
                  <a:lnTo>
                    <a:pt x="1391983" y="587311"/>
                  </a:lnTo>
                  <a:lnTo>
                    <a:pt x="1391983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1587500" y="4502375"/>
            <a:ext cx="131254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5" dirty="0">
                <a:latin typeface="Times New Roman"/>
                <a:cs typeface="Times New Roman"/>
              </a:rPr>
              <a:t>ДОЛЖНОСТИ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974595" y="4718784"/>
            <a:ext cx="53530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10" dirty="0">
                <a:latin typeface="Times New Roman"/>
                <a:cs typeface="Times New Roman"/>
              </a:rPr>
              <a:t>(</a:t>
            </a:r>
            <a:r>
              <a:rPr sz="1450" spc="-90" dirty="0">
                <a:latin typeface="Times New Roman"/>
                <a:cs typeface="Times New Roman"/>
              </a:rPr>
              <a:t>P</a:t>
            </a:r>
            <a:r>
              <a:rPr sz="1450" spc="15" dirty="0">
                <a:latin typeface="Times New Roman"/>
                <a:cs typeface="Times New Roman"/>
              </a:rPr>
              <a:t>o</a:t>
            </a:r>
            <a:r>
              <a:rPr sz="1450" spc="30" dirty="0">
                <a:latin typeface="Times New Roman"/>
                <a:cs typeface="Times New Roman"/>
              </a:rPr>
              <a:t>s</a:t>
            </a:r>
            <a:r>
              <a:rPr sz="1450" spc="70" dirty="0">
                <a:latin typeface="Times New Roman"/>
                <a:cs typeface="Times New Roman"/>
              </a:rPr>
              <a:t>t</a:t>
            </a:r>
            <a:r>
              <a:rPr sz="1450" spc="-65" dirty="0">
                <a:latin typeface="Times New Roman"/>
                <a:cs typeface="Times New Roman"/>
              </a:rPr>
              <a:t>s</a:t>
            </a:r>
            <a:r>
              <a:rPr sz="1450" dirty="0">
                <a:latin typeface="Times New Roman"/>
                <a:cs typeface="Times New Roman"/>
              </a:rPr>
              <a:t>)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514092" y="5105880"/>
            <a:ext cx="884555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0" dirty="0">
                <a:latin typeface="Times New Roman"/>
                <a:cs typeface="Times New Roman"/>
              </a:rPr>
              <a:t>должность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177343" y="6107366"/>
            <a:ext cx="2645410" cy="340360"/>
          </a:xfrm>
          <a:custGeom>
            <a:avLst/>
            <a:gdLst/>
            <a:ahLst/>
            <a:cxnLst/>
            <a:rect l="l" t="t" r="r" b="b"/>
            <a:pathLst>
              <a:path w="2645409" h="340360">
                <a:moveTo>
                  <a:pt x="0" y="0"/>
                </a:moveTo>
                <a:lnTo>
                  <a:pt x="0" y="340042"/>
                </a:lnTo>
                <a:lnTo>
                  <a:pt x="2644902" y="340042"/>
                </a:lnTo>
                <a:lnTo>
                  <a:pt x="2644902" y="0"/>
                </a:lnTo>
                <a:lnTo>
                  <a:pt x="0" y="0"/>
                </a:lnTo>
                <a:close/>
              </a:path>
            </a:pathLst>
          </a:custGeom>
          <a:ln w="15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6211315" y="6142199"/>
            <a:ext cx="257810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50" dirty="0">
                <a:latin typeface="Times New Roman"/>
                <a:cs typeface="Times New Roman"/>
              </a:rPr>
              <a:t>А</a:t>
            </a:r>
            <a:r>
              <a:rPr sz="1450" spc="-35" dirty="0">
                <a:latin typeface="Times New Roman"/>
                <a:cs typeface="Times New Roman"/>
              </a:rPr>
              <a:t>Д</a:t>
            </a:r>
            <a:r>
              <a:rPr sz="1450" spc="-65" dirty="0">
                <a:latin typeface="Times New Roman"/>
                <a:cs typeface="Times New Roman"/>
              </a:rPr>
              <a:t>Р</a:t>
            </a:r>
            <a:r>
              <a:rPr sz="1450" spc="70" dirty="0">
                <a:latin typeface="Times New Roman"/>
                <a:cs typeface="Times New Roman"/>
              </a:rPr>
              <a:t>Е</a:t>
            </a:r>
            <a:r>
              <a:rPr sz="1450" spc="10" dirty="0">
                <a:latin typeface="Times New Roman"/>
                <a:cs typeface="Times New Roman"/>
              </a:rPr>
              <a:t>С</a:t>
            </a:r>
            <a:r>
              <a:rPr sz="1450" spc="-90" dirty="0">
                <a:latin typeface="Times New Roman"/>
                <a:cs typeface="Times New Roman"/>
              </a:rPr>
              <a:t>А</a:t>
            </a:r>
            <a:r>
              <a:rPr sz="1450" dirty="0">
                <a:latin typeface="Times New Roman"/>
                <a:cs typeface="Times New Roman"/>
              </a:rPr>
              <a:t>-</a:t>
            </a:r>
            <a:r>
              <a:rPr sz="1450" spc="-225" dirty="0">
                <a:latin typeface="Times New Roman"/>
                <a:cs typeface="Times New Roman"/>
              </a:rPr>
              <a:t> </a:t>
            </a:r>
            <a:r>
              <a:rPr sz="1450" spc="-50" dirty="0">
                <a:latin typeface="Times New Roman"/>
                <a:cs typeface="Times New Roman"/>
              </a:rPr>
              <a:t>Т</a:t>
            </a:r>
            <a:r>
              <a:rPr sz="1450" spc="-25" dirty="0">
                <a:latin typeface="Times New Roman"/>
                <a:cs typeface="Times New Roman"/>
              </a:rPr>
              <a:t>Е</a:t>
            </a:r>
            <a:r>
              <a:rPr sz="1450" spc="114" dirty="0">
                <a:latin typeface="Times New Roman"/>
                <a:cs typeface="Times New Roman"/>
              </a:rPr>
              <a:t>Л</a:t>
            </a:r>
            <a:r>
              <a:rPr sz="1450" spc="-50" dirty="0">
                <a:latin typeface="Times New Roman"/>
                <a:cs typeface="Times New Roman"/>
              </a:rPr>
              <a:t>Е</a:t>
            </a:r>
            <a:r>
              <a:rPr sz="1450" spc="75" dirty="0">
                <a:latin typeface="Times New Roman"/>
                <a:cs typeface="Times New Roman"/>
              </a:rPr>
              <a:t>Ф</a:t>
            </a:r>
            <a:r>
              <a:rPr sz="1450" spc="-90" dirty="0">
                <a:latin typeface="Times New Roman"/>
                <a:cs typeface="Times New Roman"/>
              </a:rPr>
              <a:t>О</a:t>
            </a:r>
            <a:r>
              <a:rPr sz="1450" spc="50" dirty="0">
                <a:latin typeface="Times New Roman"/>
                <a:cs typeface="Times New Roman"/>
              </a:rPr>
              <a:t>Н</a:t>
            </a:r>
            <a:r>
              <a:rPr sz="1450" spc="5" dirty="0">
                <a:latin typeface="Times New Roman"/>
                <a:cs typeface="Times New Roman"/>
              </a:rPr>
              <a:t>Ы</a:t>
            </a:r>
            <a:r>
              <a:rPr sz="1450" spc="-55" dirty="0">
                <a:latin typeface="Times New Roman"/>
                <a:cs typeface="Times New Roman"/>
              </a:rPr>
              <a:t> </a:t>
            </a:r>
            <a:r>
              <a:rPr sz="1450" spc="-10" dirty="0">
                <a:latin typeface="Times New Roman"/>
                <a:cs typeface="Times New Roman"/>
              </a:rPr>
              <a:t>(</a:t>
            </a:r>
            <a:r>
              <a:rPr sz="1450" spc="50" dirty="0">
                <a:latin typeface="Times New Roman"/>
                <a:cs typeface="Times New Roman"/>
              </a:rPr>
              <a:t>A</a:t>
            </a:r>
            <a:r>
              <a:rPr sz="1450" spc="-10" dirty="0">
                <a:latin typeface="Times New Roman"/>
                <a:cs typeface="Times New Roman"/>
              </a:rPr>
              <a:t>d</a:t>
            </a:r>
            <a:r>
              <a:rPr sz="1450" spc="15" dirty="0">
                <a:latin typeface="Times New Roman"/>
                <a:cs typeface="Times New Roman"/>
              </a:rPr>
              <a:t>r</a:t>
            </a:r>
            <a:r>
              <a:rPr sz="1450" spc="-50" dirty="0">
                <a:latin typeface="Times New Roman"/>
                <a:cs typeface="Times New Roman"/>
              </a:rPr>
              <a:t>T</a:t>
            </a:r>
            <a:r>
              <a:rPr sz="1450" spc="95" dirty="0">
                <a:latin typeface="Times New Roman"/>
                <a:cs typeface="Times New Roman"/>
              </a:rPr>
              <a:t>e</a:t>
            </a:r>
            <a:r>
              <a:rPr sz="1450" spc="-45" dirty="0">
                <a:latin typeface="Times New Roman"/>
                <a:cs typeface="Times New Roman"/>
              </a:rPr>
              <a:t>l</a:t>
            </a:r>
            <a:r>
              <a:rPr sz="1450" dirty="0">
                <a:latin typeface="Times New Roman"/>
                <a:cs typeface="Times New Roman"/>
              </a:rPr>
              <a:t>)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2881502" y="3602228"/>
            <a:ext cx="4256405" cy="2491740"/>
            <a:chOff x="2881502" y="3602228"/>
            <a:chExt cx="4256405" cy="2491740"/>
          </a:xfrm>
        </p:grpSpPr>
        <p:sp>
          <p:nvSpPr>
            <p:cNvPr id="103" name="object 103"/>
            <p:cNvSpPr/>
            <p:nvPr/>
          </p:nvSpPr>
          <p:spPr>
            <a:xfrm>
              <a:off x="4352353" y="5149151"/>
              <a:ext cx="123825" cy="942975"/>
            </a:xfrm>
            <a:custGeom>
              <a:avLst/>
              <a:gdLst/>
              <a:ahLst/>
              <a:cxnLst/>
              <a:rect l="l" t="t" r="r" b="b"/>
              <a:pathLst>
                <a:path w="123825" h="942975">
                  <a:moveTo>
                    <a:pt x="15430" y="834580"/>
                  </a:moveTo>
                  <a:lnTo>
                    <a:pt x="0" y="834580"/>
                  </a:lnTo>
                  <a:lnTo>
                    <a:pt x="61912" y="942784"/>
                  </a:lnTo>
                  <a:lnTo>
                    <a:pt x="61912" y="904231"/>
                  </a:lnTo>
                  <a:lnTo>
                    <a:pt x="15430" y="834580"/>
                  </a:lnTo>
                  <a:close/>
                </a:path>
                <a:path w="123825" h="942975">
                  <a:moveTo>
                    <a:pt x="68513" y="914123"/>
                  </a:moveTo>
                  <a:lnTo>
                    <a:pt x="61912" y="927354"/>
                  </a:lnTo>
                  <a:lnTo>
                    <a:pt x="61912" y="942784"/>
                  </a:lnTo>
                  <a:lnTo>
                    <a:pt x="73769" y="921998"/>
                  </a:lnTo>
                  <a:lnTo>
                    <a:pt x="68513" y="914123"/>
                  </a:lnTo>
                  <a:close/>
                </a:path>
                <a:path w="123825" h="942975">
                  <a:moveTo>
                    <a:pt x="73769" y="921998"/>
                  </a:moveTo>
                  <a:lnTo>
                    <a:pt x="61912" y="942784"/>
                  </a:lnTo>
                  <a:lnTo>
                    <a:pt x="77343" y="942784"/>
                  </a:lnTo>
                  <a:lnTo>
                    <a:pt x="77343" y="927354"/>
                  </a:lnTo>
                  <a:lnTo>
                    <a:pt x="73769" y="921998"/>
                  </a:lnTo>
                  <a:close/>
                </a:path>
                <a:path w="123825" h="942975">
                  <a:moveTo>
                    <a:pt x="61912" y="904231"/>
                  </a:moveTo>
                  <a:lnTo>
                    <a:pt x="61912" y="927354"/>
                  </a:lnTo>
                  <a:lnTo>
                    <a:pt x="68513" y="914123"/>
                  </a:lnTo>
                  <a:lnTo>
                    <a:pt x="61912" y="904231"/>
                  </a:lnTo>
                  <a:close/>
                </a:path>
                <a:path w="123825" h="942975">
                  <a:moveTo>
                    <a:pt x="77343" y="915733"/>
                  </a:moveTo>
                  <a:lnTo>
                    <a:pt x="73769" y="921998"/>
                  </a:lnTo>
                  <a:lnTo>
                    <a:pt x="77343" y="927354"/>
                  </a:lnTo>
                  <a:lnTo>
                    <a:pt x="77343" y="915733"/>
                  </a:lnTo>
                  <a:close/>
                </a:path>
                <a:path w="123825" h="942975">
                  <a:moveTo>
                    <a:pt x="77343" y="896429"/>
                  </a:moveTo>
                  <a:lnTo>
                    <a:pt x="68513" y="914123"/>
                  </a:lnTo>
                  <a:lnTo>
                    <a:pt x="73769" y="921998"/>
                  </a:lnTo>
                  <a:lnTo>
                    <a:pt x="77343" y="915733"/>
                  </a:lnTo>
                  <a:lnTo>
                    <a:pt x="77343" y="896429"/>
                  </a:lnTo>
                  <a:close/>
                </a:path>
                <a:path w="123825" h="942975">
                  <a:moveTo>
                    <a:pt x="123634" y="834580"/>
                  </a:moveTo>
                  <a:lnTo>
                    <a:pt x="108204" y="834580"/>
                  </a:lnTo>
                  <a:lnTo>
                    <a:pt x="77343" y="896429"/>
                  </a:lnTo>
                  <a:lnTo>
                    <a:pt x="77343" y="915733"/>
                  </a:lnTo>
                  <a:lnTo>
                    <a:pt x="123634" y="834580"/>
                  </a:lnTo>
                  <a:close/>
                </a:path>
                <a:path w="123825" h="942975">
                  <a:moveTo>
                    <a:pt x="68513" y="28660"/>
                  </a:moveTo>
                  <a:lnTo>
                    <a:pt x="61912" y="38552"/>
                  </a:lnTo>
                  <a:lnTo>
                    <a:pt x="61912" y="904231"/>
                  </a:lnTo>
                  <a:lnTo>
                    <a:pt x="68513" y="914123"/>
                  </a:lnTo>
                  <a:lnTo>
                    <a:pt x="77343" y="896429"/>
                  </a:lnTo>
                  <a:lnTo>
                    <a:pt x="77343" y="46355"/>
                  </a:lnTo>
                  <a:lnTo>
                    <a:pt x="68513" y="28660"/>
                  </a:lnTo>
                  <a:close/>
                </a:path>
                <a:path w="123825" h="942975">
                  <a:moveTo>
                    <a:pt x="61912" y="0"/>
                  </a:moveTo>
                  <a:lnTo>
                    <a:pt x="0" y="108204"/>
                  </a:lnTo>
                  <a:lnTo>
                    <a:pt x="15430" y="108204"/>
                  </a:lnTo>
                  <a:lnTo>
                    <a:pt x="61912" y="38552"/>
                  </a:lnTo>
                  <a:lnTo>
                    <a:pt x="61912" y="0"/>
                  </a:lnTo>
                  <a:close/>
                </a:path>
                <a:path w="123825" h="942975">
                  <a:moveTo>
                    <a:pt x="77343" y="27051"/>
                  </a:moveTo>
                  <a:lnTo>
                    <a:pt x="77343" y="46355"/>
                  </a:lnTo>
                  <a:lnTo>
                    <a:pt x="108204" y="108204"/>
                  </a:lnTo>
                  <a:lnTo>
                    <a:pt x="123634" y="108204"/>
                  </a:lnTo>
                  <a:lnTo>
                    <a:pt x="77343" y="27051"/>
                  </a:lnTo>
                  <a:close/>
                </a:path>
                <a:path w="123825" h="942975">
                  <a:moveTo>
                    <a:pt x="73769" y="20785"/>
                  </a:moveTo>
                  <a:lnTo>
                    <a:pt x="68513" y="28660"/>
                  </a:lnTo>
                  <a:lnTo>
                    <a:pt x="77343" y="46355"/>
                  </a:lnTo>
                  <a:lnTo>
                    <a:pt x="77343" y="27051"/>
                  </a:lnTo>
                  <a:lnTo>
                    <a:pt x="73769" y="20785"/>
                  </a:lnTo>
                  <a:close/>
                </a:path>
                <a:path w="123825" h="942975">
                  <a:moveTo>
                    <a:pt x="61912" y="15430"/>
                  </a:moveTo>
                  <a:lnTo>
                    <a:pt x="61912" y="38552"/>
                  </a:lnTo>
                  <a:lnTo>
                    <a:pt x="68513" y="28660"/>
                  </a:lnTo>
                  <a:lnTo>
                    <a:pt x="61912" y="15430"/>
                  </a:lnTo>
                  <a:close/>
                </a:path>
                <a:path w="123825" h="942975">
                  <a:moveTo>
                    <a:pt x="61912" y="0"/>
                  </a:moveTo>
                  <a:lnTo>
                    <a:pt x="61912" y="15430"/>
                  </a:lnTo>
                  <a:lnTo>
                    <a:pt x="68513" y="28660"/>
                  </a:lnTo>
                  <a:lnTo>
                    <a:pt x="73769" y="20785"/>
                  </a:lnTo>
                  <a:lnTo>
                    <a:pt x="61912" y="0"/>
                  </a:lnTo>
                  <a:close/>
                </a:path>
                <a:path w="123825" h="942975">
                  <a:moveTo>
                    <a:pt x="77343" y="15430"/>
                  </a:moveTo>
                  <a:lnTo>
                    <a:pt x="73769" y="20785"/>
                  </a:lnTo>
                  <a:lnTo>
                    <a:pt x="77343" y="27051"/>
                  </a:lnTo>
                  <a:lnTo>
                    <a:pt x="77343" y="15430"/>
                  </a:lnTo>
                  <a:close/>
                </a:path>
                <a:path w="123825" h="942975">
                  <a:moveTo>
                    <a:pt x="77343" y="0"/>
                  </a:moveTo>
                  <a:lnTo>
                    <a:pt x="61912" y="0"/>
                  </a:lnTo>
                  <a:lnTo>
                    <a:pt x="73769" y="20785"/>
                  </a:lnTo>
                  <a:lnTo>
                    <a:pt x="77343" y="15430"/>
                  </a:lnTo>
                  <a:lnTo>
                    <a:pt x="77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414266" y="5149151"/>
              <a:ext cx="15875" cy="942975"/>
            </a:xfrm>
            <a:custGeom>
              <a:avLst/>
              <a:gdLst/>
              <a:ahLst/>
              <a:cxnLst/>
              <a:rect l="l" t="t" r="r" b="b"/>
              <a:pathLst>
                <a:path w="15875" h="942975">
                  <a:moveTo>
                    <a:pt x="0" y="927354"/>
                  </a:move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15430" y="15430"/>
                  </a:lnTo>
                  <a:lnTo>
                    <a:pt x="15430" y="927354"/>
                  </a:lnTo>
                  <a:lnTo>
                    <a:pt x="15430" y="942784"/>
                  </a:lnTo>
                  <a:lnTo>
                    <a:pt x="0" y="942784"/>
                  </a:lnTo>
                  <a:lnTo>
                    <a:pt x="0" y="9273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50829" y="5982208"/>
              <a:ext cx="126682" cy="111252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50829" y="5147627"/>
              <a:ext cx="126682" cy="111252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4352353" y="5411851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108204" y="0"/>
                  </a:moveTo>
                  <a:lnTo>
                    <a:pt x="0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352353" y="5520055"/>
              <a:ext cx="123825" cy="417830"/>
            </a:xfrm>
            <a:custGeom>
              <a:avLst/>
              <a:gdLst/>
              <a:ahLst/>
              <a:cxnLst/>
              <a:rect l="l" t="t" r="r" b="b"/>
              <a:pathLst>
                <a:path w="123825" h="417829">
                  <a:moveTo>
                    <a:pt x="15430" y="293751"/>
                  </a:moveTo>
                  <a:lnTo>
                    <a:pt x="0" y="293751"/>
                  </a:lnTo>
                  <a:lnTo>
                    <a:pt x="0" y="309181"/>
                  </a:lnTo>
                  <a:lnTo>
                    <a:pt x="61912" y="417385"/>
                  </a:lnTo>
                  <a:lnTo>
                    <a:pt x="70823" y="401764"/>
                  </a:lnTo>
                  <a:lnTo>
                    <a:pt x="61912" y="401764"/>
                  </a:lnTo>
                  <a:lnTo>
                    <a:pt x="61912" y="363259"/>
                  </a:lnTo>
                  <a:lnTo>
                    <a:pt x="15430" y="293751"/>
                  </a:lnTo>
                  <a:close/>
                </a:path>
                <a:path w="123825" h="417829">
                  <a:moveTo>
                    <a:pt x="68513" y="373131"/>
                  </a:moveTo>
                  <a:lnTo>
                    <a:pt x="61912" y="386334"/>
                  </a:lnTo>
                  <a:lnTo>
                    <a:pt x="61912" y="401764"/>
                  </a:lnTo>
                  <a:lnTo>
                    <a:pt x="70823" y="401764"/>
                  </a:lnTo>
                  <a:lnTo>
                    <a:pt x="77343" y="390334"/>
                  </a:lnTo>
                  <a:lnTo>
                    <a:pt x="77343" y="386334"/>
                  </a:lnTo>
                  <a:lnTo>
                    <a:pt x="68513" y="373131"/>
                  </a:lnTo>
                  <a:close/>
                </a:path>
                <a:path w="123825" h="417829">
                  <a:moveTo>
                    <a:pt x="77343" y="390334"/>
                  </a:moveTo>
                  <a:lnTo>
                    <a:pt x="70823" y="401764"/>
                  </a:lnTo>
                  <a:lnTo>
                    <a:pt x="77343" y="401764"/>
                  </a:lnTo>
                  <a:lnTo>
                    <a:pt x="77343" y="390334"/>
                  </a:lnTo>
                  <a:close/>
                </a:path>
                <a:path w="123825" h="417829">
                  <a:moveTo>
                    <a:pt x="123634" y="293751"/>
                  </a:moveTo>
                  <a:lnTo>
                    <a:pt x="108204" y="293751"/>
                  </a:lnTo>
                  <a:lnTo>
                    <a:pt x="77343" y="355472"/>
                  </a:lnTo>
                  <a:lnTo>
                    <a:pt x="77343" y="390334"/>
                  </a:lnTo>
                  <a:lnTo>
                    <a:pt x="123634" y="309181"/>
                  </a:lnTo>
                  <a:lnTo>
                    <a:pt x="123634" y="293751"/>
                  </a:lnTo>
                  <a:close/>
                </a:path>
                <a:path w="123825" h="417829">
                  <a:moveTo>
                    <a:pt x="61912" y="363259"/>
                  </a:moveTo>
                  <a:lnTo>
                    <a:pt x="61912" y="386334"/>
                  </a:lnTo>
                  <a:lnTo>
                    <a:pt x="68513" y="373131"/>
                  </a:lnTo>
                  <a:lnTo>
                    <a:pt x="61912" y="363259"/>
                  </a:lnTo>
                  <a:close/>
                </a:path>
                <a:path w="123825" h="417829">
                  <a:moveTo>
                    <a:pt x="77343" y="355472"/>
                  </a:moveTo>
                  <a:lnTo>
                    <a:pt x="68513" y="373131"/>
                  </a:lnTo>
                  <a:lnTo>
                    <a:pt x="77343" y="386334"/>
                  </a:lnTo>
                  <a:lnTo>
                    <a:pt x="77343" y="355472"/>
                  </a:lnTo>
                  <a:close/>
                </a:path>
                <a:path w="123825" h="417829">
                  <a:moveTo>
                    <a:pt x="77343" y="0"/>
                  </a:moveTo>
                  <a:lnTo>
                    <a:pt x="61912" y="0"/>
                  </a:lnTo>
                  <a:lnTo>
                    <a:pt x="61912" y="363259"/>
                  </a:lnTo>
                  <a:lnTo>
                    <a:pt x="68513" y="373131"/>
                  </a:lnTo>
                  <a:lnTo>
                    <a:pt x="77343" y="355472"/>
                  </a:lnTo>
                  <a:lnTo>
                    <a:pt x="77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414266" y="5520055"/>
              <a:ext cx="15875" cy="401955"/>
            </a:xfrm>
            <a:custGeom>
              <a:avLst/>
              <a:gdLst/>
              <a:ahLst/>
              <a:cxnLst/>
              <a:rect l="l" t="t" r="r" b="b"/>
              <a:pathLst>
                <a:path w="15875" h="401954">
                  <a:moveTo>
                    <a:pt x="15430" y="15430"/>
                  </a:moveTo>
                  <a:lnTo>
                    <a:pt x="15430" y="401764"/>
                  </a:lnTo>
                  <a:lnTo>
                    <a:pt x="0" y="401764"/>
                  </a:ln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1543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50829" y="5812282"/>
              <a:ext cx="126682" cy="12668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344623" y="5666820"/>
              <a:ext cx="123663" cy="123663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6192774" y="5149151"/>
              <a:ext cx="123825" cy="942975"/>
            </a:xfrm>
            <a:custGeom>
              <a:avLst/>
              <a:gdLst/>
              <a:ahLst/>
              <a:cxnLst/>
              <a:rect l="l" t="t" r="r" b="b"/>
              <a:pathLst>
                <a:path w="123825" h="942975">
                  <a:moveTo>
                    <a:pt x="50036" y="922028"/>
                  </a:moveTo>
                  <a:lnTo>
                    <a:pt x="46481" y="927354"/>
                  </a:lnTo>
                  <a:lnTo>
                    <a:pt x="46481" y="942784"/>
                  </a:lnTo>
                  <a:lnTo>
                    <a:pt x="61912" y="942784"/>
                  </a:lnTo>
                  <a:lnTo>
                    <a:pt x="50036" y="922028"/>
                  </a:lnTo>
                  <a:close/>
                </a:path>
                <a:path w="123825" h="942975">
                  <a:moveTo>
                    <a:pt x="55311" y="914123"/>
                  </a:moveTo>
                  <a:lnTo>
                    <a:pt x="50036" y="922028"/>
                  </a:lnTo>
                  <a:lnTo>
                    <a:pt x="61912" y="942784"/>
                  </a:lnTo>
                  <a:lnTo>
                    <a:pt x="61912" y="927354"/>
                  </a:lnTo>
                  <a:lnTo>
                    <a:pt x="55311" y="914123"/>
                  </a:lnTo>
                  <a:close/>
                </a:path>
                <a:path w="123825" h="942975">
                  <a:moveTo>
                    <a:pt x="123825" y="834580"/>
                  </a:moveTo>
                  <a:lnTo>
                    <a:pt x="108394" y="834580"/>
                  </a:lnTo>
                  <a:lnTo>
                    <a:pt x="61912" y="904231"/>
                  </a:lnTo>
                  <a:lnTo>
                    <a:pt x="61912" y="942784"/>
                  </a:lnTo>
                  <a:lnTo>
                    <a:pt x="123825" y="834580"/>
                  </a:lnTo>
                  <a:close/>
                </a:path>
                <a:path w="123825" h="942975">
                  <a:moveTo>
                    <a:pt x="46481" y="915816"/>
                  </a:moveTo>
                  <a:lnTo>
                    <a:pt x="46481" y="927354"/>
                  </a:lnTo>
                  <a:lnTo>
                    <a:pt x="50036" y="922028"/>
                  </a:lnTo>
                  <a:lnTo>
                    <a:pt x="46481" y="915816"/>
                  </a:lnTo>
                  <a:close/>
                </a:path>
                <a:path w="123825" h="942975">
                  <a:moveTo>
                    <a:pt x="61912" y="904231"/>
                  </a:moveTo>
                  <a:lnTo>
                    <a:pt x="55311" y="914123"/>
                  </a:lnTo>
                  <a:lnTo>
                    <a:pt x="61912" y="927354"/>
                  </a:lnTo>
                  <a:lnTo>
                    <a:pt x="61912" y="904231"/>
                  </a:lnTo>
                  <a:close/>
                </a:path>
                <a:path w="123825" h="942975">
                  <a:moveTo>
                    <a:pt x="46481" y="896429"/>
                  </a:moveTo>
                  <a:lnTo>
                    <a:pt x="46481" y="915816"/>
                  </a:lnTo>
                  <a:lnTo>
                    <a:pt x="50036" y="922028"/>
                  </a:lnTo>
                  <a:lnTo>
                    <a:pt x="55311" y="914123"/>
                  </a:lnTo>
                  <a:lnTo>
                    <a:pt x="46481" y="896429"/>
                  </a:lnTo>
                  <a:close/>
                </a:path>
                <a:path w="123825" h="942975">
                  <a:moveTo>
                    <a:pt x="15621" y="834580"/>
                  </a:moveTo>
                  <a:lnTo>
                    <a:pt x="0" y="834580"/>
                  </a:lnTo>
                  <a:lnTo>
                    <a:pt x="46481" y="915816"/>
                  </a:lnTo>
                  <a:lnTo>
                    <a:pt x="46481" y="896429"/>
                  </a:lnTo>
                  <a:lnTo>
                    <a:pt x="15621" y="834580"/>
                  </a:lnTo>
                  <a:close/>
                </a:path>
                <a:path w="123825" h="942975">
                  <a:moveTo>
                    <a:pt x="55311" y="28660"/>
                  </a:moveTo>
                  <a:lnTo>
                    <a:pt x="46481" y="46355"/>
                  </a:lnTo>
                  <a:lnTo>
                    <a:pt x="46481" y="896429"/>
                  </a:lnTo>
                  <a:lnTo>
                    <a:pt x="55311" y="914123"/>
                  </a:lnTo>
                  <a:lnTo>
                    <a:pt x="61912" y="904231"/>
                  </a:lnTo>
                  <a:lnTo>
                    <a:pt x="61912" y="38552"/>
                  </a:lnTo>
                  <a:lnTo>
                    <a:pt x="55311" y="28660"/>
                  </a:lnTo>
                  <a:close/>
                </a:path>
                <a:path w="123825" h="942975">
                  <a:moveTo>
                    <a:pt x="46481" y="26967"/>
                  </a:moveTo>
                  <a:lnTo>
                    <a:pt x="0" y="108204"/>
                  </a:lnTo>
                  <a:lnTo>
                    <a:pt x="15621" y="108204"/>
                  </a:lnTo>
                  <a:lnTo>
                    <a:pt x="46481" y="46355"/>
                  </a:lnTo>
                  <a:lnTo>
                    <a:pt x="46481" y="26967"/>
                  </a:lnTo>
                  <a:close/>
                </a:path>
                <a:path w="123825" h="942975">
                  <a:moveTo>
                    <a:pt x="61912" y="0"/>
                  </a:moveTo>
                  <a:lnTo>
                    <a:pt x="61912" y="38552"/>
                  </a:lnTo>
                  <a:lnTo>
                    <a:pt x="108394" y="108204"/>
                  </a:lnTo>
                  <a:lnTo>
                    <a:pt x="123825" y="108204"/>
                  </a:lnTo>
                  <a:lnTo>
                    <a:pt x="61912" y="0"/>
                  </a:lnTo>
                  <a:close/>
                </a:path>
                <a:path w="123825" h="942975">
                  <a:moveTo>
                    <a:pt x="50036" y="20756"/>
                  </a:moveTo>
                  <a:lnTo>
                    <a:pt x="46481" y="26967"/>
                  </a:lnTo>
                  <a:lnTo>
                    <a:pt x="46481" y="46355"/>
                  </a:lnTo>
                  <a:lnTo>
                    <a:pt x="55311" y="28660"/>
                  </a:lnTo>
                  <a:lnTo>
                    <a:pt x="50036" y="20756"/>
                  </a:lnTo>
                  <a:close/>
                </a:path>
                <a:path w="123825" h="942975">
                  <a:moveTo>
                    <a:pt x="61912" y="15430"/>
                  </a:moveTo>
                  <a:lnTo>
                    <a:pt x="55311" y="28660"/>
                  </a:lnTo>
                  <a:lnTo>
                    <a:pt x="61912" y="38552"/>
                  </a:lnTo>
                  <a:lnTo>
                    <a:pt x="61912" y="15430"/>
                  </a:lnTo>
                  <a:close/>
                </a:path>
                <a:path w="123825" h="942975">
                  <a:moveTo>
                    <a:pt x="61912" y="0"/>
                  </a:moveTo>
                  <a:lnTo>
                    <a:pt x="50036" y="20756"/>
                  </a:lnTo>
                  <a:lnTo>
                    <a:pt x="55311" y="28660"/>
                  </a:lnTo>
                  <a:lnTo>
                    <a:pt x="61912" y="15430"/>
                  </a:lnTo>
                  <a:lnTo>
                    <a:pt x="61912" y="0"/>
                  </a:lnTo>
                  <a:close/>
                </a:path>
                <a:path w="123825" h="942975">
                  <a:moveTo>
                    <a:pt x="46481" y="15430"/>
                  </a:moveTo>
                  <a:lnTo>
                    <a:pt x="46481" y="26967"/>
                  </a:lnTo>
                  <a:lnTo>
                    <a:pt x="50036" y="20756"/>
                  </a:lnTo>
                  <a:lnTo>
                    <a:pt x="46481" y="15430"/>
                  </a:lnTo>
                  <a:close/>
                </a:path>
                <a:path w="123825" h="942975">
                  <a:moveTo>
                    <a:pt x="61912" y="0"/>
                  </a:moveTo>
                  <a:lnTo>
                    <a:pt x="46481" y="0"/>
                  </a:lnTo>
                  <a:lnTo>
                    <a:pt x="46481" y="15430"/>
                  </a:lnTo>
                  <a:lnTo>
                    <a:pt x="50036" y="20756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239256" y="5149151"/>
              <a:ext cx="15875" cy="942975"/>
            </a:xfrm>
            <a:custGeom>
              <a:avLst/>
              <a:gdLst/>
              <a:ahLst/>
              <a:cxnLst/>
              <a:rect l="l" t="t" r="r" b="b"/>
              <a:pathLst>
                <a:path w="15875" h="942975">
                  <a:moveTo>
                    <a:pt x="0" y="927354"/>
                  </a:move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15430" y="15430"/>
                  </a:lnTo>
                  <a:lnTo>
                    <a:pt x="15430" y="927354"/>
                  </a:lnTo>
                  <a:lnTo>
                    <a:pt x="15430" y="942784"/>
                  </a:lnTo>
                  <a:lnTo>
                    <a:pt x="0" y="942784"/>
                  </a:lnTo>
                  <a:lnTo>
                    <a:pt x="0" y="9273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191249" y="5982208"/>
              <a:ext cx="126873" cy="11125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191249" y="5147627"/>
              <a:ext cx="126873" cy="111252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6192774" y="5411851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108394" y="0"/>
                  </a:moveTo>
                  <a:lnTo>
                    <a:pt x="0" y="0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192774" y="5520055"/>
              <a:ext cx="123825" cy="417830"/>
            </a:xfrm>
            <a:custGeom>
              <a:avLst/>
              <a:gdLst/>
              <a:ahLst/>
              <a:cxnLst/>
              <a:rect l="l" t="t" r="r" b="b"/>
              <a:pathLst>
                <a:path w="123825" h="417829">
                  <a:moveTo>
                    <a:pt x="55311" y="373131"/>
                  </a:moveTo>
                  <a:lnTo>
                    <a:pt x="46481" y="386334"/>
                  </a:lnTo>
                  <a:lnTo>
                    <a:pt x="46481" y="390417"/>
                  </a:lnTo>
                  <a:lnTo>
                    <a:pt x="61912" y="417385"/>
                  </a:lnTo>
                  <a:lnTo>
                    <a:pt x="70850" y="401764"/>
                  </a:lnTo>
                  <a:lnTo>
                    <a:pt x="61912" y="401764"/>
                  </a:lnTo>
                  <a:lnTo>
                    <a:pt x="61912" y="386334"/>
                  </a:lnTo>
                  <a:lnTo>
                    <a:pt x="55311" y="373131"/>
                  </a:lnTo>
                  <a:close/>
                </a:path>
                <a:path w="123825" h="417829">
                  <a:moveTo>
                    <a:pt x="46481" y="390417"/>
                  </a:moveTo>
                  <a:lnTo>
                    <a:pt x="46481" y="401764"/>
                  </a:lnTo>
                  <a:lnTo>
                    <a:pt x="52974" y="401764"/>
                  </a:lnTo>
                  <a:lnTo>
                    <a:pt x="46481" y="390417"/>
                  </a:lnTo>
                  <a:close/>
                </a:path>
                <a:path w="123825" h="417829">
                  <a:moveTo>
                    <a:pt x="123825" y="293751"/>
                  </a:moveTo>
                  <a:lnTo>
                    <a:pt x="108394" y="293751"/>
                  </a:lnTo>
                  <a:lnTo>
                    <a:pt x="61912" y="363259"/>
                  </a:lnTo>
                  <a:lnTo>
                    <a:pt x="61912" y="401764"/>
                  </a:lnTo>
                  <a:lnTo>
                    <a:pt x="70850" y="401764"/>
                  </a:lnTo>
                  <a:lnTo>
                    <a:pt x="123825" y="309181"/>
                  </a:lnTo>
                  <a:lnTo>
                    <a:pt x="123825" y="293751"/>
                  </a:lnTo>
                  <a:close/>
                </a:path>
                <a:path w="123825" h="417829">
                  <a:moveTo>
                    <a:pt x="15621" y="293751"/>
                  </a:moveTo>
                  <a:lnTo>
                    <a:pt x="0" y="293751"/>
                  </a:lnTo>
                  <a:lnTo>
                    <a:pt x="0" y="309181"/>
                  </a:lnTo>
                  <a:lnTo>
                    <a:pt x="46481" y="390417"/>
                  </a:lnTo>
                  <a:lnTo>
                    <a:pt x="46481" y="355472"/>
                  </a:lnTo>
                  <a:lnTo>
                    <a:pt x="15621" y="293751"/>
                  </a:lnTo>
                  <a:close/>
                </a:path>
                <a:path w="123825" h="417829">
                  <a:moveTo>
                    <a:pt x="46481" y="355472"/>
                  </a:moveTo>
                  <a:lnTo>
                    <a:pt x="46481" y="386334"/>
                  </a:lnTo>
                  <a:lnTo>
                    <a:pt x="55311" y="373131"/>
                  </a:lnTo>
                  <a:lnTo>
                    <a:pt x="46481" y="355472"/>
                  </a:lnTo>
                  <a:close/>
                </a:path>
                <a:path w="123825" h="417829">
                  <a:moveTo>
                    <a:pt x="61912" y="363259"/>
                  </a:moveTo>
                  <a:lnTo>
                    <a:pt x="55311" y="373131"/>
                  </a:lnTo>
                  <a:lnTo>
                    <a:pt x="61912" y="386334"/>
                  </a:lnTo>
                  <a:lnTo>
                    <a:pt x="61912" y="363259"/>
                  </a:lnTo>
                  <a:close/>
                </a:path>
                <a:path w="123825" h="417829">
                  <a:moveTo>
                    <a:pt x="61912" y="0"/>
                  </a:moveTo>
                  <a:lnTo>
                    <a:pt x="46481" y="0"/>
                  </a:lnTo>
                  <a:lnTo>
                    <a:pt x="46481" y="355472"/>
                  </a:lnTo>
                  <a:lnTo>
                    <a:pt x="55311" y="373131"/>
                  </a:lnTo>
                  <a:lnTo>
                    <a:pt x="61912" y="363259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239256" y="5520055"/>
              <a:ext cx="15875" cy="401955"/>
            </a:xfrm>
            <a:custGeom>
              <a:avLst/>
              <a:gdLst/>
              <a:ahLst/>
              <a:cxnLst/>
              <a:rect l="l" t="t" r="r" b="b"/>
              <a:pathLst>
                <a:path w="15875" h="401954">
                  <a:moveTo>
                    <a:pt x="15430" y="15430"/>
                  </a:moveTo>
                  <a:lnTo>
                    <a:pt x="15430" y="401764"/>
                  </a:lnTo>
                  <a:lnTo>
                    <a:pt x="0" y="401764"/>
                  </a:ln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15430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191249" y="5812282"/>
              <a:ext cx="126873" cy="126682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185043" y="5666820"/>
              <a:ext cx="123854" cy="123663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6440424" y="3603815"/>
              <a:ext cx="695960" cy="1113155"/>
            </a:xfrm>
            <a:custGeom>
              <a:avLst/>
              <a:gdLst/>
              <a:ahLst/>
              <a:cxnLst/>
              <a:rect l="l" t="t" r="r" b="b"/>
              <a:pathLst>
                <a:path w="695959" h="1113154">
                  <a:moveTo>
                    <a:pt x="680466" y="23129"/>
                  </a:moveTo>
                  <a:lnTo>
                    <a:pt x="673408" y="26651"/>
                  </a:lnTo>
                  <a:lnTo>
                    <a:pt x="0" y="1097280"/>
                  </a:lnTo>
                  <a:lnTo>
                    <a:pt x="0" y="1112710"/>
                  </a:lnTo>
                  <a:lnTo>
                    <a:pt x="15430" y="1112710"/>
                  </a:lnTo>
                  <a:lnTo>
                    <a:pt x="680466" y="40312"/>
                  </a:lnTo>
                  <a:lnTo>
                    <a:pt x="680466" y="23129"/>
                  </a:lnTo>
                  <a:close/>
                </a:path>
                <a:path w="695959" h="1113154">
                  <a:moveTo>
                    <a:pt x="695896" y="15430"/>
                  </a:moveTo>
                  <a:lnTo>
                    <a:pt x="680466" y="40312"/>
                  </a:lnTo>
                  <a:lnTo>
                    <a:pt x="680466" y="123634"/>
                  </a:lnTo>
                  <a:lnTo>
                    <a:pt x="695896" y="123634"/>
                  </a:lnTo>
                  <a:lnTo>
                    <a:pt x="695896" y="15430"/>
                  </a:lnTo>
                  <a:close/>
                </a:path>
                <a:path w="695959" h="1113154">
                  <a:moveTo>
                    <a:pt x="695896" y="0"/>
                  </a:moveTo>
                  <a:lnTo>
                    <a:pt x="587692" y="61722"/>
                  </a:lnTo>
                  <a:lnTo>
                    <a:pt x="587692" y="77343"/>
                  </a:lnTo>
                  <a:lnTo>
                    <a:pt x="603123" y="61722"/>
                  </a:lnTo>
                  <a:lnTo>
                    <a:pt x="673408" y="26651"/>
                  </a:lnTo>
                  <a:lnTo>
                    <a:pt x="680466" y="15430"/>
                  </a:lnTo>
                  <a:lnTo>
                    <a:pt x="695896" y="0"/>
                  </a:lnTo>
                  <a:close/>
                </a:path>
                <a:path w="695959" h="1113154">
                  <a:moveTo>
                    <a:pt x="695896" y="15430"/>
                  </a:moveTo>
                  <a:lnTo>
                    <a:pt x="680466" y="23129"/>
                  </a:lnTo>
                  <a:lnTo>
                    <a:pt x="680466" y="40312"/>
                  </a:lnTo>
                  <a:lnTo>
                    <a:pt x="695896" y="15430"/>
                  </a:lnTo>
                  <a:close/>
                </a:path>
                <a:path w="695959" h="1113154">
                  <a:moveTo>
                    <a:pt x="680466" y="15430"/>
                  </a:moveTo>
                  <a:lnTo>
                    <a:pt x="673408" y="26651"/>
                  </a:lnTo>
                  <a:lnTo>
                    <a:pt x="680466" y="23129"/>
                  </a:lnTo>
                  <a:lnTo>
                    <a:pt x="680466" y="15430"/>
                  </a:lnTo>
                  <a:close/>
                </a:path>
                <a:path w="695959" h="1113154">
                  <a:moveTo>
                    <a:pt x="695896" y="0"/>
                  </a:moveTo>
                  <a:lnTo>
                    <a:pt x="680466" y="15430"/>
                  </a:lnTo>
                  <a:lnTo>
                    <a:pt x="680466" y="23129"/>
                  </a:lnTo>
                  <a:lnTo>
                    <a:pt x="695896" y="15430"/>
                  </a:lnTo>
                  <a:lnTo>
                    <a:pt x="6958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440424" y="3603815"/>
              <a:ext cx="695960" cy="1113155"/>
            </a:xfrm>
            <a:custGeom>
              <a:avLst/>
              <a:gdLst/>
              <a:ahLst/>
              <a:cxnLst/>
              <a:rect l="l" t="t" r="r" b="b"/>
              <a:pathLst>
                <a:path w="695959" h="1113154">
                  <a:moveTo>
                    <a:pt x="695896" y="15430"/>
                  </a:moveTo>
                  <a:lnTo>
                    <a:pt x="15430" y="1112710"/>
                  </a:lnTo>
                  <a:lnTo>
                    <a:pt x="0" y="1112710"/>
                  </a:lnTo>
                  <a:lnTo>
                    <a:pt x="0" y="1097280"/>
                  </a:lnTo>
                  <a:lnTo>
                    <a:pt x="680466" y="15430"/>
                  </a:lnTo>
                  <a:lnTo>
                    <a:pt x="695896" y="0"/>
                  </a:lnTo>
                  <a:lnTo>
                    <a:pt x="695896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026592" y="3602291"/>
              <a:ext cx="111251" cy="126682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6455854" y="3820223"/>
              <a:ext cx="556895" cy="881380"/>
            </a:xfrm>
            <a:custGeom>
              <a:avLst/>
              <a:gdLst/>
              <a:ahLst/>
              <a:cxnLst/>
              <a:rect l="l" t="t" r="r" b="b"/>
              <a:pathLst>
                <a:path w="556895" h="881379">
                  <a:moveTo>
                    <a:pt x="108204" y="803528"/>
                  </a:moveTo>
                  <a:lnTo>
                    <a:pt x="92773" y="803528"/>
                  </a:lnTo>
                  <a:lnTo>
                    <a:pt x="37203" y="831256"/>
                  </a:lnTo>
                  <a:lnTo>
                    <a:pt x="15430" y="865441"/>
                  </a:lnTo>
                  <a:lnTo>
                    <a:pt x="0" y="865441"/>
                  </a:lnTo>
                  <a:lnTo>
                    <a:pt x="0" y="880871"/>
                  </a:lnTo>
                  <a:lnTo>
                    <a:pt x="26967" y="865441"/>
                  </a:lnTo>
                  <a:lnTo>
                    <a:pt x="15430" y="865441"/>
                  </a:lnTo>
                  <a:lnTo>
                    <a:pt x="5981" y="855876"/>
                  </a:lnTo>
                  <a:lnTo>
                    <a:pt x="43685" y="855876"/>
                  </a:lnTo>
                  <a:lnTo>
                    <a:pt x="108204" y="818959"/>
                  </a:lnTo>
                  <a:lnTo>
                    <a:pt x="108204" y="803528"/>
                  </a:lnTo>
                  <a:close/>
                </a:path>
                <a:path w="556895" h="881379">
                  <a:moveTo>
                    <a:pt x="0" y="849820"/>
                  </a:moveTo>
                  <a:lnTo>
                    <a:pt x="0" y="865441"/>
                  </a:lnTo>
                  <a:lnTo>
                    <a:pt x="5981" y="855876"/>
                  </a:lnTo>
                  <a:lnTo>
                    <a:pt x="0" y="849820"/>
                  </a:lnTo>
                  <a:close/>
                </a:path>
                <a:path w="556895" h="881379">
                  <a:moveTo>
                    <a:pt x="15430" y="842121"/>
                  </a:moveTo>
                  <a:lnTo>
                    <a:pt x="14199" y="842735"/>
                  </a:lnTo>
                  <a:lnTo>
                    <a:pt x="5981" y="855876"/>
                  </a:lnTo>
                  <a:lnTo>
                    <a:pt x="15430" y="865441"/>
                  </a:lnTo>
                  <a:lnTo>
                    <a:pt x="15430" y="842121"/>
                  </a:lnTo>
                  <a:close/>
                </a:path>
                <a:path w="556895" h="881379">
                  <a:moveTo>
                    <a:pt x="37203" y="831256"/>
                  </a:moveTo>
                  <a:lnTo>
                    <a:pt x="15430" y="842121"/>
                  </a:lnTo>
                  <a:lnTo>
                    <a:pt x="15430" y="865441"/>
                  </a:lnTo>
                  <a:lnTo>
                    <a:pt x="37203" y="831256"/>
                  </a:lnTo>
                  <a:close/>
                </a:path>
                <a:path w="556895" h="881379">
                  <a:moveTo>
                    <a:pt x="14199" y="842735"/>
                  </a:moveTo>
                  <a:lnTo>
                    <a:pt x="0" y="849820"/>
                  </a:lnTo>
                  <a:lnTo>
                    <a:pt x="5981" y="855876"/>
                  </a:lnTo>
                  <a:lnTo>
                    <a:pt x="14199" y="842735"/>
                  </a:lnTo>
                  <a:close/>
                </a:path>
                <a:path w="556895" h="881379">
                  <a:moveTo>
                    <a:pt x="15430" y="741807"/>
                  </a:moveTo>
                  <a:lnTo>
                    <a:pt x="0" y="757237"/>
                  </a:lnTo>
                  <a:lnTo>
                    <a:pt x="0" y="849820"/>
                  </a:lnTo>
                  <a:lnTo>
                    <a:pt x="14199" y="842735"/>
                  </a:lnTo>
                  <a:lnTo>
                    <a:pt x="15430" y="840766"/>
                  </a:lnTo>
                  <a:lnTo>
                    <a:pt x="15430" y="741807"/>
                  </a:lnTo>
                  <a:close/>
                </a:path>
                <a:path w="556895" h="881379">
                  <a:moveTo>
                    <a:pt x="15430" y="840766"/>
                  </a:moveTo>
                  <a:lnTo>
                    <a:pt x="14199" y="842735"/>
                  </a:lnTo>
                  <a:lnTo>
                    <a:pt x="15430" y="842121"/>
                  </a:lnTo>
                  <a:lnTo>
                    <a:pt x="15430" y="840766"/>
                  </a:lnTo>
                  <a:close/>
                </a:path>
                <a:path w="556895" h="881379">
                  <a:moveTo>
                    <a:pt x="541210" y="22101"/>
                  </a:moveTo>
                  <a:lnTo>
                    <a:pt x="522352" y="30155"/>
                  </a:lnTo>
                  <a:lnTo>
                    <a:pt x="15430" y="840766"/>
                  </a:lnTo>
                  <a:lnTo>
                    <a:pt x="15430" y="842121"/>
                  </a:lnTo>
                  <a:lnTo>
                    <a:pt x="37203" y="831256"/>
                  </a:lnTo>
                  <a:lnTo>
                    <a:pt x="541210" y="39955"/>
                  </a:lnTo>
                  <a:lnTo>
                    <a:pt x="541210" y="22101"/>
                  </a:lnTo>
                  <a:close/>
                </a:path>
                <a:path w="556895" h="881379">
                  <a:moveTo>
                    <a:pt x="556831" y="15430"/>
                  </a:moveTo>
                  <a:lnTo>
                    <a:pt x="541210" y="39955"/>
                  </a:lnTo>
                  <a:lnTo>
                    <a:pt x="541210" y="123634"/>
                  </a:lnTo>
                  <a:lnTo>
                    <a:pt x="556831" y="108203"/>
                  </a:lnTo>
                  <a:lnTo>
                    <a:pt x="556831" y="15430"/>
                  </a:lnTo>
                  <a:close/>
                </a:path>
                <a:path w="556895" h="881379">
                  <a:moveTo>
                    <a:pt x="535518" y="9102"/>
                  </a:moveTo>
                  <a:lnTo>
                    <a:pt x="448437" y="46291"/>
                  </a:lnTo>
                  <a:lnTo>
                    <a:pt x="448437" y="61722"/>
                  </a:lnTo>
                  <a:lnTo>
                    <a:pt x="522352" y="30155"/>
                  </a:lnTo>
                  <a:lnTo>
                    <a:pt x="535518" y="9102"/>
                  </a:lnTo>
                  <a:close/>
                </a:path>
                <a:path w="556895" h="881379">
                  <a:moveTo>
                    <a:pt x="556831" y="15430"/>
                  </a:moveTo>
                  <a:lnTo>
                    <a:pt x="541210" y="22101"/>
                  </a:lnTo>
                  <a:lnTo>
                    <a:pt x="541210" y="39955"/>
                  </a:lnTo>
                  <a:lnTo>
                    <a:pt x="556831" y="15430"/>
                  </a:lnTo>
                  <a:close/>
                </a:path>
                <a:path w="556895" h="881379">
                  <a:moveTo>
                    <a:pt x="541210" y="6671"/>
                  </a:moveTo>
                  <a:lnTo>
                    <a:pt x="535518" y="9102"/>
                  </a:lnTo>
                  <a:lnTo>
                    <a:pt x="522352" y="30155"/>
                  </a:lnTo>
                  <a:lnTo>
                    <a:pt x="541210" y="22101"/>
                  </a:lnTo>
                  <a:lnTo>
                    <a:pt x="541210" y="6671"/>
                  </a:lnTo>
                  <a:close/>
                </a:path>
                <a:path w="556895" h="881379">
                  <a:moveTo>
                    <a:pt x="545925" y="4657"/>
                  </a:moveTo>
                  <a:lnTo>
                    <a:pt x="541210" y="6671"/>
                  </a:lnTo>
                  <a:lnTo>
                    <a:pt x="541210" y="22101"/>
                  </a:lnTo>
                  <a:lnTo>
                    <a:pt x="556831" y="15430"/>
                  </a:lnTo>
                  <a:lnTo>
                    <a:pt x="545925" y="4657"/>
                  </a:lnTo>
                  <a:close/>
                </a:path>
                <a:path w="556895" h="881379">
                  <a:moveTo>
                    <a:pt x="556831" y="0"/>
                  </a:moveTo>
                  <a:lnTo>
                    <a:pt x="545925" y="4657"/>
                  </a:lnTo>
                  <a:lnTo>
                    <a:pt x="556831" y="15430"/>
                  </a:lnTo>
                  <a:lnTo>
                    <a:pt x="556831" y="0"/>
                  </a:lnTo>
                  <a:close/>
                </a:path>
                <a:path w="556895" h="881379">
                  <a:moveTo>
                    <a:pt x="541210" y="0"/>
                  </a:moveTo>
                  <a:lnTo>
                    <a:pt x="535518" y="9102"/>
                  </a:lnTo>
                  <a:lnTo>
                    <a:pt x="541210" y="6671"/>
                  </a:lnTo>
                  <a:lnTo>
                    <a:pt x="541210" y="0"/>
                  </a:lnTo>
                  <a:close/>
                </a:path>
                <a:path w="556895" h="881379">
                  <a:moveTo>
                    <a:pt x="541210" y="0"/>
                  </a:moveTo>
                  <a:lnTo>
                    <a:pt x="541210" y="6671"/>
                  </a:lnTo>
                  <a:lnTo>
                    <a:pt x="545925" y="4657"/>
                  </a:lnTo>
                  <a:lnTo>
                    <a:pt x="541210" y="0"/>
                  </a:lnTo>
                  <a:close/>
                </a:path>
                <a:path w="556895" h="881379">
                  <a:moveTo>
                    <a:pt x="556831" y="0"/>
                  </a:moveTo>
                  <a:lnTo>
                    <a:pt x="541210" y="0"/>
                  </a:lnTo>
                  <a:lnTo>
                    <a:pt x="545925" y="4657"/>
                  </a:lnTo>
                  <a:lnTo>
                    <a:pt x="556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455854" y="3820223"/>
              <a:ext cx="556895" cy="865505"/>
            </a:xfrm>
            <a:custGeom>
              <a:avLst/>
              <a:gdLst/>
              <a:ahLst/>
              <a:cxnLst/>
              <a:rect l="l" t="t" r="r" b="b"/>
              <a:pathLst>
                <a:path w="556895" h="865504">
                  <a:moveTo>
                    <a:pt x="556831" y="15430"/>
                  </a:moveTo>
                  <a:lnTo>
                    <a:pt x="15430" y="865441"/>
                  </a:lnTo>
                  <a:lnTo>
                    <a:pt x="0" y="865441"/>
                  </a:lnTo>
                  <a:lnTo>
                    <a:pt x="541210" y="0"/>
                  </a:lnTo>
                  <a:lnTo>
                    <a:pt x="556831" y="0"/>
                  </a:lnTo>
                  <a:lnTo>
                    <a:pt x="556831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902767" y="3818699"/>
              <a:ext cx="111442" cy="12668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454330" y="4560506"/>
              <a:ext cx="111252" cy="142112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772927" y="4028711"/>
              <a:ext cx="123663" cy="123663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6625970" y="4314761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4" h="108585">
                  <a:moveTo>
                    <a:pt x="0" y="0"/>
                  </a:moveTo>
                  <a:lnTo>
                    <a:pt x="108203" y="108013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883026" y="3742880"/>
              <a:ext cx="1175385" cy="958215"/>
            </a:xfrm>
            <a:custGeom>
              <a:avLst/>
              <a:gdLst/>
              <a:ahLst/>
              <a:cxnLst/>
              <a:rect l="l" t="t" r="r" b="b"/>
              <a:pathLst>
                <a:path w="1175385" h="958214">
                  <a:moveTo>
                    <a:pt x="1157199" y="955945"/>
                  </a:moveTo>
                  <a:lnTo>
                    <a:pt x="1159954" y="958215"/>
                  </a:lnTo>
                  <a:lnTo>
                    <a:pt x="1159954" y="956289"/>
                  </a:lnTo>
                  <a:lnTo>
                    <a:pt x="1157199" y="955945"/>
                  </a:lnTo>
                  <a:close/>
                </a:path>
                <a:path w="1175385" h="958214">
                  <a:moveTo>
                    <a:pt x="1129093" y="834580"/>
                  </a:moveTo>
                  <a:lnTo>
                    <a:pt x="1113472" y="834580"/>
                  </a:lnTo>
                  <a:lnTo>
                    <a:pt x="1113472" y="850011"/>
                  </a:lnTo>
                  <a:lnTo>
                    <a:pt x="1138650" y="925235"/>
                  </a:lnTo>
                  <a:lnTo>
                    <a:pt x="1159954" y="942784"/>
                  </a:lnTo>
                  <a:lnTo>
                    <a:pt x="1159954" y="956289"/>
                  </a:lnTo>
                  <a:lnTo>
                    <a:pt x="1175385" y="958215"/>
                  </a:lnTo>
                  <a:lnTo>
                    <a:pt x="1129093" y="850011"/>
                  </a:lnTo>
                  <a:lnTo>
                    <a:pt x="1129093" y="834580"/>
                  </a:lnTo>
                  <a:close/>
                </a:path>
                <a:path w="1175385" h="958214">
                  <a:moveTo>
                    <a:pt x="1137241" y="939505"/>
                  </a:moveTo>
                  <a:lnTo>
                    <a:pt x="1157199" y="955945"/>
                  </a:lnTo>
                  <a:lnTo>
                    <a:pt x="1159954" y="956289"/>
                  </a:lnTo>
                  <a:lnTo>
                    <a:pt x="1159954" y="942784"/>
                  </a:lnTo>
                  <a:lnTo>
                    <a:pt x="1144524" y="942784"/>
                  </a:lnTo>
                  <a:lnTo>
                    <a:pt x="1143740" y="940443"/>
                  </a:lnTo>
                  <a:lnTo>
                    <a:pt x="1137241" y="939505"/>
                  </a:lnTo>
                  <a:close/>
                </a:path>
                <a:path w="1175385" h="958214">
                  <a:moveTo>
                    <a:pt x="1051750" y="927163"/>
                  </a:moveTo>
                  <a:lnTo>
                    <a:pt x="1051750" y="942784"/>
                  </a:lnTo>
                  <a:lnTo>
                    <a:pt x="1157199" y="955945"/>
                  </a:lnTo>
                  <a:lnTo>
                    <a:pt x="1137241" y="939505"/>
                  </a:lnTo>
                  <a:lnTo>
                    <a:pt x="1051750" y="927163"/>
                  </a:lnTo>
                  <a:close/>
                </a:path>
                <a:path w="1175385" h="958214">
                  <a:moveTo>
                    <a:pt x="1143740" y="940443"/>
                  </a:moveTo>
                  <a:lnTo>
                    <a:pt x="1144524" y="942784"/>
                  </a:lnTo>
                  <a:lnTo>
                    <a:pt x="1159954" y="942784"/>
                  </a:lnTo>
                  <a:lnTo>
                    <a:pt x="1143740" y="940443"/>
                  </a:lnTo>
                  <a:close/>
                </a:path>
                <a:path w="1175385" h="958214">
                  <a:moveTo>
                    <a:pt x="1138650" y="925235"/>
                  </a:moveTo>
                  <a:lnTo>
                    <a:pt x="1143740" y="940443"/>
                  </a:lnTo>
                  <a:lnTo>
                    <a:pt x="1159954" y="942784"/>
                  </a:lnTo>
                  <a:lnTo>
                    <a:pt x="1138650" y="925235"/>
                  </a:lnTo>
                  <a:close/>
                </a:path>
                <a:path w="1175385" h="958214">
                  <a:moveTo>
                    <a:pt x="36102" y="18378"/>
                  </a:moveTo>
                  <a:lnTo>
                    <a:pt x="41351" y="36782"/>
                  </a:lnTo>
                  <a:lnTo>
                    <a:pt x="1137241" y="939505"/>
                  </a:lnTo>
                  <a:lnTo>
                    <a:pt x="1143740" y="940443"/>
                  </a:lnTo>
                  <a:lnTo>
                    <a:pt x="1138650" y="925235"/>
                  </a:lnTo>
                  <a:lnTo>
                    <a:pt x="38084" y="18661"/>
                  </a:lnTo>
                  <a:lnTo>
                    <a:pt x="36102" y="18378"/>
                  </a:lnTo>
                  <a:close/>
                </a:path>
                <a:path w="1175385" h="958214">
                  <a:moveTo>
                    <a:pt x="0" y="0"/>
                  </a:moveTo>
                  <a:lnTo>
                    <a:pt x="46291" y="108204"/>
                  </a:lnTo>
                  <a:lnTo>
                    <a:pt x="61722" y="108204"/>
                  </a:lnTo>
                  <a:lnTo>
                    <a:pt x="41351" y="36782"/>
                  </a:lnTo>
                  <a:lnTo>
                    <a:pt x="15430" y="15430"/>
                  </a:lnTo>
                  <a:lnTo>
                    <a:pt x="15430" y="1925"/>
                  </a:lnTo>
                  <a:lnTo>
                    <a:pt x="0" y="0"/>
                  </a:lnTo>
                  <a:close/>
                </a:path>
                <a:path w="1175385" h="958214">
                  <a:moveTo>
                    <a:pt x="15430" y="15430"/>
                  </a:moveTo>
                  <a:lnTo>
                    <a:pt x="41351" y="36782"/>
                  </a:lnTo>
                  <a:lnTo>
                    <a:pt x="36102" y="18378"/>
                  </a:lnTo>
                  <a:lnTo>
                    <a:pt x="15430" y="15430"/>
                  </a:lnTo>
                  <a:close/>
                </a:path>
                <a:path w="1175385" h="958214">
                  <a:moveTo>
                    <a:pt x="32000" y="3993"/>
                  </a:moveTo>
                  <a:lnTo>
                    <a:pt x="35599" y="16613"/>
                  </a:lnTo>
                  <a:lnTo>
                    <a:pt x="38084" y="18661"/>
                  </a:lnTo>
                  <a:lnTo>
                    <a:pt x="123634" y="30861"/>
                  </a:lnTo>
                  <a:lnTo>
                    <a:pt x="123634" y="15430"/>
                  </a:lnTo>
                  <a:lnTo>
                    <a:pt x="32000" y="3993"/>
                  </a:lnTo>
                  <a:close/>
                </a:path>
                <a:path w="1175385" h="958214">
                  <a:moveTo>
                    <a:pt x="35599" y="16613"/>
                  </a:moveTo>
                  <a:lnTo>
                    <a:pt x="36102" y="18378"/>
                  </a:lnTo>
                  <a:lnTo>
                    <a:pt x="38084" y="18661"/>
                  </a:lnTo>
                  <a:lnTo>
                    <a:pt x="35599" y="16613"/>
                  </a:lnTo>
                  <a:close/>
                </a:path>
                <a:path w="1175385" h="958214">
                  <a:moveTo>
                    <a:pt x="23891" y="6969"/>
                  </a:moveTo>
                  <a:lnTo>
                    <a:pt x="15430" y="15430"/>
                  </a:lnTo>
                  <a:lnTo>
                    <a:pt x="36102" y="18378"/>
                  </a:lnTo>
                  <a:lnTo>
                    <a:pt x="35599" y="16613"/>
                  </a:lnTo>
                  <a:lnTo>
                    <a:pt x="23891" y="6969"/>
                  </a:lnTo>
                  <a:close/>
                </a:path>
                <a:path w="1175385" h="958214">
                  <a:moveTo>
                    <a:pt x="27436" y="3424"/>
                  </a:moveTo>
                  <a:lnTo>
                    <a:pt x="23891" y="6969"/>
                  </a:lnTo>
                  <a:lnTo>
                    <a:pt x="35599" y="16613"/>
                  </a:lnTo>
                  <a:lnTo>
                    <a:pt x="32000" y="3993"/>
                  </a:lnTo>
                  <a:lnTo>
                    <a:pt x="27436" y="3424"/>
                  </a:lnTo>
                  <a:close/>
                </a:path>
                <a:path w="1175385" h="958214">
                  <a:moveTo>
                    <a:pt x="15430" y="1925"/>
                  </a:moveTo>
                  <a:lnTo>
                    <a:pt x="15430" y="15430"/>
                  </a:lnTo>
                  <a:lnTo>
                    <a:pt x="23891" y="6969"/>
                  </a:lnTo>
                  <a:lnTo>
                    <a:pt x="18185" y="2269"/>
                  </a:lnTo>
                  <a:lnTo>
                    <a:pt x="15430" y="1925"/>
                  </a:lnTo>
                  <a:close/>
                </a:path>
                <a:path w="1175385" h="958214">
                  <a:moveTo>
                    <a:pt x="18185" y="2269"/>
                  </a:moveTo>
                  <a:lnTo>
                    <a:pt x="23891" y="6969"/>
                  </a:lnTo>
                  <a:lnTo>
                    <a:pt x="27436" y="3424"/>
                  </a:lnTo>
                  <a:lnTo>
                    <a:pt x="18185" y="2269"/>
                  </a:lnTo>
                  <a:close/>
                </a:path>
                <a:path w="1175385" h="958214">
                  <a:moveTo>
                    <a:pt x="30861" y="0"/>
                  </a:moveTo>
                  <a:lnTo>
                    <a:pt x="27436" y="3424"/>
                  </a:lnTo>
                  <a:lnTo>
                    <a:pt x="32000" y="3993"/>
                  </a:lnTo>
                  <a:lnTo>
                    <a:pt x="30861" y="0"/>
                  </a:lnTo>
                  <a:close/>
                </a:path>
                <a:path w="1175385" h="958214">
                  <a:moveTo>
                    <a:pt x="15430" y="0"/>
                  </a:moveTo>
                  <a:lnTo>
                    <a:pt x="15430" y="1925"/>
                  </a:lnTo>
                  <a:lnTo>
                    <a:pt x="18185" y="2269"/>
                  </a:lnTo>
                  <a:lnTo>
                    <a:pt x="15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898457" y="3742880"/>
              <a:ext cx="1144905" cy="958215"/>
            </a:xfrm>
            <a:custGeom>
              <a:avLst/>
              <a:gdLst/>
              <a:ahLst/>
              <a:cxnLst/>
              <a:rect l="l" t="t" r="r" b="b"/>
              <a:pathLst>
                <a:path w="1144904" h="958214">
                  <a:moveTo>
                    <a:pt x="1144524" y="958215"/>
                  </a:moveTo>
                  <a:lnTo>
                    <a:pt x="0" y="15430"/>
                  </a:lnTo>
                  <a:lnTo>
                    <a:pt x="0" y="0"/>
                  </a:lnTo>
                  <a:lnTo>
                    <a:pt x="1144524" y="942784"/>
                  </a:lnTo>
                  <a:lnTo>
                    <a:pt x="1144524" y="9582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933253" y="4575937"/>
              <a:ext cx="126682" cy="12668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881502" y="3741356"/>
              <a:ext cx="217961" cy="217961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3084004" y="3897376"/>
              <a:ext cx="835660" cy="695960"/>
            </a:xfrm>
            <a:custGeom>
              <a:avLst/>
              <a:gdLst/>
              <a:ahLst/>
              <a:cxnLst/>
              <a:rect l="l" t="t" r="r" b="b"/>
              <a:pathLst>
                <a:path w="835660" h="695960">
                  <a:moveTo>
                    <a:pt x="803151" y="691521"/>
                  </a:moveTo>
                  <a:lnTo>
                    <a:pt x="804291" y="695515"/>
                  </a:lnTo>
                  <a:lnTo>
                    <a:pt x="807715" y="692091"/>
                  </a:lnTo>
                  <a:lnTo>
                    <a:pt x="803151" y="691521"/>
                  </a:lnTo>
                  <a:close/>
                </a:path>
                <a:path w="835660" h="695960">
                  <a:moveTo>
                    <a:pt x="816989" y="693248"/>
                  </a:moveTo>
                  <a:lnTo>
                    <a:pt x="819721" y="695515"/>
                  </a:lnTo>
                  <a:lnTo>
                    <a:pt x="819721" y="693589"/>
                  </a:lnTo>
                  <a:lnTo>
                    <a:pt x="816989" y="693248"/>
                  </a:lnTo>
                  <a:close/>
                </a:path>
                <a:path w="835660" h="695960">
                  <a:moveTo>
                    <a:pt x="788860" y="571881"/>
                  </a:moveTo>
                  <a:lnTo>
                    <a:pt x="773430" y="571881"/>
                  </a:lnTo>
                  <a:lnTo>
                    <a:pt x="773430" y="587311"/>
                  </a:lnTo>
                  <a:lnTo>
                    <a:pt x="793742" y="658531"/>
                  </a:lnTo>
                  <a:lnTo>
                    <a:pt x="819721" y="680085"/>
                  </a:lnTo>
                  <a:lnTo>
                    <a:pt x="819721" y="693589"/>
                  </a:lnTo>
                  <a:lnTo>
                    <a:pt x="835152" y="695515"/>
                  </a:lnTo>
                  <a:lnTo>
                    <a:pt x="788860" y="587311"/>
                  </a:lnTo>
                  <a:lnTo>
                    <a:pt x="788860" y="571881"/>
                  </a:lnTo>
                  <a:close/>
                </a:path>
                <a:path w="835660" h="695960">
                  <a:moveTo>
                    <a:pt x="819721" y="680085"/>
                  </a:moveTo>
                  <a:lnTo>
                    <a:pt x="811287" y="688518"/>
                  </a:lnTo>
                  <a:lnTo>
                    <a:pt x="816989" y="693248"/>
                  </a:lnTo>
                  <a:lnTo>
                    <a:pt x="819721" y="693589"/>
                  </a:lnTo>
                  <a:lnTo>
                    <a:pt x="819721" y="680085"/>
                  </a:lnTo>
                  <a:close/>
                </a:path>
                <a:path w="835660" h="695960">
                  <a:moveTo>
                    <a:pt x="811287" y="688518"/>
                  </a:moveTo>
                  <a:lnTo>
                    <a:pt x="807715" y="692091"/>
                  </a:lnTo>
                  <a:lnTo>
                    <a:pt x="816989" y="693248"/>
                  </a:lnTo>
                  <a:lnTo>
                    <a:pt x="811287" y="688518"/>
                  </a:lnTo>
                  <a:close/>
                </a:path>
                <a:path w="835660" h="695960">
                  <a:moveTo>
                    <a:pt x="799507" y="678745"/>
                  </a:moveTo>
                  <a:lnTo>
                    <a:pt x="803151" y="691521"/>
                  </a:lnTo>
                  <a:lnTo>
                    <a:pt x="807715" y="692091"/>
                  </a:lnTo>
                  <a:lnTo>
                    <a:pt x="811287" y="688518"/>
                  </a:lnTo>
                  <a:lnTo>
                    <a:pt x="799507" y="678745"/>
                  </a:lnTo>
                  <a:close/>
                </a:path>
                <a:path w="835660" h="695960">
                  <a:moveTo>
                    <a:pt x="711517" y="664654"/>
                  </a:moveTo>
                  <a:lnTo>
                    <a:pt x="711517" y="680085"/>
                  </a:lnTo>
                  <a:lnTo>
                    <a:pt x="803151" y="691521"/>
                  </a:lnTo>
                  <a:lnTo>
                    <a:pt x="799507" y="678745"/>
                  </a:lnTo>
                  <a:lnTo>
                    <a:pt x="797262" y="676882"/>
                  </a:lnTo>
                  <a:lnTo>
                    <a:pt x="711517" y="664654"/>
                  </a:lnTo>
                  <a:close/>
                </a:path>
                <a:path w="835660" h="695960">
                  <a:moveTo>
                    <a:pt x="799049" y="677137"/>
                  </a:moveTo>
                  <a:lnTo>
                    <a:pt x="799507" y="678745"/>
                  </a:lnTo>
                  <a:lnTo>
                    <a:pt x="811287" y="688518"/>
                  </a:lnTo>
                  <a:lnTo>
                    <a:pt x="819721" y="680085"/>
                  </a:lnTo>
                  <a:lnTo>
                    <a:pt x="799049" y="677137"/>
                  </a:lnTo>
                  <a:close/>
                </a:path>
                <a:path w="835660" h="695960">
                  <a:moveTo>
                    <a:pt x="793742" y="658531"/>
                  </a:moveTo>
                  <a:lnTo>
                    <a:pt x="799049" y="677137"/>
                  </a:lnTo>
                  <a:lnTo>
                    <a:pt x="819721" y="680085"/>
                  </a:lnTo>
                  <a:lnTo>
                    <a:pt x="793742" y="658531"/>
                  </a:lnTo>
                  <a:close/>
                </a:path>
                <a:path w="835660" h="695960">
                  <a:moveTo>
                    <a:pt x="797262" y="676882"/>
                  </a:moveTo>
                  <a:lnTo>
                    <a:pt x="799507" y="678745"/>
                  </a:lnTo>
                  <a:lnTo>
                    <a:pt x="799049" y="677137"/>
                  </a:lnTo>
                  <a:lnTo>
                    <a:pt x="797262" y="676882"/>
                  </a:lnTo>
                  <a:close/>
                </a:path>
                <a:path w="835660" h="695960">
                  <a:moveTo>
                    <a:pt x="0" y="0"/>
                  </a:moveTo>
                  <a:lnTo>
                    <a:pt x="0" y="15430"/>
                  </a:lnTo>
                  <a:lnTo>
                    <a:pt x="797262" y="676882"/>
                  </a:lnTo>
                  <a:lnTo>
                    <a:pt x="799049" y="677137"/>
                  </a:lnTo>
                  <a:lnTo>
                    <a:pt x="793742" y="6585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84004" y="3897376"/>
              <a:ext cx="819785" cy="695960"/>
            </a:xfrm>
            <a:custGeom>
              <a:avLst/>
              <a:gdLst/>
              <a:ahLst/>
              <a:cxnLst/>
              <a:rect l="l" t="t" r="r" b="b"/>
              <a:pathLst>
                <a:path w="819785" h="695960">
                  <a:moveTo>
                    <a:pt x="0" y="0"/>
                  </a:moveTo>
                  <a:lnTo>
                    <a:pt x="819721" y="680085"/>
                  </a:lnTo>
                  <a:lnTo>
                    <a:pt x="819721" y="695515"/>
                  </a:lnTo>
                  <a:lnTo>
                    <a:pt x="0" y="154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793997" y="4467733"/>
              <a:ext cx="126682" cy="126682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586624" y="4307031"/>
              <a:ext cx="123854" cy="123473"/>
            </a:xfrm>
            <a:prstGeom prst="rect">
              <a:avLst/>
            </a:prstGeom>
          </p:spPr>
        </p:pic>
      </p:grpSp>
      <p:sp>
        <p:nvSpPr>
          <p:cNvPr id="138" name="object 138"/>
          <p:cNvSpPr txBox="1"/>
          <p:nvPr/>
        </p:nvSpPr>
        <p:spPr>
          <a:xfrm>
            <a:off x="5299964" y="1643352"/>
            <a:ext cx="3595370" cy="8362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206625" algn="l"/>
              </a:tabLst>
            </a:pPr>
            <a:r>
              <a:rPr sz="1450" b="1" spc="-5" dirty="0">
                <a:latin typeface="Times New Roman"/>
                <a:cs typeface="Times New Roman"/>
              </a:rPr>
              <a:t>ЗАКАЗЧИКИ</a:t>
            </a:r>
            <a:r>
              <a:rPr sz="1450" b="1" spc="95" dirty="0">
                <a:latin typeface="Times New Roman"/>
                <a:cs typeface="Times New Roman"/>
              </a:rPr>
              <a:t> </a:t>
            </a:r>
            <a:r>
              <a:rPr sz="1450" dirty="0">
                <a:latin typeface="Times New Roman"/>
                <a:cs typeface="Times New Roman"/>
              </a:rPr>
              <a:t>(Clients)	</a:t>
            </a:r>
            <a:r>
              <a:rPr sz="1450" spc="15" dirty="0">
                <a:latin typeface="Times New Roman"/>
                <a:cs typeface="Times New Roman"/>
              </a:rPr>
              <a:t>ЭТАПЫ</a:t>
            </a:r>
            <a:r>
              <a:rPr sz="1450" spc="10" dirty="0">
                <a:latin typeface="Times New Roman"/>
                <a:cs typeface="Times New Roman"/>
              </a:rPr>
              <a:t> </a:t>
            </a:r>
            <a:r>
              <a:rPr sz="1450" spc="-10" dirty="0">
                <a:latin typeface="Times New Roman"/>
                <a:cs typeface="Times New Roman"/>
              </a:rPr>
              <a:t>(Stagies)</a:t>
            </a:r>
            <a:endParaRPr sz="1450">
              <a:latin typeface="Times New Roman"/>
              <a:cs typeface="Times New Roman"/>
            </a:endParaRPr>
          </a:p>
          <a:p>
            <a:pPr marL="445134" marR="1921510">
              <a:lnSpc>
                <a:spcPts val="1700"/>
              </a:lnSpc>
              <a:spcBef>
                <a:spcPts val="1275"/>
              </a:spcBef>
            </a:pP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5" dirty="0">
                <a:latin typeface="Times New Roman"/>
                <a:cs typeface="Times New Roman"/>
              </a:rPr>
              <a:t>д</a:t>
            </a:r>
            <a:r>
              <a:rPr sz="1450" spc="-50" dirty="0">
                <a:latin typeface="Times New Roman"/>
                <a:cs typeface="Times New Roman"/>
              </a:rPr>
              <a:t>е</a:t>
            </a:r>
            <a:r>
              <a:rPr sz="1450" spc="85" dirty="0">
                <a:latin typeface="Times New Roman"/>
                <a:cs typeface="Times New Roman"/>
              </a:rPr>
              <a:t>н</a:t>
            </a:r>
            <a:r>
              <a:rPr sz="1450" spc="-40" dirty="0">
                <a:latin typeface="Times New Roman"/>
                <a:cs typeface="Times New Roman"/>
              </a:rPr>
              <a:t>т</a:t>
            </a:r>
            <a:r>
              <a:rPr sz="1450" spc="-60" dirty="0">
                <a:latin typeface="Times New Roman"/>
                <a:cs typeface="Times New Roman"/>
              </a:rPr>
              <a:t>и</a:t>
            </a:r>
            <a:r>
              <a:rPr sz="1450" spc="40" dirty="0">
                <a:latin typeface="Times New Roman"/>
                <a:cs typeface="Times New Roman"/>
              </a:rPr>
              <a:t>ф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-80" dirty="0">
                <a:latin typeface="Times New Roman"/>
                <a:cs typeface="Times New Roman"/>
              </a:rPr>
              <a:t>к</a:t>
            </a:r>
            <a:r>
              <a:rPr sz="1450" spc="70" dirty="0">
                <a:latin typeface="Times New Roman"/>
                <a:cs typeface="Times New Roman"/>
              </a:rPr>
              <a:t>а</a:t>
            </a:r>
            <a:r>
              <a:rPr sz="1450" spc="-15" dirty="0">
                <a:latin typeface="Times New Roman"/>
                <a:cs typeface="Times New Roman"/>
              </a:rPr>
              <a:t>то</a:t>
            </a:r>
            <a:r>
              <a:rPr sz="1450" dirty="0">
                <a:latin typeface="Times New Roman"/>
                <a:cs typeface="Times New Roman"/>
              </a:rPr>
              <a:t>р  </a:t>
            </a:r>
            <a:r>
              <a:rPr sz="1450" spc="10" dirty="0">
                <a:latin typeface="Times New Roman"/>
                <a:cs typeface="Times New Roman"/>
              </a:rPr>
              <a:t>заказчика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583171" y="5105880"/>
            <a:ext cx="1230630" cy="4648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200"/>
              </a:spcBef>
            </a:pPr>
            <a:r>
              <a:rPr sz="1450" spc="-60" dirty="0">
                <a:latin typeface="Times New Roman"/>
                <a:cs typeface="Times New Roman"/>
              </a:rPr>
              <a:t>и</a:t>
            </a:r>
            <a:r>
              <a:rPr sz="1450" spc="5" dirty="0">
                <a:latin typeface="Times New Roman"/>
                <a:cs typeface="Times New Roman"/>
              </a:rPr>
              <a:t>д</a:t>
            </a:r>
            <a:r>
              <a:rPr sz="1450" spc="-50" dirty="0">
                <a:latin typeface="Times New Roman"/>
                <a:cs typeface="Times New Roman"/>
              </a:rPr>
              <a:t>е</a:t>
            </a:r>
            <a:r>
              <a:rPr sz="1450" spc="85" dirty="0">
                <a:latin typeface="Times New Roman"/>
                <a:cs typeface="Times New Roman"/>
              </a:rPr>
              <a:t>н</a:t>
            </a:r>
            <a:r>
              <a:rPr sz="1450" spc="-40" dirty="0">
                <a:latin typeface="Times New Roman"/>
                <a:cs typeface="Times New Roman"/>
              </a:rPr>
              <a:t>т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-80" dirty="0">
                <a:latin typeface="Times New Roman"/>
                <a:cs typeface="Times New Roman"/>
              </a:rPr>
              <a:t>ф</a:t>
            </a:r>
            <a:r>
              <a:rPr sz="1450" spc="60" dirty="0">
                <a:latin typeface="Times New Roman"/>
                <a:cs typeface="Times New Roman"/>
              </a:rPr>
              <a:t>и</a:t>
            </a:r>
            <a:r>
              <a:rPr sz="1450" spc="35" dirty="0">
                <a:latin typeface="Times New Roman"/>
                <a:cs typeface="Times New Roman"/>
              </a:rPr>
              <a:t>к</a:t>
            </a:r>
            <a:r>
              <a:rPr sz="1450" spc="-50" dirty="0">
                <a:latin typeface="Times New Roman"/>
                <a:cs typeface="Times New Roman"/>
              </a:rPr>
              <a:t>а</a:t>
            </a:r>
            <a:r>
              <a:rPr sz="1450" spc="-15" dirty="0">
                <a:latin typeface="Times New Roman"/>
                <a:cs typeface="Times New Roman"/>
              </a:rPr>
              <a:t>то</a:t>
            </a:r>
            <a:r>
              <a:rPr sz="1450" dirty="0">
                <a:latin typeface="Times New Roman"/>
                <a:cs typeface="Times New Roman"/>
              </a:rPr>
              <a:t>р  </a:t>
            </a:r>
            <a:r>
              <a:rPr sz="1450" spc="-5" dirty="0">
                <a:latin typeface="Times New Roman"/>
                <a:cs typeface="Times New Roman"/>
              </a:rPr>
              <a:t>сотрудника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678939" y="3700752"/>
            <a:ext cx="1231900" cy="4648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200"/>
              </a:spcBef>
            </a:pPr>
            <a:r>
              <a:rPr sz="1450" spc="-5" dirty="0">
                <a:latin typeface="Times New Roman"/>
                <a:cs typeface="Times New Roman"/>
              </a:rPr>
              <a:t>номер</a:t>
            </a:r>
            <a:r>
              <a:rPr sz="1450" spc="-60" dirty="0">
                <a:latin typeface="Times New Roman"/>
                <a:cs typeface="Times New Roman"/>
              </a:rPr>
              <a:t> </a:t>
            </a:r>
            <a:r>
              <a:rPr sz="1450" spc="-10" dirty="0">
                <a:latin typeface="Times New Roman"/>
                <a:cs typeface="Times New Roman"/>
              </a:rPr>
              <a:t>комнаты </a:t>
            </a:r>
            <a:r>
              <a:rPr sz="1450" spc="-345" dirty="0">
                <a:latin typeface="Times New Roman"/>
                <a:cs typeface="Times New Roman"/>
              </a:rPr>
              <a:t> </a:t>
            </a:r>
            <a:r>
              <a:rPr sz="1450" spc="5" dirty="0">
                <a:latin typeface="Times New Roman"/>
                <a:cs typeface="Times New Roman"/>
              </a:rPr>
              <a:t>и</a:t>
            </a:r>
            <a:r>
              <a:rPr sz="1450" spc="-50" dirty="0">
                <a:latin typeface="Times New Roman"/>
                <a:cs typeface="Times New Roman"/>
              </a:rPr>
              <a:t> </a:t>
            </a:r>
            <a:r>
              <a:rPr sz="1450" spc="10" dirty="0">
                <a:latin typeface="Times New Roman"/>
                <a:cs typeface="Times New Roman"/>
              </a:rPr>
              <a:t>телефон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1537335" y="5968301"/>
            <a:ext cx="1685925" cy="695325"/>
          </a:xfrm>
          <a:custGeom>
            <a:avLst/>
            <a:gdLst/>
            <a:ahLst/>
            <a:cxnLst/>
            <a:rect l="l" t="t" r="r" b="b"/>
            <a:pathLst>
              <a:path w="1685925" h="695325">
                <a:moveTo>
                  <a:pt x="0" y="0"/>
                </a:moveTo>
                <a:lnTo>
                  <a:pt x="0" y="695325"/>
                </a:lnTo>
                <a:lnTo>
                  <a:pt x="1685925" y="695325"/>
                </a:lnTo>
                <a:lnTo>
                  <a:pt x="1685925" y="0"/>
                </a:lnTo>
                <a:lnTo>
                  <a:pt x="0" y="0"/>
                </a:lnTo>
                <a:close/>
              </a:path>
            </a:pathLst>
          </a:custGeom>
          <a:ln w="15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 txBox="1"/>
          <p:nvPr/>
        </p:nvSpPr>
        <p:spPr>
          <a:xfrm>
            <a:off x="1648460" y="6001992"/>
            <a:ext cx="1473200" cy="66611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1905" algn="ctr">
              <a:lnSpc>
                <a:spcPts val="1580"/>
              </a:lnSpc>
              <a:spcBef>
                <a:spcPts val="295"/>
              </a:spcBef>
            </a:pPr>
            <a:r>
              <a:rPr sz="1450" b="1" spc="15" dirty="0">
                <a:latin typeface="Times New Roman"/>
                <a:cs typeface="Times New Roman"/>
              </a:rPr>
              <a:t>ВИДЫ </a:t>
            </a:r>
            <a:r>
              <a:rPr sz="1450" b="1" spc="20" dirty="0">
                <a:latin typeface="Times New Roman"/>
                <a:cs typeface="Times New Roman"/>
              </a:rPr>
              <a:t> </a:t>
            </a:r>
            <a:r>
              <a:rPr sz="1450" b="1" spc="90" dirty="0">
                <a:latin typeface="Times New Roman"/>
                <a:cs typeface="Times New Roman"/>
              </a:rPr>
              <a:t>О</a:t>
            </a:r>
            <a:r>
              <a:rPr sz="1450" b="1" dirty="0">
                <a:latin typeface="Times New Roman"/>
                <a:cs typeface="Times New Roman"/>
              </a:rPr>
              <a:t>Б</a:t>
            </a:r>
            <a:r>
              <a:rPr sz="1450" b="1" spc="-25" dirty="0">
                <a:latin typeface="Times New Roman"/>
                <a:cs typeface="Times New Roman"/>
              </a:rPr>
              <a:t>Р</a:t>
            </a:r>
            <a:r>
              <a:rPr sz="1450" b="1" spc="25" dirty="0">
                <a:latin typeface="Times New Roman"/>
                <a:cs typeface="Times New Roman"/>
              </a:rPr>
              <a:t>А</a:t>
            </a:r>
            <a:r>
              <a:rPr sz="1450" b="1" spc="-25" dirty="0">
                <a:latin typeface="Times New Roman"/>
                <a:cs typeface="Times New Roman"/>
              </a:rPr>
              <a:t>З</a:t>
            </a:r>
            <a:r>
              <a:rPr sz="1450" b="1" spc="-30" dirty="0">
                <a:latin typeface="Times New Roman"/>
                <a:cs typeface="Times New Roman"/>
              </a:rPr>
              <a:t>О</a:t>
            </a:r>
            <a:r>
              <a:rPr sz="1450" b="1" spc="-10" dirty="0">
                <a:latin typeface="Times New Roman"/>
                <a:cs typeface="Times New Roman"/>
              </a:rPr>
              <a:t>В</a:t>
            </a:r>
            <a:r>
              <a:rPr sz="1450" b="1" spc="50" dirty="0">
                <a:latin typeface="Times New Roman"/>
                <a:cs typeface="Times New Roman"/>
              </a:rPr>
              <a:t>А</a:t>
            </a:r>
            <a:r>
              <a:rPr sz="1450" b="1" spc="-30" dirty="0">
                <a:latin typeface="Times New Roman"/>
                <a:cs typeface="Times New Roman"/>
              </a:rPr>
              <a:t>Н</a:t>
            </a:r>
            <a:r>
              <a:rPr sz="1450" b="1" spc="65" dirty="0">
                <a:latin typeface="Times New Roman"/>
                <a:cs typeface="Times New Roman"/>
              </a:rPr>
              <a:t>И</a:t>
            </a:r>
            <a:r>
              <a:rPr sz="1450" b="1" spc="5" dirty="0">
                <a:latin typeface="Times New Roman"/>
                <a:cs typeface="Times New Roman"/>
              </a:rPr>
              <a:t>Я</a:t>
            </a:r>
            <a:endParaRPr sz="1450">
              <a:latin typeface="Times New Roman"/>
              <a:cs typeface="Times New Roman"/>
            </a:endParaRPr>
          </a:p>
          <a:p>
            <a:pPr marL="6985" algn="ctr">
              <a:lnSpc>
                <a:spcPts val="1680"/>
              </a:lnSpc>
            </a:pPr>
            <a:r>
              <a:rPr sz="1450" dirty="0">
                <a:latin typeface="Times New Roman"/>
                <a:cs typeface="Times New Roman"/>
              </a:rPr>
              <a:t>(Grades)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3237166" y="6269562"/>
            <a:ext cx="962025" cy="133350"/>
            <a:chOff x="3237166" y="6269562"/>
            <a:chExt cx="962025" cy="133350"/>
          </a:xfrm>
        </p:grpSpPr>
        <p:sp>
          <p:nvSpPr>
            <p:cNvPr id="144" name="object 144"/>
            <p:cNvSpPr/>
            <p:nvPr/>
          </p:nvSpPr>
          <p:spPr>
            <a:xfrm>
              <a:off x="3238690" y="6277292"/>
              <a:ext cx="835660" cy="123825"/>
            </a:xfrm>
            <a:custGeom>
              <a:avLst/>
              <a:gdLst/>
              <a:ahLst/>
              <a:cxnLst/>
              <a:rect l="l" t="t" r="r" b="b"/>
              <a:pathLst>
                <a:path w="835660" h="123825">
                  <a:moveTo>
                    <a:pt x="15430" y="51614"/>
                  </a:moveTo>
                  <a:lnTo>
                    <a:pt x="0" y="61912"/>
                  </a:lnTo>
                  <a:lnTo>
                    <a:pt x="92773" y="108204"/>
                  </a:lnTo>
                  <a:lnTo>
                    <a:pt x="108204" y="123634"/>
                  </a:lnTo>
                  <a:lnTo>
                    <a:pt x="108204" y="108204"/>
                  </a:lnTo>
                  <a:lnTo>
                    <a:pt x="38623" y="61912"/>
                  </a:lnTo>
                  <a:lnTo>
                    <a:pt x="15430" y="61912"/>
                  </a:lnTo>
                  <a:lnTo>
                    <a:pt x="15430" y="51614"/>
                  </a:lnTo>
                  <a:close/>
                </a:path>
                <a:path w="835660" h="123825">
                  <a:moveTo>
                    <a:pt x="808142" y="54185"/>
                  </a:moveTo>
                  <a:lnTo>
                    <a:pt x="726948" y="108204"/>
                  </a:lnTo>
                  <a:lnTo>
                    <a:pt x="726948" y="123634"/>
                  </a:lnTo>
                  <a:lnTo>
                    <a:pt x="742378" y="108204"/>
                  </a:lnTo>
                  <a:lnTo>
                    <a:pt x="835151" y="61912"/>
                  </a:lnTo>
                  <a:lnTo>
                    <a:pt x="819721" y="61912"/>
                  </a:lnTo>
                  <a:lnTo>
                    <a:pt x="808142" y="54185"/>
                  </a:lnTo>
                  <a:close/>
                </a:path>
                <a:path w="835660" h="123825">
                  <a:moveTo>
                    <a:pt x="15430" y="46482"/>
                  </a:moveTo>
                  <a:lnTo>
                    <a:pt x="0" y="46482"/>
                  </a:lnTo>
                  <a:lnTo>
                    <a:pt x="0" y="61912"/>
                  </a:lnTo>
                  <a:lnTo>
                    <a:pt x="15430" y="51614"/>
                  </a:lnTo>
                  <a:lnTo>
                    <a:pt x="15430" y="46482"/>
                  </a:lnTo>
                  <a:close/>
                </a:path>
                <a:path w="835660" h="123825">
                  <a:moveTo>
                    <a:pt x="19282" y="49044"/>
                  </a:moveTo>
                  <a:lnTo>
                    <a:pt x="15430" y="51614"/>
                  </a:lnTo>
                  <a:lnTo>
                    <a:pt x="15430" y="61912"/>
                  </a:lnTo>
                  <a:lnTo>
                    <a:pt x="27009" y="54185"/>
                  </a:lnTo>
                  <a:lnTo>
                    <a:pt x="19282" y="49044"/>
                  </a:lnTo>
                  <a:close/>
                </a:path>
                <a:path w="835660" h="123825">
                  <a:moveTo>
                    <a:pt x="27009" y="54185"/>
                  </a:moveTo>
                  <a:lnTo>
                    <a:pt x="15430" y="61912"/>
                  </a:lnTo>
                  <a:lnTo>
                    <a:pt x="38623" y="61912"/>
                  </a:lnTo>
                  <a:lnTo>
                    <a:pt x="27009" y="54185"/>
                  </a:lnTo>
                  <a:close/>
                </a:path>
                <a:path w="835660" h="123825">
                  <a:moveTo>
                    <a:pt x="796599" y="46482"/>
                  </a:moveTo>
                  <a:lnTo>
                    <a:pt x="38552" y="46482"/>
                  </a:lnTo>
                  <a:lnTo>
                    <a:pt x="27009" y="54185"/>
                  </a:lnTo>
                  <a:lnTo>
                    <a:pt x="38623" y="61912"/>
                  </a:lnTo>
                  <a:lnTo>
                    <a:pt x="796528" y="61912"/>
                  </a:lnTo>
                  <a:lnTo>
                    <a:pt x="808142" y="54185"/>
                  </a:lnTo>
                  <a:lnTo>
                    <a:pt x="796599" y="46482"/>
                  </a:lnTo>
                  <a:close/>
                </a:path>
                <a:path w="835660" h="123825">
                  <a:moveTo>
                    <a:pt x="815869" y="49044"/>
                  </a:moveTo>
                  <a:lnTo>
                    <a:pt x="808142" y="54185"/>
                  </a:lnTo>
                  <a:lnTo>
                    <a:pt x="819721" y="61912"/>
                  </a:lnTo>
                  <a:lnTo>
                    <a:pt x="819721" y="51614"/>
                  </a:lnTo>
                  <a:lnTo>
                    <a:pt x="815869" y="49044"/>
                  </a:lnTo>
                  <a:close/>
                </a:path>
                <a:path w="835660" h="123825">
                  <a:moveTo>
                    <a:pt x="819721" y="51614"/>
                  </a:moveTo>
                  <a:lnTo>
                    <a:pt x="819721" y="61912"/>
                  </a:lnTo>
                  <a:lnTo>
                    <a:pt x="835151" y="61912"/>
                  </a:lnTo>
                  <a:lnTo>
                    <a:pt x="819721" y="51614"/>
                  </a:lnTo>
                  <a:close/>
                </a:path>
                <a:path w="835660" h="123825">
                  <a:moveTo>
                    <a:pt x="835151" y="46482"/>
                  </a:moveTo>
                  <a:lnTo>
                    <a:pt x="819721" y="46482"/>
                  </a:lnTo>
                  <a:lnTo>
                    <a:pt x="819721" y="51614"/>
                  </a:lnTo>
                  <a:lnTo>
                    <a:pt x="835151" y="61912"/>
                  </a:lnTo>
                  <a:lnTo>
                    <a:pt x="835151" y="46482"/>
                  </a:lnTo>
                  <a:close/>
                </a:path>
                <a:path w="835660" h="123825">
                  <a:moveTo>
                    <a:pt x="108204" y="0"/>
                  </a:moveTo>
                  <a:lnTo>
                    <a:pt x="92773" y="0"/>
                  </a:lnTo>
                  <a:lnTo>
                    <a:pt x="19282" y="49044"/>
                  </a:lnTo>
                  <a:lnTo>
                    <a:pt x="27009" y="54185"/>
                  </a:lnTo>
                  <a:lnTo>
                    <a:pt x="108204" y="0"/>
                  </a:lnTo>
                  <a:close/>
                </a:path>
                <a:path w="835660" h="123825">
                  <a:moveTo>
                    <a:pt x="742378" y="0"/>
                  </a:moveTo>
                  <a:lnTo>
                    <a:pt x="726948" y="0"/>
                  </a:lnTo>
                  <a:lnTo>
                    <a:pt x="808142" y="54185"/>
                  </a:lnTo>
                  <a:lnTo>
                    <a:pt x="815869" y="49044"/>
                  </a:lnTo>
                  <a:lnTo>
                    <a:pt x="742378" y="0"/>
                  </a:lnTo>
                  <a:close/>
                </a:path>
                <a:path w="835660" h="123825">
                  <a:moveTo>
                    <a:pt x="15430" y="46482"/>
                  </a:moveTo>
                  <a:lnTo>
                    <a:pt x="15430" y="51614"/>
                  </a:lnTo>
                  <a:lnTo>
                    <a:pt x="19282" y="49044"/>
                  </a:lnTo>
                  <a:lnTo>
                    <a:pt x="15430" y="46482"/>
                  </a:lnTo>
                  <a:close/>
                </a:path>
                <a:path w="835660" h="123825">
                  <a:moveTo>
                    <a:pt x="819721" y="46482"/>
                  </a:moveTo>
                  <a:lnTo>
                    <a:pt x="815869" y="49044"/>
                  </a:lnTo>
                  <a:lnTo>
                    <a:pt x="819721" y="51614"/>
                  </a:lnTo>
                  <a:lnTo>
                    <a:pt x="819721" y="46482"/>
                  </a:lnTo>
                  <a:close/>
                </a:path>
                <a:path w="835660" h="123825">
                  <a:moveTo>
                    <a:pt x="23122" y="46482"/>
                  </a:moveTo>
                  <a:lnTo>
                    <a:pt x="15430" y="46482"/>
                  </a:lnTo>
                  <a:lnTo>
                    <a:pt x="19282" y="49044"/>
                  </a:lnTo>
                  <a:lnTo>
                    <a:pt x="23122" y="46482"/>
                  </a:lnTo>
                  <a:close/>
                </a:path>
                <a:path w="835660" h="123825">
                  <a:moveTo>
                    <a:pt x="819721" y="46482"/>
                  </a:moveTo>
                  <a:lnTo>
                    <a:pt x="812029" y="46482"/>
                  </a:lnTo>
                  <a:lnTo>
                    <a:pt x="815869" y="49044"/>
                  </a:lnTo>
                  <a:lnTo>
                    <a:pt x="819721" y="46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238690" y="6323774"/>
              <a:ext cx="835660" cy="15875"/>
            </a:xfrm>
            <a:custGeom>
              <a:avLst/>
              <a:gdLst/>
              <a:ahLst/>
              <a:cxnLst/>
              <a:rect l="l" t="t" r="r" b="b"/>
              <a:pathLst>
                <a:path w="835660" h="15875">
                  <a:moveTo>
                    <a:pt x="15430" y="0"/>
                  </a:moveTo>
                  <a:lnTo>
                    <a:pt x="819721" y="0"/>
                  </a:lnTo>
                  <a:lnTo>
                    <a:pt x="835151" y="0"/>
                  </a:lnTo>
                  <a:lnTo>
                    <a:pt x="835151" y="15430"/>
                  </a:lnTo>
                  <a:lnTo>
                    <a:pt x="819721" y="15430"/>
                  </a:lnTo>
                  <a:lnTo>
                    <a:pt x="15430" y="15430"/>
                  </a:ln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964114" y="6275768"/>
              <a:ext cx="111251" cy="126682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237166" y="6275768"/>
              <a:ext cx="111252" cy="126682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3316033" y="6277292"/>
              <a:ext cx="882015" cy="123825"/>
            </a:xfrm>
            <a:custGeom>
              <a:avLst/>
              <a:gdLst/>
              <a:ahLst/>
              <a:cxnLst/>
              <a:rect l="l" t="t" r="r" b="b"/>
              <a:pathLst>
                <a:path w="882014" h="123825">
                  <a:moveTo>
                    <a:pt x="839003" y="54185"/>
                  </a:moveTo>
                  <a:lnTo>
                    <a:pt x="757808" y="108204"/>
                  </a:lnTo>
                  <a:lnTo>
                    <a:pt x="757808" y="123634"/>
                  </a:lnTo>
                  <a:lnTo>
                    <a:pt x="773239" y="108204"/>
                  </a:lnTo>
                  <a:lnTo>
                    <a:pt x="881633" y="61912"/>
                  </a:lnTo>
                  <a:lnTo>
                    <a:pt x="850582" y="61912"/>
                  </a:lnTo>
                  <a:lnTo>
                    <a:pt x="839003" y="54185"/>
                  </a:lnTo>
                  <a:close/>
                </a:path>
                <a:path w="882014" h="123825">
                  <a:moveTo>
                    <a:pt x="827460" y="46482"/>
                  </a:moveTo>
                  <a:lnTo>
                    <a:pt x="0" y="46482"/>
                  </a:lnTo>
                  <a:lnTo>
                    <a:pt x="0" y="61912"/>
                  </a:lnTo>
                  <a:lnTo>
                    <a:pt x="827389" y="61912"/>
                  </a:lnTo>
                  <a:lnTo>
                    <a:pt x="839003" y="54185"/>
                  </a:lnTo>
                  <a:lnTo>
                    <a:pt x="827460" y="46482"/>
                  </a:lnTo>
                  <a:close/>
                </a:path>
                <a:path w="882014" h="123825">
                  <a:moveTo>
                    <a:pt x="850582" y="46482"/>
                  </a:moveTo>
                  <a:lnTo>
                    <a:pt x="839003" y="54185"/>
                  </a:lnTo>
                  <a:lnTo>
                    <a:pt x="850582" y="61912"/>
                  </a:lnTo>
                  <a:lnTo>
                    <a:pt x="850582" y="46482"/>
                  </a:lnTo>
                  <a:close/>
                </a:path>
                <a:path w="882014" h="123825">
                  <a:moveTo>
                    <a:pt x="854618" y="46482"/>
                  </a:moveTo>
                  <a:lnTo>
                    <a:pt x="850582" y="46482"/>
                  </a:lnTo>
                  <a:lnTo>
                    <a:pt x="850582" y="61912"/>
                  </a:lnTo>
                  <a:lnTo>
                    <a:pt x="866203" y="61912"/>
                  </a:lnTo>
                  <a:lnTo>
                    <a:pt x="866203" y="53098"/>
                  </a:lnTo>
                  <a:lnTo>
                    <a:pt x="854618" y="46482"/>
                  </a:lnTo>
                  <a:close/>
                </a:path>
                <a:path w="882014" h="123825">
                  <a:moveTo>
                    <a:pt x="866203" y="53098"/>
                  </a:moveTo>
                  <a:lnTo>
                    <a:pt x="866203" y="61912"/>
                  </a:lnTo>
                  <a:lnTo>
                    <a:pt x="881633" y="61912"/>
                  </a:lnTo>
                  <a:lnTo>
                    <a:pt x="866203" y="53098"/>
                  </a:lnTo>
                  <a:close/>
                </a:path>
                <a:path w="882014" h="123825">
                  <a:moveTo>
                    <a:pt x="773239" y="0"/>
                  </a:moveTo>
                  <a:lnTo>
                    <a:pt x="757808" y="0"/>
                  </a:lnTo>
                  <a:lnTo>
                    <a:pt x="839003" y="54185"/>
                  </a:lnTo>
                  <a:lnTo>
                    <a:pt x="850582" y="46482"/>
                  </a:lnTo>
                  <a:lnTo>
                    <a:pt x="854618" y="46482"/>
                  </a:lnTo>
                  <a:lnTo>
                    <a:pt x="773239" y="0"/>
                  </a:lnTo>
                  <a:close/>
                </a:path>
                <a:path w="882014" h="123825">
                  <a:moveTo>
                    <a:pt x="866203" y="46482"/>
                  </a:moveTo>
                  <a:lnTo>
                    <a:pt x="854618" y="46482"/>
                  </a:lnTo>
                  <a:lnTo>
                    <a:pt x="866203" y="53098"/>
                  </a:lnTo>
                  <a:lnTo>
                    <a:pt x="866203" y="46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316033" y="6323774"/>
              <a:ext cx="866775" cy="15875"/>
            </a:xfrm>
            <a:custGeom>
              <a:avLst/>
              <a:gdLst/>
              <a:ahLst/>
              <a:cxnLst/>
              <a:rect l="l" t="t" r="r" b="b"/>
              <a:pathLst>
                <a:path w="866775" h="15875">
                  <a:moveTo>
                    <a:pt x="866203" y="15430"/>
                  </a:moveTo>
                  <a:lnTo>
                    <a:pt x="15430" y="15430"/>
                  </a:lnTo>
                  <a:lnTo>
                    <a:pt x="0" y="15430"/>
                  </a:lnTo>
                  <a:lnTo>
                    <a:pt x="0" y="0"/>
                  </a:lnTo>
                  <a:lnTo>
                    <a:pt x="15430" y="0"/>
                  </a:lnTo>
                  <a:lnTo>
                    <a:pt x="866203" y="0"/>
                  </a:lnTo>
                  <a:lnTo>
                    <a:pt x="866203" y="15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072318" y="6275768"/>
              <a:ext cx="126873" cy="126682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3532632" y="6277292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0"/>
                  </a:moveTo>
                  <a:lnTo>
                    <a:pt x="0" y="108204"/>
                  </a:lnTo>
                </a:path>
              </a:pathLst>
            </a:custGeom>
            <a:ln w="309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663967" y="6269562"/>
              <a:ext cx="139284" cy="1236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1572" y="871728"/>
            <a:ext cx="78860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0"/>
              </a:spcBef>
            </a:pPr>
            <a:r>
              <a:rPr sz="3000" spc="-10" dirty="0"/>
              <a:t>Определение</a:t>
            </a:r>
            <a:r>
              <a:rPr sz="3000" spc="35" dirty="0"/>
              <a:t> </a:t>
            </a:r>
            <a:r>
              <a:rPr sz="3000" spc="-10" dirty="0"/>
              <a:t>дополнительных</a:t>
            </a:r>
            <a:r>
              <a:rPr sz="3000" spc="-5" dirty="0"/>
              <a:t> ограничений </a:t>
            </a:r>
            <a:r>
              <a:rPr sz="3000" spc="-815" dirty="0"/>
              <a:t> </a:t>
            </a:r>
            <a:r>
              <a:rPr sz="3000" spc="-5" dirty="0"/>
              <a:t>целостности</a:t>
            </a:r>
            <a:endParaRPr sz="3000" dirty="0"/>
          </a:p>
        </p:txBody>
      </p:sp>
      <p:sp>
        <p:nvSpPr>
          <p:cNvPr id="3" name="object 3"/>
          <p:cNvSpPr txBox="1"/>
          <p:nvPr/>
        </p:nvSpPr>
        <p:spPr>
          <a:xfrm>
            <a:off x="1249172" y="2093976"/>
            <a:ext cx="8258175" cy="39268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800" spc="-5" dirty="0">
                <a:latin typeface="Arial"/>
                <a:cs typeface="Arial"/>
              </a:rPr>
              <a:t>Перечислим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ограничения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целостности,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которые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указаны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табл.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6–15.</a:t>
            </a:r>
          </a:p>
          <a:p>
            <a:pPr marL="356870" marR="5080" indent="-344805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Атрибут </a:t>
            </a:r>
            <a:r>
              <a:rPr sz="18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Роль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может </a:t>
            </a:r>
            <a:r>
              <a:rPr sz="1800" spc="-5" dirty="0">
                <a:latin typeface="Arial"/>
                <a:cs typeface="Arial"/>
              </a:rPr>
              <a:t>принимать одно </a:t>
            </a:r>
            <a:r>
              <a:rPr sz="1800" dirty="0">
                <a:latin typeface="Arial"/>
                <a:cs typeface="Arial"/>
              </a:rPr>
              <a:t>из </a:t>
            </a:r>
            <a:r>
              <a:rPr sz="1800" spc="-5" dirty="0">
                <a:latin typeface="Arial"/>
                <a:cs typeface="Arial"/>
              </a:rPr>
              <a:t>двух </a:t>
            </a:r>
            <a:r>
              <a:rPr sz="1800" dirty="0">
                <a:latin typeface="Arial"/>
                <a:cs typeface="Arial"/>
              </a:rPr>
              <a:t>значений: 'исполнитель' или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'консультант'.</a:t>
            </a:r>
            <a:endParaRPr sz="1800" dirty="0">
              <a:latin typeface="Arial"/>
              <a:cs typeface="Arial"/>
            </a:endParaRPr>
          </a:p>
          <a:p>
            <a:pPr marL="356870" marR="47625" indent="-344805">
              <a:lnSpc>
                <a:spcPct val="100000"/>
              </a:lnSpc>
              <a:spcBef>
                <a:spcPts val="459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поле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Доплата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хранится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величина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доплаты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сотруднику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процентах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его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окладу).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Значение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поля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больше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либо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равно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0.</a:t>
            </a:r>
          </a:p>
          <a:p>
            <a:pPr marL="356870" marR="45085" indent="-344805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Нумерация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Номер</a:t>
            </a:r>
            <a:r>
              <a:rPr sz="1800" i="1" u="sng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этапа</a:t>
            </a:r>
            <a:r>
              <a:rPr sz="1800" i="1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начинается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является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непрерывной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для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каждого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проекта.</a:t>
            </a:r>
            <a:endParaRPr sz="1800" dirty="0">
              <a:latin typeface="Arial"/>
              <a:cs typeface="Arial"/>
            </a:endParaRPr>
          </a:p>
          <a:p>
            <a:pPr marL="356870" marR="582295" indent="-344805">
              <a:lnSpc>
                <a:spcPct val="100000"/>
              </a:lnSpc>
              <a:spcBef>
                <a:spcPts val="455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начала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первого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этапа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должна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соответствовать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началу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целом,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завершения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последнего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этапа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должна </a:t>
            </a:r>
            <a:r>
              <a:rPr sz="1800" dirty="0">
                <a:latin typeface="Arial"/>
                <a:cs typeface="Arial"/>
              </a:rPr>
              <a:t> соответствовать </a:t>
            </a:r>
            <a:r>
              <a:rPr sz="1800" spc="-5" dirty="0">
                <a:latin typeface="Arial"/>
                <a:cs typeface="Arial"/>
              </a:rPr>
              <a:t>завершению</a:t>
            </a:r>
            <a:r>
              <a:rPr sz="1800" dirty="0">
                <a:latin typeface="Arial"/>
                <a:cs typeface="Arial"/>
              </a:rPr>
              <a:t> проекта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5" dirty="0">
                <a:latin typeface="Arial"/>
                <a:cs typeface="Arial"/>
              </a:rPr>
              <a:t>целом.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Этапы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должны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пересекаться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времени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между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ними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быть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разрывов.</a:t>
            </a:r>
          </a:p>
          <a:p>
            <a:pPr marL="356870" marR="355600" indent="-344805">
              <a:lnSpc>
                <a:spcPct val="100000"/>
              </a:lnSpc>
              <a:spcBef>
                <a:spcPts val="434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Стоимость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должна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быть</a:t>
            </a:r>
            <a:r>
              <a:rPr sz="1800" dirty="0">
                <a:latin typeface="Arial"/>
                <a:cs typeface="Arial"/>
              </a:rPr>
              <a:t> равна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сумме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стоимостей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всех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этапов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этого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739" y="903364"/>
            <a:ext cx="83864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Описание</a:t>
            </a:r>
            <a:r>
              <a:rPr sz="2800" spc="15" dirty="0"/>
              <a:t> </a:t>
            </a:r>
            <a:r>
              <a:rPr sz="2800" spc="-10" dirty="0"/>
              <a:t>групп</a:t>
            </a:r>
            <a:r>
              <a:rPr sz="2800" spc="10" dirty="0"/>
              <a:t> </a:t>
            </a:r>
            <a:r>
              <a:rPr sz="2800" spc="-5" dirty="0"/>
              <a:t>пользователей</a:t>
            </a:r>
            <a:r>
              <a:rPr sz="2800" spc="20" dirty="0"/>
              <a:t> </a:t>
            </a:r>
            <a:r>
              <a:rPr sz="2800" dirty="0"/>
              <a:t>и</a:t>
            </a:r>
            <a:r>
              <a:rPr sz="2800" spc="-20" dirty="0"/>
              <a:t> </a:t>
            </a:r>
            <a:r>
              <a:rPr sz="2800" spc="-5" dirty="0"/>
              <a:t>прав</a:t>
            </a:r>
            <a:r>
              <a:rPr sz="2800" spc="-10" dirty="0"/>
              <a:t> доступа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8123" y="1512882"/>
            <a:ext cx="7866789" cy="391231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38732" y="5391912"/>
            <a:ext cx="7218680" cy="140335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800" dirty="0">
                <a:latin typeface="Arial"/>
                <a:cs typeface="Arial"/>
              </a:rPr>
              <a:t>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select, 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insert, </a:t>
            </a:r>
            <a:r>
              <a:rPr sz="1800" dirty="0">
                <a:latin typeface="Arial"/>
                <a:cs typeface="Arial"/>
              </a:rPr>
              <a:t>U 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update,</a:t>
            </a:r>
            <a:r>
              <a:rPr sz="1800" dirty="0">
                <a:latin typeface="Arial"/>
                <a:cs typeface="Arial"/>
              </a:rPr>
              <a:t> D –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delete.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sz="1800" dirty="0">
                <a:latin typeface="Arial"/>
                <a:cs typeface="Arial"/>
              </a:rPr>
              <a:t>Права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изменение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данных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таблице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i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УЧАСТИЕ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будут </a:t>
            </a:r>
            <a:r>
              <a:rPr sz="1800" spc="-5" dirty="0">
                <a:latin typeface="Arial"/>
                <a:cs typeface="Arial"/>
              </a:rPr>
              <a:t>назначены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через</a:t>
            </a:r>
            <a:r>
              <a:rPr sz="1800" spc="-5" dirty="0">
                <a:latin typeface="Arial"/>
                <a:cs typeface="Arial"/>
              </a:rPr>
              <a:t> представление,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т.к.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изменять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этой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таблицы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может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только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руководитель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4364" y="903364"/>
            <a:ext cx="5943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Физическое</a:t>
            </a:r>
            <a:r>
              <a:rPr sz="2800" spc="-15" dirty="0"/>
              <a:t> </a:t>
            </a:r>
            <a:r>
              <a:rPr sz="2800" spc="-10" dirty="0"/>
              <a:t>проектирование</a:t>
            </a:r>
            <a:r>
              <a:rPr sz="2800" dirty="0"/>
              <a:t> </a:t>
            </a:r>
            <a:r>
              <a:rPr sz="2800" spc="-10" dirty="0"/>
              <a:t>РБД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384300" y="1568450"/>
            <a:ext cx="7285355" cy="393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254635" indent="-344805">
              <a:lnSpc>
                <a:spcPct val="100000"/>
              </a:lnSpc>
              <a:spcBef>
                <a:spcPts val="100"/>
              </a:spcBef>
            </a:pPr>
            <a:r>
              <a:rPr lang="ru-RU" sz="1800" dirty="0">
                <a:latin typeface="Arial"/>
                <a:cs typeface="Arial"/>
              </a:rPr>
              <a:t>П</a:t>
            </a:r>
            <a:r>
              <a:rPr lang="ru-RU" sz="1800" spc="-5" dirty="0">
                <a:latin typeface="Arial"/>
                <a:cs typeface="Arial"/>
              </a:rPr>
              <a:t>римерная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последовательность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создания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lang="ru-RU" sz="1800" spc="-5" dirty="0">
                <a:latin typeface="Arial"/>
                <a:cs typeface="Arial"/>
              </a:rPr>
              <a:t>объектов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БД: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БД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database).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8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пользователей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user).</a:t>
            </a:r>
          </a:p>
          <a:p>
            <a:pPr marL="356870" indent="-344805">
              <a:lnSpc>
                <a:spcPct val="100000"/>
              </a:lnSpc>
              <a:spcBef>
                <a:spcPts val="985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lang="ru-RU" sz="1800" spc="-5" dirty="0">
                <a:latin typeface="Arial"/>
                <a:cs typeface="Arial"/>
              </a:rPr>
              <a:t>Создание</a:t>
            </a:r>
            <a:r>
              <a:rPr lang="ru-RU" sz="1800" spc="20" dirty="0">
                <a:latin typeface="Arial"/>
                <a:cs typeface="Arial"/>
              </a:rPr>
              <a:t> </a:t>
            </a:r>
            <a:r>
              <a:rPr lang="ru-RU" sz="1800" spc="-10" dirty="0">
                <a:latin typeface="Arial"/>
                <a:cs typeface="Arial"/>
              </a:rPr>
              <a:t>таблиц</a:t>
            </a:r>
            <a:r>
              <a:rPr lang="ru-RU"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 </a:t>
            </a:r>
            <a:r>
              <a:rPr sz="1800" dirty="0">
                <a:latin typeface="Arial"/>
                <a:cs typeface="Arial"/>
              </a:rPr>
              <a:t>table).</a:t>
            </a:r>
          </a:p>
          <a:p>
            <a:pPr marL="356870" indent="-34480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представлений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view).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8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lang="ru-RU" sz="1800" spc="-5" dirty="0">
                <a:latin typeface="Arial"/>
                <a:cs typeface="Arial"/>
              </a:rPr>
              <a:t>Назначение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прав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доступа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(grant).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6870" algn="l"/>
                <a:tab pos="357505" algn="l"/>
              </a:tabLst>
            </a:pPr>
            <a:r>
              <a:rPr lang="ru-RU" sz="1800" spc="-5" dirty="0">
                <a:latin typeface="Arial"/>
                <a:cs typeface="Arial"/>
              </a:rPr>
              <a:t>Заливка</a:t>
            </a:r>
            <a:r>
              <a:rPr lang="ru-RU" sz="1800" spc="10" dirty="0">
                <a:latin typeface="Arial"/>
                <a:cs typeface="Arial"/>
              </a:rPr>
              <a:t> </a:t>
            </a:r>
            <a:r>
              <a:rPr lang="ru-RU" sz="1800" spc="-5" dirty="0">
                <a:latin typeface="Arial"/>
                <a:cs typeface="Arial"/>
              </a:rPr>
              <a:t>данных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85"/>
              </a:spcBef>
              <a:buAutoNum type="arabicPeriod"/>
              <a:tabLst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индексов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index).</a:t>
            </a:r>
            <a:endParaRPr sz="1800" dirty="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85"/>
              </a:spcBef>
              <a:buAutoNum type="arabicPeriod"/>
              <a:tabLst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процедур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функций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 procedure, create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function).</a:t>
            </a:r>
          </a:p>
          <a:p>
            <a:pPr marL="356870" indent="-34480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Создание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триггеров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(create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trigger).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5764" y="1010666"/>
            <a:ext cx="6337935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10" dirty="0"/>
              <a:t>Физическое</a:t>
            </a:r>
            <a:r>
              <a:rPr sz="2400" spc="-5" dirty="0"/>
              <a:t> </a:t>
            </a:r>
            <a:r>
              <a:rPr sz="2400" spc="-10" dirty="0"/>
              <a:t>проектирование</a:t>
            </a:r>
            <a:r>
              <a:rPr sz="2400" spc="-5" dirty="0"/>
              <a:t> </a:t>
            </a:r>
            <a:r>
              <a:rPr sz="2400"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9172" y="1572768"/>
            <a:ext cx="3387725" cy="878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 отношений: 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Departs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(отделы):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create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departs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3596" y="2426208"/>
            <a:ext cx="853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d_id </a:t>
            </a:r>
            <a:r>
              <a:rPr sz="1800" spc="5" dirty="0">
                <a:latin typeface="Arial"/>
                <a:cs typeface="Arial"/>
              </a:rPr>
              <a:t> d_n</a:t>
            </a:r>
            <a:r>
              <a:rPr sz="1800" spc="-20" dirty="0">
                <a:latin typeface="Arial"/>
                <a:cs typeface="Arial"/>
              </a:rPr>
              <a:t>a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7972" y="2426208"/>
            <a:ext cx="1322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varchar(12)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1</a:t>
            </a:r>
            <a:r>
              <a:rPr sz="1800" spc="5" dirty="0">
                <a:latin typeface="Arial"/>
                <a:cs typeface="Arial"/>
              </a:rPr>
              <a:t>00</a:t>
            </a:r>
            <a:r>
              <a:rPr sz="1800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6771" y="2426208"/>
            <a:ext cx="1271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primary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key,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null);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9172" y="3249167"/>
            <a:ext cx="3445510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Rooms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(комнаты):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10" dirty="0">
                <a:latin typeface="Arial"/>
                <a:cs typeface="Arial"/>
              </a:rPr>
              <a:t> rooms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3596" y="3800855"/>
            <a:ext cx="9296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"/>
                <a:cs typeface="Arial"/>
              </a:rPr>
              <a:t>d_d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5" dirty="0">
                <a:latin typeface="Arial"/>
                <a:cs typeface="Arial"/>
              </a:rPr>
              <a:t>pa</a:t>
            </a:r>
            <a:r>
              <a:rPr sz="1800" dirty="0">
                <a:latin typeface="Arial"/>
                <a:cs typeface="Arial"/>
              </a:rPr>
              <a:t>rt  r_room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r_phone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7972" y="3800855"/>
            <a:ext cx="12585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varchar(12)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2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06771" y="3800855"/>
            <a:ext cx="25825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departs(d_id),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5" dirty="0">
                <a:latin typeface="Arial"/>
                <a:cs typeface="Arial"/>
              </a:rPr>
              <a:t> 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9172" y="4623816"/>
            <a:ext cx="35426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unique(r_room,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r_phone));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Posts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(должности):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posts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93596" y="5721096"/>
            <a:ext cx="892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p_post </a:t>
            </a:r>
            <a:r>
              <a:rPr sz="1800" spc="5" dirty="0">
                <a:latin typeface="Arial"/>
                <a:cs typeface="Arial"/>
              </a:rPr>
              <a:t> p_</a:t>
            </a:r>
            <a:r>
              <a:rPr sz="1800" spc="10" dirty="0">
                <a:latin typeface="Arial"/>
                <a:cs typeface="Arial"/>
              </a:rPr>
              <a:t>s</a:t>
            </a:r>
            <a:r>
              <a:rPr sz="1800" spc="-2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la</a:t>
            </a:r>
            <a:r>
              <a:rPr sz="1800" dirty="0">
                <a:latin typeface="Arial"/>
                <a:cs typeface="Arial"/>
              </a:rPr>
              <a:t>ry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7972" y="5721096"/>
            <a:ext cx="1310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varchar(30)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nu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spc="5" dirty="0">
                <a:latin typeface="Arial"/>
                <a:cs typeface="Arial"/>
              </a:rPr>
              <a:t>e</a:t>
            </a:r>
            <a:r>
              <a:rPr sz="1800" spc="-25" dirty="0">
                <a:latin typeface="Arial"/>
                <a:cs typeface="Arial"/>
              </a:rPr>
              <a:t>r</a:t>
            </a:r>
            <a:r>
              <a:rPr sz="1800" spc="5" dirty="0">
                <a:latin typeface="Arial"/>
                <a:cs typeface="Arial"/>
              </a:rPr>
              <a:t>i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-25" dirty="0">
                <a:latin typeface="Arial"/>
                <a:cs typeface="Arial"/>
              </a:rPr>
              <a:t>(</a:t>
            </a:r>
            <a:r>
              <a:rPr sz="1800" spc="5" dirty="0">
                <a:latin typeface="Arial"/>
                <a:cs typeface="Arial"/>
              </a:rPr>
              <a:t>8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5" dirty="0">
                <a:latin typeface="Arial"/>
                <a:cs typeface="Arial"/>
              </a:rPr>
              <a:t>2</a:t>
            </a:r>
            <a:r>
              <a:rPr sz="1800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06771" y="5721096"/>
            <a:ext cx="35445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primary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key,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5" dirty="0">
                <a:latin typeface="Arial"/>
                <a:cs typeface="Arial"/>
              </a:rPr>
              <a:t> null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check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(p_salary </a:t>
            </a:r>
            <a:r>
              <a:rPr sz="1800" dirty="0">
                <a:latin typeface="Arial"/>
                <a:cs typeface="Arial"/>
              </a:rPr>
              <a:t>&gt;=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4500));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5764" y="944880"/>
            <a:ext cx="63379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Физическое</a:t>
            </a:r>
            <a:r>
              <a:rPr spc="-5" dirty="0"/>
              <a:t> </a:t>
            </a:r>
            <a:r>
              <a:rPr spc="-10" dirty="0"/>
              <a:t>проектирование</a:t>
            </a:r>
            <a:r>
              <a:rPr spc="-5" dirty="0"/>
              <a:t>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5475" y="1429512"/>
            <a:ext cx="4204335" cy="878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отношений: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Employees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(сотрудники):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</a:t>
            </a:r>
            <a:r>
              <a:rPr sz="1800" dirty="0">
                <a:latin typeface="Arial"/>
                <a:cs typeface="Arial"/>
              </a:rPr>
              <a:t> (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9900" y="2282952"/>
            <a:ext cx="2212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82295" algn="l"/>
              </a:tabLst>
            </a:pPr>
            <a:r>
              <a:rPr sz="1800" dirty="0">
                <a:latin typeface="Arial"/>
                <a:cs typeface="Arial"/>
              </a:rPr>
              <a:t>e_id	</a:t>
            </a: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e_fname</a:t>
            </a:r>
            <a:r>
              <a:rPr sz="1800" spc="4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varchar(25)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38676" y="2282952"/>
            <a:ext cx="1271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primary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key,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53076" y="2831591"/>
            <a:ext cx="2997200" cy="33235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2172970">
              <a:lnSpc>
                <a:spcPct val="101099"/>
              </a:lnSpc>
              <a:spcBef>
                <a:spcPts val="75"/>
              </a:spcBef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1844039" algn="l"/>
                <a:tab pos="2148205" algn="l"/>
              </a:tabLst>
            </a:pP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(</a:t>
            </a:r>
            <a:r>
              <a:rPr sz="1800" spc="5" dirty="0">
                <a:latin typeface="Arial"/>
                <a:cs typeface="Arial"/>
              </a:rPr>
              <a:t>e_</a:t>
            </a:r>
            <a:r>
              <a:rPr sz="1800" spc="-20" dirty="0">
                <a:latin typeface="Arial"/>
                <a:cs typeface="Arial"/>
              </a:rPr>
              <a:t>g</a:t>
            </a:r>
            <a:r>
              <a:rPr sz="1800" spc="5" dirty="0">
                <a:latin typeface="Arial"/>
                <a:cs typeface="Arial"/>
              </a:rPr>
              <a:t>en</a:t>
            </a:r>
            <a:r>
              <a:rPr sz="1800" spc="-20" dirty="0">
                <a:latin typeface="Arial"/>
                <a:cs typeface="Arial"/>
              </a:rPr>
              <a:t>d</a:t>
            </a:r>
            <a:r>
              <a:rPr sz="1800" spc="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	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n	(</a:t>
            </a:r>
            <a:r>
              <a:rPr sz="1800" spc="-5" dirty="0">
                <a:latin typeface="Arial"/>
                <a:cs typeface="Arial"/>
              </a:rPr>
              <a:t>'ж</a:t>
            </a:r>
            <a:r>
              <a:rPr sz="1800" spc="-10" dirty="0">
                <a:latin typeface="Arial"/>
                <a:cs typeface="Arial"/>
              </a:rPr>
              <a:t>'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-10" dirty="0">
                <a:latin typeface="Arial"/>
                <a:cs typeface="Arial"/>
              </a:rPr>
              <a:t>'</a:t>
            </a:r>
            <a:r>
              <a:rPr sz="1800" spc="10" dirty="0">
                <a:latin typeface="Arial"/>
                <a:cs typeface="Arial"/>
              </a:rPr>
              <a:t>м</a:t>
            </a:r>
            <a:r>
              <a:rPr sz="1800" spc="-10" dirty="0">
                <a:latin typeface="Arial"/>
                <a:cs typeface="Arial"/>
              </a:rPr>
              <a:t>'</a:t>
            </a:r>
            <a:r>
              <a:rPr sz="1800" dirty="0">
                <a:latin typeface="Arial"/>
                <a:cs typeface="Arial"/>
              </a:rPr>
              <a:t>)</a:t>
            </a:r>
            <a:r>
              <a:rPr sz="1800" spc="-25" dirty="0">
                <a:latin typeface="Arial"/>
                <a:cs typeface="Arial"/>
              </a:rPr>
              <a:t>)</a:t>
            </a:r>
            <a:r>
              <a:rPr sz="1800" dirty="0">
                <a:latin typeface="Arial"/>
                <a:cs typeface="Arial"/>
              </a:rPr>
              <a:t>,  not</a:t>
            </a:r>
            <a:r>
              <a:rPr sz="1800" spc="-5" dirty="0">
                <a:latin typeface="Arial"/>
                <a:cs typeface="Arial"/>
              </a:rPr>
              <a:t> null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unique,</a:t>
            </a:r>
            <a:endParaRPr sz="1800">
              <a:latin typeface="Arial"/>
              <a:cs typeface="Arial"/>
            </a:endParaRPr>
          </a:p>
          <a:p>
            <a:pPr marL="12700" marR="21729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  <a:p>
            <a:pPr marL="12700" marR="142684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unique,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unique,</a:t>
            </a:r>
            <a:endParaRPr sz="1800">
              <a:latin typeface="Arial"/>
              <a:cs typeface="Arial"/>
            </a:endParaRPr>
          </a:p>
          <a:p>
            <a:pPr marL="12700" marR="100647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references departs,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references posts,</a:t>
            </a:r>
            <a:endParaRPr sz="1800">
              <a:latin typeface="Arial"/>
              <a:cs typeface="Arial"/>
            </a:endParaRPr>
          </a:p>
          <a:p>
            <a:pPr marL="12700" marR="217297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39900" y="2831591"/>
            <a:ext cx="993775" cy="3597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1800" dirty="0">
                <a:latin typeface="Arial"/>
                <a:cs typeface="Arial"/>
              </a:rPr>
              <a:t>e_lname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e_born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e_g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5" dirty="0">
                <a:latin typeface="Arial"/>
                <a:cs typeface="Arial"/>
              </a:rPr>
              <a:t>nde</a:t>
            </a:r>
            <a:r>
              <a:rPr sz="1800" dirty="0">
                <a:latin typeface="Arial"/>
                <a:cs typeface="Arial"/>
              </a:rPr>
              <a:t>r  e_pasp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e_date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e_given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e_inn </a:t>
            </a:r>
            <a:r>
              <a:rPr sz="1800" dirty="0">
                <a:latin typeface="Arial"/>
                <a:cs typeface="Arial"/>
              </a:rPr>
              <a:t> e_pens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e_depart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e_post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e_room </a:t>
            </a:r>
            <a:r>
              <a:rPr sz="1800" dirty="0">
                <a:latin typeface="Arial"/>
                <a:cs typeface="Arial"/>
              </a:rPr>
              <a:t> e_phone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e_login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24276" y="2831591"/>
            <a:ext cx="1258570" cy="3597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1800" spc="-5" dirty="0">
                <a:latin typeface="Arial"/>
                <a:cs typeface="Arial"/>
              </a:rPr>
              <a:t>varchar(30)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date 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char(1)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char(10)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date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varchar(50)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char(12)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char(14)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varchar(12)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varchar(30)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varchar(20)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3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),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9900" y="6403847"/>
            <a:ext cx="69748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foreign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key(e_room,e_phone)</a:t>
            </a:r>
            <a:r>
              <a:rPr sz="1800" spc="509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rooms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(r_room,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r_phone));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5764" y="746760"/>
            <a:ext cx="63379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Физическое</a:t>
            </a:r>
            <a:r>
              <a:rPr spc="-5" dirty="0"/>
              <a:t> </a:t>
            </a:r>
            <a:r>
              <a:rPr spc="-10" dirty="0"/>
              <a:t>проектирование</a:t>
            </a:r>
            <a:r>
              <a:rPr spc="-5" dirty="0"/>
              <a:t>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2596" y="1344168"/>
            <a:ext cx="4631055" cy="19761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отношений.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Grades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(виды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образования):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table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grades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  <a:tabLst>
                <a:tab pos="1840864" algn="l"/>
              </a:tabLst>
            </a:pPr>
            <a:r>
              <a:rPr sz="1800" dirty="0">
                <a:latin typeface="Arial"/>
                <a:cs typeface="Arial"/>
              </a:rPr>
              <a:t>g_type	</a:t>
            </a:r>
            <a:r>
              <a:rPr sz="1800" spc="-5" dirty="0">
                <a:latin typeface="Arial"/>
                <a:cs typeface="Arial"/>
              </a:rPr>
              <a:t>varchar(20)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primary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key);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Edu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(образование):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edu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70196" y="3297935"/>
            <a:ext cx="2731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grades,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7019" y="3297935"/>
            <a:ext cx="95313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u_id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u_type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u_spec </a:t>
            </a:r>
            <a:r>
              <a:rPr sz="1800" spc="5" dirty="0">
                <a:latin typeface="Arial"/>
                <a:cs typeface="Arial"/>
              </a:rPr>
              <a:t> u_d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5" dirty="0">
                <a:latin typeface="Arial"/>
                <a:cs typeface="Arial"/>
              </a:rPr>
              <a:t>pl</a:t>
            </a:r>
            <a:r>
              <a:rPr sz="1800" spc="-2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m  u_year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1395" y="3297935"/>
            <a:ext cx="125920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varchar(20)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har</a:t>
            </a:r>
            <a:r>
              <a:rPr sz="1800" dirty="0">
                <a:latin typeface="Arial"/>
                <a:cs typeface="Arial"/>
              </a:rPr>
              <a:t>(</a:t>
            </a:r>
            <a:r>
              <a:rPr sz="1800" spc="-20" dirty="0">
                <a:latin typeface="Arial"/>
                <a:cs typeface="Arial"/>
              </a:rPr>
              <a:t>4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), 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har</a:t>
            </a:r>
            <a:r>
              <a:rPr sz="1800" dirty="0">
                <a:latin typeface="Arial"/>
                <a:cs typeface="Arial"/>
              </a:rPr>
              <a:t>(</a:t>
            </a:r>
            <a:r>
              <a:rPr sz="1800" spc="-20" dirty="0">
                <a:latin typeface="Arial"/>
                <a:cs typeface="Arial"/>
              </a:rPr>
              <a:t>1</a:t>
            </a:r>
            <a:r>
              <a:rPr sz="1800" spc="5" dirty="0">
                <a:latin typeface="Arial"/>
                <a:cs typeface="Arial"/>
              </a:rPr>
              <a:t>5</a:t>
            </a:r>
            <a:r>
              <a:rPr sz="1800" dirty="0">
                <a:latin typeface="Arial"/>
                <a:cs typeface="Arial"/>
              </a:rPr>
              <a:t>),  number(4)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0196" y="4395216"/>
            <a:ext cx="828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2596" y="4669535"/>
            <a:ext cx="82518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check(u_spec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('начальное',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'среднее',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'высшее',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'средне-специальное')));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AdrTel (адреса-телефоны):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table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adrtel</a:t>
            </a:r>
            <a:r>
              <a:rPr sz="1800" dirty="0">
                <a:latin typeface="Arial"/>
                <a:cs typeface="Arial"/>
              </a:rPr>
              <a:t> (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70196" y="5766816"/>
            <a:ext cx="2336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57019" y="5766816"/>
            <a:ext cx="916940" cy="8515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5"/>
              </a:spcBef>
            </a:pPr>
            <a:r>
              <a:rPr sz="1800" dirty="0">
                <a:latin typeface="Arial"/>
                <a:cs typeface="Arial"/>
              </a:rPr>
              <a:t>a_id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a_adr </a:t>
            </a:r>
            <a:r>
              <a:rPr sz="1800" spc="5" dirty="0">
                <a:latin typeface="Arial"/>
                <a:cs typeface="Arial"/>
              </a:rPr>
              <a:t> a_p</a:t>
            </a:r>
            <a:r>
              <a:rPr sz="1800" spc="-20" dirty="0">
                <a:latin typeface="Arial"/>
                <a:cs typeface="Arial"/>
              </a:rPr>
              <a:t>h</a:t>
            </a:r>
            <a:r>
              <a:rPr sz="1800" spc="5" dirty="0">
                <a:latin typeface="Arial"/>
                <a:cs typeface="Arial"/>
              </a:rPr>
              <a:t>on</a:t>
            </a:r>
            <a:r>
              <a:rPr sz="1800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41395" y="5766816"/>
            <a:ext cx="1334770" cy="8515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5"/>
              </a:spcBef>
            </a:pP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varchar(50),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3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));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8753" y="532953"/>
            <a:ext cx="6943875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10" dirty="0"/>
              <a:t>Физическое</a:t>
            </a:r>
            <a:r>
              <a:rPr sz="2400" spc="-5" dirty="0"/>
              <a:t> </a:t>
            </a:r>
            <a:r>
              <a:rPr sz="2400" spc="-10" dirty="0"/>
              <a:t>проектирование</a:t>
            </a:r>
            <a:r>
              <a:rPr sz="2400" spc="-5" dirty="0"/>
              <a:t> </a:t>
            </a:r>
            <a:r>
              <a:rPr sz="2400"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324" y="1356360"/>
            <a:ext cx="63988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 отношений</a:t>
            </a:r>
            <a:r>
              <a:rPr sz="1800" b="1" spc="-5" dirty="0">
                <a:latin typeface="Arial"/>
                <a:cs typeface="Arial"/>
              </a:rPr>
              <a:t>: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Clients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(заказчики):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2324" y="1661159"/>
            <a:ext cx="3191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5265" algn="l"/>
              </a:tabLst>
            </a:pPr>
            <a:r>
              <a:rPr sz="1800" spc="10" dirty="0">
                <a:latin typeface="Arial"/>
                <a:cs typeface="Arial"/>
              </a:rPr>
              <a:t>c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5" dirty="0">
                <a:latin typeface="Arial"/>
                <a:cs typeface="Arial"/>
              </a:rPr>
              <a:t>ea</a:t>
            </a:r>
            <a:r>
              <a:rPr sz="1800" spc="-20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-2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bl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5" dirty="0">
                <a:latin typeface="Arial"/>
                <a:cs typeface="Arial"/>
              </a:rPr>
              <a:t>ien</a:t>
            </a:r>
            <a:r>
              <a:rPr sz="1800" spc="-20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r>
              <a:rPr sz="1800" spc="10" dirty="0" err="1">
                <a:latin typeface="Arial"/>
                <a:cs typeface="Arial"/>
              </a:rPr>
              <a:t>c</a:t>
            </a:r>
            <a:r>
              <a:rPr sz="1800" spc="5" dirty="0" err="1">
                <a:latin typeface="Arial"/>
                <a:cs typeface="Arial"/>
              </a:rPr>
              <a:t>_i</a:t>
            </a:r>
            <a:r>
              <a:rPr sz="1800" dirty="0" err="1">
                <a:latin typeface="Arial"/>
                <a:cs typeface="Arial"/>
              </a:rPr>
              <a:t>d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7256" y="1661159"/>
            <a:ext cx="1271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primary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key,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97958" y="1660461"/>
            <a:ext cx="11182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"/>
                <a:cs typeface="Arial"/>
              </a:rPr>
              <a:t>nu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spc="5" dirty="0">
                <a:latin typeface="Arial"/>
                <a:cs typeface="Arial"/>
              </a:rPr>
              <a:t>e</a:t>
            </a:r>
            <a:r>
              <a:rPr sz="1800" spc="-25" dirty="0">
                <a:latin typeface="Arial"/>
                <a:cs typeface="Arial"/>
              </a:rPr>
              <a:t>r</a:t>
            </a:r>
            <a:r>
              <a:rPr sz="1800" spc="5" dirty="0">
                <a:latin typeface="Arial"/>
                <a:cs typeface="Arial"/>
              </a:rPr>
              <a:t>i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-25" dirty="0">
                <a:latin typeface="Arial"/>
                <a:cs typeface="Arial"/>
              </a:rPr>
              <a:t>(</a:t>
            </a:r>
            <a:r>
              <a:rPr sz="1800" spc="5" dirty="0">
                <a:latin typeface="Arial"/>
                <a:cs typeface="Arial"/>
              </a:rPr>
              <a:t>4</a:t>
            </a:r>
            <a:r>
              <a:rPr sz="1800" dirty="0">
                <a:latin typeface="Arial"/>
                <a:cs typeface="Arial"/>
              </a:rPr>
              <a:t>)  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dirty="0">
                <a:latin typeface="Arial"/>
                <a:cs typeface="Arial"/>
              </a:rPr>
              <a:t> 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dirty="0">
                <a:latin typeface="Arial"/>
                <a:cs typeface="Arial"/>
              </a:rPr>
              <a:t> not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66748" y="1935479"/>
            <a:ext cx="1196975" cy="1125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_</a:t>
            </a:r>
            <a:r>
              <a:rPr sz="1800" spc="-15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o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spc="-20" dirty="0">
                <a:latin typeface="Arial"/>
                <a:cs typeface="Arial"/>
              </a:rPr>
              <a:t>p</a:t>
            </a:r>
            <a:r>
              <a:rPr sz="1800" spc="5" dirty="0">
                <a:latin typeface="Arial"/>
                <a:cs typeface="Arial"/>
              </a:rPr>
              <a:t>an</a:t>
            </a:r>
            <a:r>
              <a:rPr sz="1800" dirty="0">
                <a:latin typeface="Arial"/>
                <a:cs typeface="Arial"/>
              </a:rPr>
              <a:t>y  </a:t>
            </a:r>
            <a:r>
              <a:rPr sz="1800" spc="5" dirty="0">
                <a:latin typeface="Arial"/>
                <a:cs typeface="Arial"/>
              </a:rPr>
              <a:t>c_adr 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c_person </a:t>
            </a:r>
            <a:r>
              <a:rPr sz="1800" dirty="0">
                <a:latin typeface="Arial"/>
                <a:cs typeface="Arial"/>
              </a:rPr>
              <a:t> c_phone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51123" y="1935479"/>
            <a:ext cx="1334770" cy="11258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1800" spc="-5" dirty="0">
                <a:latin typeface="Arial"/>
                <a:cs typeface="Arial"/>
              </a:rPr>
              <a:t>varchar(40)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varchar(50)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varchar(50)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3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));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2324" y="3172967"/>
            <a:ext cx="3542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Projects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(проекты):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table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projects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51123" y="3721608"/>
            <a:ext cx="1334135" cy="2497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1800" spc="-5" dirty="0">
                <a:latin typeface="Arial"/>
                <a:cs typeface="Arial"/>
              </a:rPr>
              <a:t>numeric(6)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1</a:t>
            </a:r>
            <a:r>
              <a:rPr sz="1800" spc="5" dirty="0">
                <a:latin typeface="Arial"/>
                <a:cs typeface="Arial"/>
              </a:rPr>
              <a:t>00</a:t>
            </a:r>
            <a:r>
              <a:rPr sz="1800" dirty="0">
                <a:latin typeface="Arial"/>
                <a:cs typeface="Arial"/>
              </a:rPr>
              <a:t>)  char(10)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varchar(12)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numeric(4) </a:t>
            </a:r>
            <a:r>
              <a:rPr sz="1800" dirty="0">
                <a:latin typeface="Arial"/>
                <a:cs typeface="Arial"/>
              </a:rPr>
              <a:t> date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date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date,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79523" y="3721608"/>
            <a:ext cx="1209040" cy="277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44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p_id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p_title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p_abbr </a:t>
            </a:r>
            <a:r>
              <a:rPr sz="1800" spc="5" dirty="0">
                <a:latin typeface="Arial"/>
                <a:cs typeface="Arial"/>
              </a:rPr>
              <a:t> p_d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5" dirty="0">
                <a:latin typeface="Arial"/>
                <a:cs typeface="Arial"/>
              </a:rPr>
              <a:t>pa</a:t>
            </a:r>
            <a:r>
              <a:rPr sz="1800" dirty="0">
                <a:latin typeface="Arial"/>
                <a:cs typeface="Arial"/>
              </a:rPr>
              <a:t>rt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800" spc="5" dirty="0">
                <a:latin typeface="Arial"/>
                <a:cs typeface="Arial"/>
              </a:rPr>
              <a:t>p_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-20" dirty="0">
                <a:latin typeface="Arial"/>
                <a:cs typeface="Arial"/>
              </a:rPr>
              <a:t>o</a:t>
            </a:r>
            <a:r>
              <a:rPr sz="1800" spc="10" dirty="0">
                <a:latin typeface="Arial"/>
                <a:cs typeface="Arial"/>
              </a:rPr>
              <a:t>m</a:t>
            </a:r>
            <a:r>
              <a:rPr sz="1800" spc="-20" dirty="0">
                <a:latin typeface="Arial"/>
                <a:cs typeface="Arial"/>
              </a:rPr>
              <a:t>p</a:t>
            </a:r>
            <a:r>
              <a:rPr sz="1800" spc="5" dirty="0">
                <a:latin typeface="Arial"/>
                <a:cs typeface="Arial"/>
              </a:rPr>
              <a:t>an</a:t>
            </a:r>
            <a:r>
              <a:rPr sz="1800" dirty="0">
                <a:latin typeface="Arial"/>
                <a:cs typeface="Arial"/>
              </a:rPr>
              <a:t>y  p_chief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p_begin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p_end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p_finish </a:t>
            </a:r>
            <a:r>
              <a:rPr sz="1800" dirty="0">
                <a:latin typeface="Arial"/>
                <a:cs typeface="Arial"/>
              </a:rPr>
              <a:t> p_cost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79923" y="3721608"/>
            <a:ext cx="2336800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7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unique,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dirty="0">
                <a:latin typeface="Arial"/>
                <a:cs typeface="Arial"/>
              </a:rPr>
              <a:t> primary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key,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departs,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clients,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51123" y="6193537"/>
            <a:ext cx="3858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numeric(10)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not null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check(p_cost&gt;0),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79523" y="6467855"/>
            <a:ext cx="7063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check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(p_end&gt;p_begin),</a:t>
            </a:r>
            <a:r>
              <a:rPr sz="1800" spc="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check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(p_finish is</a:t>
            </a:r>
            <a:r>
              <a:rPr sz="1800" spc="-5" dirty="0">
                <a:latin typeface="Arial"/>
                <a:cs typeface="Arial"/>
              </a:rPr>
              <a:t> null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p_finish&gt;p_begin));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6932" y="856487"/>
            <a:ext cx="59569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Сущности</a:t>
            </a:r>
            <a:r>
              <a:rPr spc="5" dirty="0"/>
              <a:t> </a:t>
            </a:r>
            <a:r>
              <a:rPr spc="-10" dirty="0"/>
              <a:t>предметной</a:t>
            </a:r>
            <a:r>
              <a:rPr spc="-25" dirty="0"/>
              <a:t> </a:t>
            </a:r>
            <a:r>
              <a:rPr spc="-5" dirty="0"/>
              <a:t>области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324" y="1429511"/>
            <a:ext cx="8101965" cy="540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75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Отделы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445134">
              <a:lnSpc>
                <a:spcPts val="2075"/>
              </a:lnSpc>
            </a:pPr>
            <a:r>
              <a:rPr sz="1800" spc="-5" dirty="0">
                <a:latin typeface="Arial"/>
                <a:cs typeface="Arial"/>
              </a:rPr>
              <a:t>Атрибуты: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название,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аббревиатура,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комнаты,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телефоны.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800" b="1" spc="-5" dirty="0">
                <a:latin typeface="Arial"/>
                <a:cs typeface="Arial"/>
              </a:rPr>
              <a:t>Сотрудники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445134" marR="397510">
              <a:lnSpc>
                <a:spcPct val="100200"/>
              </a:lnSpc>
              <a:spcBef>
                <a:spcPts val="114"/>
              </a:spcBef>
            </a:pPr>
            <a:r>
              <a:rPr sz="1800" spc="-5" dirty="0">
                <a:latin typeface="Arial"/>
                <a:cs typeface="Arial"/>
              </a:rPr>
              <a:t>Атрибуты: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ФИО,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паспортные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рождения,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ИНН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(индивидуальный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номер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налогоплательщика),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номер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пенсионного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страхового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свидетельства,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адреса,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телефоны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(рабочий,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домашний,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мобильный),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об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образовании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(вид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образования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высшее,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среднее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т.д.,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специальность,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номер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диплома,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дата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окончания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учебного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заведения),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должность,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оклад,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логин</a:t>
            </a:r>
            <a:r>
              <a:rPr sz="1800" dirty="0">
                <a:latin typeface="Arial"/>
                <a:cs typeface="Arial"/>
              </a:rPr>
              <a:t> (имя </a:t>
            </a:r>
            <a:r>
              <a:rPr sz="1800" spc="-5" dirty="0">
                <a:latin typeface="Arial"/>
                <a:cs typeface="Arial"/>
              </a:rPr>
              <a:t>пользователя).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spc="-5" dirty="0">
                <a:latin typeface="Arial"/>
                <a:cs typeface="Arial"/>
              </a:rPr>
              <a:t>Проекты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445134" marR="5080">
              <a:lnSpc>
                <a:spcPct val="100299"/>
              </a:lnSpc>
              <a:spcBef>
                <a:spcPts val="114"/>
              </a:spcBef>
            </a:pPr>
            <a:r>
              <a:rPr sz="1800" spc="-5" dirty="0">
                <a:latin typeface="Arial"/>
                <a:cs typeface="Arial"/>
              </a:rPr>
              <a:t>Атрибуты: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номер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договора;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полное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название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сокращённое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название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проекта;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подписания договора;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заказчик;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контактные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заказчика;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начала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завершения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 </a:t>
            </a:r>
            <a:r>
              <a:rPr sz="1800" dirty="0">
                <a:latin typeface="Arial"/>
                <a:cs typeface="Arial"/>
              </a:rPr>
              <a:t> сумма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проекту;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реальной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сдачи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сумма,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полученная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проекту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текущую дату.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800" b="1" spc="-10" dirty="0">
                <a:latin typeface="Arial"/>
                <a:cs typeface="Arial"/>
              </a:rPr>
              <a:t>Этапы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проекта.</a:t>
            </a:r>
            <a:endParaRPr sz="1800">
              <a:latin typeface="Arial"/>
              <a:cs typeface="Arial"/>
            </a:endParaRPr>
          </a:p>
          <a:p>
            <a:pPr marL="445134" marR="130175">
              <a:lnSpc>
                <a:spcPct val="100600"/>
              </a:lnSpc>
              <a:spcBef>
                <a:spcPts val="80"/>
              </a:spcBef>
            </a:pPr>
            <a:r>
              <a:rPr sz="1800" spc="-5" dirty="0">
                <a:latin typeface="Arial"/>
                <a:cs typeface="Arial"/>
              </a:rPr>
              <a:t>Атрибуты: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номер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по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порядку,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название,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начала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этапа,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дата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завершения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этапа,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форма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отчетности,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сумма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этапу,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дата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реальной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сдачи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этапа;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сумма,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полученная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этапу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текущую </a:t>
            </a:r>
            <a:r>
              <a:rPr sz="1800" spc="-10" dirty="0">
                <a:latin typeface="Arial"/>
                <a:cs typeface="Arial"/>
              </a:rPr>
              <a:t>дату.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728238"/>
            <a:ext cx="6943875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Физическое</a:t>
            </a:r>
            <a:r>
              <a:rPr sz="2800" spc="-5" dirty="0"/>
              <a:t> </a:t>
            </a:r>
            <a:r>
              <a:rPr sz="2800" spc="-10" dirty="0"/>
              <a:t>проектирование</a:t>
            </a:r>
            <a:r>
              <a:rPr sz="2800" spc="-5" dirty="0"/>
              <a:t> </a:t>
            </a:r>
            <a:r>
              <a:rPr sz="2800"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5580" y="1499616"/>
            <a:ext cx="70631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отношений</a:t>
            </a:r>
            <a:r>
              <a:rPr sz="1800" b="1" spc="-5" dirty="0">
                <a:latin typeface="Arial"/>
                <a:cs typeface="Arial"/>
              </a:rPr>
              <a:t>.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Stages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(этапы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проектов):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5580" y="1804415"/>
            <a:ext cx="2734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table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stages</a:t>
            </a:r>
            <a:r>
              <a:rPr sz="1800" dirty="0">
                <a:latin typeface="Arial"/>
                <a:cs typeface="Arial"/>
              </a:rPr>
              <a:t> (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s_pro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1980" y="1804415"/>
            <a:ext cx="2032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projects,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3179" y="1804415"/>
            <a:ext cx="878205" cy="14001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299"/>
              </a:lnSpc>
              <a:spcBef>
                <a:spcPts val="90"/>
              </a:spcBef>
            </a:pP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1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  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2779" y="2081784"/>
            <a:ext cx="82867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s_num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s_title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s</a:t>
            </a:r>
            <a:r>
              <a:rPr sz="1800" spc="5" dirty="0">
                <a:latin typeface="Arial"/>
                <a:cs typeface="Arial"/>
              </a:rPr>
              <a:t>_b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5" dirty="0">
                <a:latin typeface="Arial"/>
                <a:cs typeface="Arial"/>
              </a:rPr>
              <a:t>gi</a:t>
            </a:r>
            <a:r>
              <a:rPr sz="1800" dirty="0">
                <a:latin typeface="Arial"/>
                <a:cs typeface="Arial"/>
              </a:rPr>
              <a:t>n  s_end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s_finish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s_cost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s_sum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s_form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4379" y="2081784"/>
            <a:ext cx="132270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numeric(2)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2</a:t>
            </a:r>
            <a:r>
              <a:rPr sz="1800" spc="5" dirty="0">
                <a:latin typeface="Arial"/>
                <a:cs typeface="Arial"/>
              </a:rPr>
              <a:t>00</a:t>
            </a:r>
            <a:r>
              <a:rPr sz="1800" dirty="0">
                <a:latin typeface="Arial"/>
                <a:cs typeface="Arial"/>
              </a:rPr>
              <a:t>)  date</a:t>
            </a:r>
            <a:endParaRPr sz="1800">
              <a:latin typeface="Arial"/>
              <a:cs typeface="Arial"/>
            </a:endParaRPr>
          </a:p>
          <a:p>
            <a:pPr marL="12700" marR="79121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date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da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,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numeric(10)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numeric(10)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1</a:t>
            </a:r>
            <a:r>
              <a:rPr sz="1800" spc="5" dirty="0">
                <a:latin typeface="Arial"/>
                <a:cs typeface="Arial"/>
              </a:rPr>
              <a:t>00</a:t>
            </a:r>
            <a:r>
              <a:rPr sz="1800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23179" y="3453384"/>
            <a:ext cx="8286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5580" y="4276344"/>
            <a:ext cx="4899025" cy="1263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9900" marR="5080">
              <a:lnSpc>
                <a:spcPct val="101099"/>
              </a:lnSpc>
              <a:spcBef>
                <a:spcPts val="75"/>
              </a:spcBef>
            </a:pPr>
            <a:r>
              <a:rPr sz="1800" dirty="0">
                <a:latin typeface="Arial"/>
                <a:cs typeface="Arial"/>
              </a:rPr>
              <a:t>check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(s_cost&gt;0),</a:t>
            </a:r>
            <a:r>
              <a:rPr sz="1800" spc="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check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(s_end&gt;s_begin), </a:t>
            </a:r>
            <a:r>
              <a:rPr sz="1800" dirty="0">
                <a:latin typeface="Arial"/>
                <a:cs typeface="Arial"/>
              </a:rPr>
              <a:t> check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(s_finish</a:t>
            </a:r>
            <a:r>
              <a:rPr sz="1800" dirty="0">
                <a:latin typeface="Arial"/>
                <a:cs typeface="Arial"/>
              </a:rPr>
              <a:t> is </a:t>
            </a:r>
            <a:r>
              <a:rPr sz="1800" spc="-5" dirty="0">
                <a:latin typeface="Arial"/>
                <a:cs typeface="Arial"/>
              </a:rPr>
              <a:t>null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</a:t>
            </a:r>
            <a:r>
              <a:rPr sz="1800" spc="-5" dirty="0">
                <a:latin typeface="Arial"/>
                <a:cs typeface="Arial"/>
              </a:rPr>
              <a:t> s_finish&gt;s_begin));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latin typeface="Arial"/>
                <a:cs typeface="Arial"/>
              </a:rPr>
              <a:t>Отношение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Job</a:t>
            </a:r>
            <a:r>
              <a:rPr sz="1800" b="1" spc="-5" dirty="0">
                <a:latin typeface="Arial"/>
                <a:cs typeface="Arial"/>
              </a:rPr>
              <a:t> (участие):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job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2779" y="5513832"/>
            <a:ext cx="8280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j_pro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j_emp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j_role </a:t>
            </a:r>
            <a:r>
              <a:rPr sz="1800" spc="5" dirty="0">
                <a:latin typeface="Arial"/>
                <a:cs typeface="Arial"/>
              </a:rPr>
              <a:t> j_b</a:t>
            </a:r>
            <a:r>
              <a:rPr sz="1800" spc="-20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nu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94379" y="5513832"/>
            <a:ext cx="11950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char(10)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numeric(2)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v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spc="5" dirty="0">
                <a:latin typeface="Arial"/>
                <a:cs typeface="Arial"/>
              </a:rPr>
              <a:t>ha</a:t>
            </a:r>
            <a:r>
              <a:rPr sz="1800" dirty="0">
                <a:latin typeface="Arial"/>
                <a:cs typeface="Arial"/>
              </a:rPr>
              <a:t>r(</a:t>
            </a:r>
            <a:r>
              <a:rPr sz="1800" spc="-20" dirty="0">
                <a:latin typeface="Arial"/>
                <a:cs typeface="Arial"/>
              </a:rPr>
              <a:t>2</a:t>
            </a:r>
            <a:r>
              <a:rPr sz="1800" spc="5" dirty="0">
                <a:latin typeface="Arial"/>
                <a:cs typeface="Arial"/>
              </a:rPr>
              <a:t>0</a:t>
            </a:r>
            <a:r>
              <a:rPr sz="1800" dirty="0">
                <a:latin typeface="Arial"/>
                <a:cs typeface="Arial"/>
              </a:rPr>
              <a:t>)  </a:t>
            </a:r>
            <a:r>
              <a:rPr sz="1800" spc="-5" dirty="0">
                <a:latin typeface="Arial"/>
                <a:cs typeface="Arial"/>
              </a:rPr>
              <a:t>numeric(2)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23179" y="5513832"/>
            <a:ext cx="23368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projects,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references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5" dirty="0">
                <a:latin typeface="Arial"/>
                <a:cs typeface="Arial"/>
              </a:rPr>
              <a:t> null,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not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null,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22779" y="6614159"/>
            <a:ext cx="6953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check(j_bonus&gt;0),</a:t>
            </a:r>
            <a:r>
              <a:rPr sz="1800" spc="4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check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(j_role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5" dirty="0">
                <a:latin typeface="Arial"/>
                <a:cs typeface="Arial"/>
              </a:rPr>
              <a:t> ('исполнитель',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'консультант')));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4762" y="803568"/>
            <a:ext cx="6943875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Физическое</a:t>
            </a:r>
            <a:r>
              <a:rPr sz="2800" spc="-5" dirty="0"/>
              <a:t> </a:t>
            </a:r>
            <a:r>
              <a:rPr sz="2800" spc="-10" dirty="0"/>
              <a:t>проектирование</a:t>
            </a:r>
            <a:r>
              <a:rPr sz="2800" spc="-5" dirty="0"/>
              <a:t> </a:t>
            </a:r>
            <a:r>
              <a:rPr sz="2800"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5580" y="1499616"/>
            <a:ext cx="5892165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 представлений (готовых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запросов): </a:t>
            </a:r>
            <a:r>
              <a:rPr sz="2000" b="1" spc="-5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Список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всех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текущих </a:t>
            </a:r>
            <a:r>
              <a:rPr sz="2000" b="1" spc="-5" dirty="0">
                <a:latin typeface="Arial"/>
                <a:cs typeface="Arial"/>
              </a:rPr>
              <a:t>проектов: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56615" algn="l"/>
                <a:tab pos="1503045" algn="l"/>
                <a:tab pos="3112135" algn="l"/>
              </a:tabLst>
            </a:pPr>
            <a:r>
              <a:rPr sz="2000" spc="-5" dirty="0">
                <a:latin typeface="Arial"/>
                <a:cs typeface="Arial"/>
              </a:rPr>
              <a:t>create	view	curr_projects	</a:t>
            </a:r>
            <a:r>
              <a:rPr sz="2000" spc="-10" dirty="0">
                <a:latin typeface="Arial"/>
                <a:cs typeface="Arial"/>
              </a:rPr>
              <a:t>as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7079" y="2414016"/>
            <a:ext cx="9906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2779" y="2414016"/>
            <a:ext cx="1059815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select</a:t>
            </a:r>
            <a:endParaRPr sz="2000">
              <a:latin typeface="Arial"/>
              <a:cs typeface="Arial"/>
            </a:endParaRPr>
          </a:p>
          <a:p>
            <a:pPr marL="356870" marR="508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whe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7078" y="2718816"/>
            <a:ext cx="5920741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projects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tabLst>
                <a:tab pos="1011555" algn="l"/>
                <a:tab pos="2112010" algn="l"/>
                <a:tab pos="3160395" algn="l"/>
                <a:tab pos="3721100" algn="l"/>
              </a:tabLst>
            </a:pPr>
            <a:r>
              <a:rPr lang="en-US" sz="2000" spc="-35" dirty="0">
                <a:latin typeface="Arial"/>
                <a:cs typeface="Arial"/>
              </a:rPr>
              <a:t>GETDATE() </a:t>
            </a:r>
            <a:r>
              <a:rPr sz="2000" spc="10" dirty="0">
                <a:latin typeface="Arial"/>
                <a:cs typeface="Arial"/>
              </a:rPr>
              <a:t>b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15" dirty="0">
                <a:latin typeface="Arial"/>
                <a:cs typeface="Arial"/>
              </a:rPr>
              <a:t>t</a:t>
            </a:r>
            <a:r>
              <a:rPr sz="2000" spc="-35" dirty="0">
                <a:latin typeface="Arial"/>
                <a:cs typeface="Arial"/>
              </a:rPr>
              <a:t>w</a:t>
            </a:r>
            <a:r>
              <a:rPr sz="2000" spc="10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sz="2000" spc="-10" dirty="0" err="1">
                <a:latin typeface="Arial"/>
                <a:cs typeface="Arial"/>
              </a:rPr>
              <a:t>p</a:t>
            </a:r>
            <a:r>
              <a:rPr sz="2000" spc="10" dirty="0" err="1">
                <a:latin typeface="Arial"/>
                <a:cs typeface="Arial"/>
              </a:rPr>
              <a:t>_</a:t>
            </a:r>
            <a:r>
              <a:rPr sz="2000" spc="-10" dirty="0" err="1">
                <a:latin typeface="Arial"/>
                <a:cs typeface="Arial"/>
              </a:rPr>
              <a:t>b</a:t>
            </a:r>
            <a:r>
              <a:rPr sz="2000" spc="10" dirty="0" err="1">
                <a:latin typeface="Arial"/>
                <a:cs typeface="Arial"/>
              </a:rPr>
              <a:t>e</a:t>
            </a:r>
            <a:r>
              <a:rPr sz="2000" spc="-10" dirty="0" err="1">
                <a:latin typeface="Arial"/>
                <a:cs typeface="Arial"/>
              </a:rPr>
              <a:t>g</a:t>
            </a:r>
            <a:r>
              <a:rPr sz="2000" spc="5" dirty="0" err="1">
                <a:latin typeface="Arial"/>
                <a:cs typeface="Arial"/>
              </a:rPr>
              <a:t>i</a:t>
            </a:r>
            <a:r>
              <a:rPr sz="2000" spc="-5" dirty="0" err="1">
                <a:latin typeface="Arial"/>
                <a:cs typeface="Arial"/>
              </a:rPr>
              <a:t>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sz="2000" spc="10" dirty="0" err="1">
                <a:latin typeface="Arial"/>
                <a:cs typeface="Arial"/>
              </a:rPr>
              <a:t>p</a:t>
            </a:r>
            <a:r>
              <a:rPr sz="2000" spc="-10" dirty="0" err="1">
                <a:latin typeface="Arial"/>
                <a:cs typeface="Arial"/>
              </a:rPr>
              <a:t>_e</a:t>
            </a:r>
            <a:r>
              <a:rPr sz="2000" spc="10" dirty="0" err="1">
                <a:latin typeface="Arial"/>
                <a:cs typeface="Arial"/>
              </a:rPr>
              <a:t>n</a:t>
            </a:r>
            <a:r>
              <a:rPr sz="2000" spc="-15" dirty="0" err="1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65580" y="3633215"/>
            <a:ext cx="7496809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Определение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суммы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по</a:t>
            </a:r>
            <a:r>
              <a:rPr sz="2000" b="1" spc="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текущим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проектам,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полученной </a:t>
            </a:r>
            <a:r>
              <a:rPr sz="2000" b="1" dirty="0">
                <a:latin typeface="Arial"/>
                <a:cs typeface="Arial"/>
              </a:rPr>
              <a:t>на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текущую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дату: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054225" algn="l"/>
                <a:tab pos="2700655" algn="l"/>
                <a:tab pos="5389245" algn="l"/>
              </a:tabLst>
            </a:pPr>
            <a:r>
              <a:rPr sz="2000" spc="-5" dirty="0">
                <a:latin typeface="Arial"/>
                <a:cs typeface="Arial"/>
              </a:rPr>
              <a:t>create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view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summ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(title,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cost,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total)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22779" y="4547615"/>
            <a:ext cx="1360170" cy="1243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select</a:t>
            </a:r>
            <a:endParaRPr sz="2000">
              <a:latin typeface="Arial"/>
              <a:cs typeface="Arial"/>
            </a:endParaRPr>
          </a:p>
          <a:p>
            <a:pPr marL="356870" marR="508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where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group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by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94379" y="4547615"/>
            <a:ext cx="3127375" cy="12439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latin typeface="Arial"/>
                <a:cs typeface="Arial"/>
              </a:rPr>
              <a:t>p_title, </a:t>
            </a:r>
            <a:r>
              <a:rPr sz="2000" spc="-5" dirty="0">
                <a:latin typeface="Arial"/>
                <a:cs typeface="Arial"/>
              </a:rPr>
              <a:t>p_cost, sum(s_sum)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curr_projects, stages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p_abbr=s_pro</a:t>
            </a:r>
            <a:endParaRPr sz="2000">
              <a:latin typeface="Arial"/>
              <a:cs typeface="Arial"/>
            </a:endParaRPr>
          </a:p>
          <a:p>
            <a:pPr marL="32004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p_title,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p_cost;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739307"/>
            <a:ext cx="6943875" cy="4424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10" dirty="0"/>
              <a:t>Физическое</a:t>
            </a:r>
            <a:r>
              <a:rPr sz="2800" spc="-5" dirty="0"/>
              <a:t> </a:t>
            </a:r>
            <a:r>
              <a:rPr sz="2800" spc="-10" dirty="0"/>
              <a:t>проектирование</a:t>
            </a:r>
            <a:r>
              <a:rPr sz="2800" spc="-5" dirty="0"/>
              <a:t> </a:t>
            </a:r>
            <a:r>
              <a:rPr sz="2800"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65580" y="1499616"/>
            <a:ext cx="712978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 представлений (готовых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запросов):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Список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сотрудников,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участвующих </a:t>
            </a:r>
            <a:r>
              <a:rPr sz="2000" b="1" spc="-5" dirty="0">
                <a:latin typeface="Arial"/>
                <a:cs typeface="Arial"/>
              </a:rPr>
              <a:t>в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текущих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проектах: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create view participants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(project,</a:t>
            </a:r>
            <a:r>
              <a:rPr sz="2000" dirty="0">
                <a:latin typeface="Arial"/>
                <a:cs typeface="Arial"/>
              </a:rPr>
              <a:t> name,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role)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4379" y="2414016"/>
            <a:ext cx="5210175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  <a:tabLst>
                <a:tab pos="1692275" algn="l"/>
              </a:tabLst>
            </a:pPr>
            <a:r>
              <a:rPr sz="2000" spc="-5" dirty="0">
                <a:latin typeface="Arial"/>
                <a:cs typeface="Arial"/>
              </a:rPr>
              <a:t>p_abbr, </a:t>
            </a:r>
            <a:r>
              <a:rPr sz="2000" spc="-5" dirty="0" err="1">
                <a:latin typeface="Arial"/>
                <a:cs typeface="Arial"/>
              </a:rPr>
              <a:t>e_fname</a:t>
            </a:r>
            <a:r>
              <a:rPr lang="en-US" sz="2000" spc="-5" dirty="0">
                <a:latin typeface="Arial"/>
                <a:cs typeface="Arial"/>
              </a:rPr>
              <a:t>+</a:t>
            </a:r>
            <a:r>
              <a:rPr sz="2000" spc="-5" dirty="0">
                <a:latin typeface="Arial"/>
                <a:cs typeface="Arial"/>
              </a:rPr>
              <a:t>' </a:t>
            </a:r>
            <a:r>
              <a:rPr sz="2000" dirty="0">
                <a:latin typeface="Arial"/>
                <a:cs typeface="Arial"/>
              </a:rPr>
              <a:t>'</a:t>
            </a:r>
            <a:r>
              <a:rPr lang="en-US" sz="2000" dirty="0">
                <a:latin typeface="Arial"/>
                <a:cs typeface="Arial"/>
              </a:rPr>
              <a:t>+</a:t>
            </a:r>
            <a:r>
              <a:rPr sz="2000" dirty="0" err="1">
                <a:latin typeface="Arial"/>
                <a:cs typeface="Arial"/>
              </a:rPr>
              <a:t>e_lname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10" dirty="0">
                <a:latin typeface="Arial"/>
                <a:cs typeface="Arial"/>
              </a:rPr>
              <a:t>'руководитель'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curr_projects,	</a:t>
            </a:r>
            <a:r>
              <a:rPr sz="2000" spc="-10" dirty="0">
                <a:latin typeface="Arial"/>
                <a:cs typeface="Arial"/>
              </a:rPr>
              <a:t>employees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p_chief=e_id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2779" y="2414016"/>
            <a:ext cx="1059815" cy="2158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select</a:t>
            </a:r>
            <a:endParaRPr sz="2000">
              <a:latin typeface="Arial"/>
              <a:cs typeface="Arial"/>
            </a:endParaRPr>
          </a:p>
          <a:p>
            <a:pPr marL="356870" marR="508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whe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  <a:p>
            <a:pPr marL="12700" marR="92075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union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all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select</a:t>
            </a:r>
            <a:endParaRPr sz="2000">
              <a:latin typeface="Arial"/>
              <a:cs typeface="Arial"/>
            </a:endParaRPr>
          </a:p>
          <a:p>
            <a:pPr marL="356870" marR="508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whe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4379" y="3633215"/>
            <a:ext cx="4566921" cy="93487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  <a:tabLst>
                <a:tab pos="1012190" algn="l"/>
                <a:tab pos="1652270" algn="l"/>
                <a:tab pos="1692275" algn="l"/>
                <a:tab pos="2216150" algn="l"/>
                <a:tab pos="3129280" algn="l"/>
              </a:tabLst>
            </a:pPr>
            <a:r>
              <a:rPr sz="2000" spc="-5" dirty="0">
                <a:latin typeface="Arial"/>
                <a:cs typeface="Arial"/>
              </a:rPr>
              <a:t>p_abbr,	</a:t>
            </a:r>
            <a:r>
              <a:rPr sz="2000" spc="-5" dirty="0" err="1">
                <a:latin typeface="Arial"/>
                <a:cs typeface="Arial"/>
              </a:rPr>
              <a:t>e_fname</a:t>
            </a:r>
            <a:r>
              <a:rPr lang="en-US" sz="2000" spc="-5" dirty="0">
                <a:latin typeface="Arial"/>
                <a:cs typeface="Arial"/>
              </a:rPr>
              <a:t>+</a:t>
            </a:r>
            <a:r>
              <a:rPr sz="2000" spc="-5" dirty="0">
                <a:latin typeface="Arial"/>
                <a:cs typeface="Arial"/>
              </a:rPr>
              <a:t>' </a:t>
            </a:r>
            <a:r>
              <a:rPr sz="2000" dirty="0">
                <a:latin typeface="Arial"/>
                <a:cs typeface="Arial"/>
              </a:rPr>
              <a:t>'</a:t>
            </a:r>
            <a:r>
              <a:rPr lang="en-US" sz="2000" dirty="0">
                <a:latin typeface="Arial"/>
                <a:cs typeface="Arial"/>
              </a:rPr>
              <a:t>+</a:t>
            </a:r>
            <a:r>
              <a:rPr sz="2000" dirty="0" err="1">
                <a:latin typeface="Arial"/>
                <a:cs typeface="Arial"/>
              </a:rPr>
              <a:t>e_lname</a:t>
            </a:r>
            <a:r>
              <a:rPr sz="20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j_role </a:t>
            </a:r>
            <a:r>
              <a:rPr sz="2000" spc="-5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curr_projects,		</a:t>
            </a:r>
            <a:r>
              <a:rPr sz="2000" spc="-10" dirty="0">
                <a:latin typeface="Arial"/>
                <a:cs typeface="Arial"/>
              </a:rPr>
              <a:t>employees,	</a:t>
            </a:r>
            <a:r>
              <a:rPr sz="2000" spc="-5" dirty="0">
                <a:latin typeface="Arial"/>
                <a:cs typeface="Arial"/>
              </a:rPr>
              <a:t>job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p_abbr=j_pro	</a:t>
            </a:r>
            <a:r>
              <a:rPr sz="2000" spc="-5" dirty="0">
                <a:latin typeface="Arial"/>
                <a:cs typeface="Arial"/>
              </a:rPr>
              <a:t>and	</a:t>
            </a:r>
            <a:r>
              <a:rPr sz="2000" dirty="0">
                <a:latin typeface="Arial"/>
                <a:cs typeface="Arial"/>
              </a:rPr>
              <a:t>e_id=j_emp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65580" y="4547615"/>
            <a:ext cx="6160135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4069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latin typeface="Arial"/>
                <a:cs typeface="Arial"/>
              </a:rPr>
              <a:t>order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1,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desc;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Список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рабочих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телефонов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сотрудников: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create view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worktel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(name,</a:t>
            </a:r>
            <a:r>
              <a:rPr sz="2000" spc="-5" dirty="0">
                <a:latin typeface="Arial"/>
                <a:cs typeface="Arial"/>
              </a:rPr>
              <a:t> room,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phone)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22779" y="5462015"/>
            <a:ext cx="87693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latin typeface="Arial"/>
                <a:cs typeface="Arial"/>
              </a:rPr>
              <a:t>select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000" spc="15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35" dirty="0">
                <a:latin typeface="Arial"/>
                <a:cs typeface="Arial"/>
              </a:rPr>
              <a:t>o</a:t>
            </a:r>
            <a:r>
              <a:rPr sz="2000" spc="-10" dirty="0"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94379" y="5462015"/>
            <a:ext cx="4690745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  <a:tabLst>
                <a:tab pos="2621280" algn="l"/>
                <a:tab pos="3691254" algn="l"/>
              </a:tabLst>
            </a:pPr>
            <a:r>
              <a:rPr sz="2000" spc="-10" dirty="0" err="1">
                <a:latin typeface="Arial"/>
                <a:cs typeface="Arial"/>
              </a:rPr>
              <a:t>e_</a:t>
            </a:r>
            <a:r>
              <a:rPr sz="2000" spc="15" dirty="0" err="1">
                <a:latin typeface="Arial"/>
                <a:cs typeface="Arial"/>
              </a:rPr>
              <a:t>f</a:t>
            </a:r>
            <a:r>
              <a:rPr sz="2000" spc="-10" dirty="0" err="1">
                <a:latin typeface="Arial"/>
                <a:cs typeface="Arial"/>
              </a:rPr>
              <a:t>na</a:t>
            </a:r>
            <a:r>
              <a:rPr sz="2000" spc="30" dirty="0" err="1">
                <a:latin typeface="Arial"/>
                <a:cs typeface="Arial"/>
              </a:rPr>
              <a:t>m</a:t>
            </a:r>
            <a:r>
              <a:rPr sz="2000" spc="-15" dirty="0" err="1">
                <a:latin typeface="Arial"/>
                <a:cs typeface="Arial"/>
              </a:rPr>
              <a:t>e</a:t>
            </a:r>
            <a:r>
              <a:rPr lang="en-US" sz="2000" spc="-20" dirty="0">
                <a:latin typeface="Arial"/>
                <a:cs typeface="Arial"/>
              </a:rPr>
              <a:t>+</a:t>
            </a:r>
            <a:r>
              <a:rPr sz="2000" spc="-5" dirty="0">
                <a:latin typeface="Arial"/>
                <a:cs typeface="Arial"/>
              </a:rPr>
              <a:t>'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20" dirty="0">
                <a:latin typeface="Arial"/>
                <a:cs typeface="Arial"/>
              </a:rPr>
              <a:t>'</a:t>
            </a:r>
            <a:r>
              <a:rPr lang="en-US" sz="2000" spc="5" dirty="0">
                <a:latin typeface="Arial"/>
                <a:cs typeface="Arial"/>
              </a:rPr>
              <a:t>+</a:t>
            </a:r>
            <a:r>
              <a:rPr sz="2000" spc="-10" dirty="0" err="1">
                <a:latin typeface="Arial"/>
                <a:cs typeface="Arial"/>
              </a:rPr>
              <a:t>e</a:t>
            </a:r>
            <a:r>
              <a:rPr sz="2000" spc="10" dirty="0" err="1">
                <a:latin typeface="Arial"/>
                <a:cs typeface="Arial"/>
              </a:rPr>
              <a:t>_</a:t>
            </a:r>
            <a:r>
              <a:rPr sz="2000" spc="-20" dirty="0" err="1">
                <a:latin typeface="Arial"/>
                <a:cs typeface="Arial"/>
              </a:rPr>
              <a:t>l</a:t>
            </a:r>
            <a:r>
              <a:rPr sz="2000" spc="10" dirty="0" err="1">
                <a:latin typeface="Arial"/>
                <a:cs typeface="Arial"/>
              </a:rPr>
              <a:t>n</a:t>
            </a:r>
            <a:r>
              <a:rPr sz="2000" spc="-10" dirty="0" err="1">
                <a:latin typeface="Arial"/>
                <a:cs typeface="Arial"/>
              </a:rPr>
              <a:t>a</a:t>
            </a:r>
            <a:r>
              <a:rPr sz="2000" spc="30" dirty="0" err="1">
                <a:latin typeface="Arial"/>
                <a:cs typeface="Arial"/>
              </a:rPr>
              <a:t>m</a:t>
            </a:r>
            <a:r>
              <a:rPr sz="2000" spc="-15" dirty="0" err="1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e_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oo</a:t>
            </a:r>
            <a:r>
              <a:rPr sz="2000" spc="25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e_ph</a:t>
            </a:r>
            <a:r>
              <a:rPr sz="2000" spc="10" dirty="0">
                <a:latin typeface="Arial"/>
                <a:cs typeface="Arial"/>
              </a:rPr>
              <a:t>o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e  </a:t>
            </a:r>
            <a:r>
              <a:rPr sz="2000" spc="-10" dirty="0">
                <a:latin typeface="Arial"/>
                <a:cs typeface="Arial"/>
              </a:rPr>
              <a:t>employees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67204" y="6071615"/>
            <a:ext cx="123380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latin typeface="Arial"/>
                <a:cs typeface="Arial"/>
              </a:rPr>
              <a:t>order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by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7732" y="576199"/>
            <a:ext cx="63379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Физическое</a:t>
            </a:r>
            <a:r>
              <a:rPr spc="-5" dirty="0"/>
              <a:t> </a:t>
            </a:r>
            <a:r>
              <a:rPr spc="-10" dirty="0"/>
              <a:t>проектирование</a:t>
            </a:r>
            <a:r>
              <a:rPr spc="-5" dirty="0"/>
              <a:t>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9172" y="1213104"/>
            <a:ext cx="7172959" cy="878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Создание представлений (готовых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b="1" spc="-5" dirty="0" err="1">
                <a:latin typeface="Arial"/>
                <a:cs typeface="Arial"/>
              </a:rPr>
              <a:t>запросов</a:t>
            </a:r>
            <a:r>
              <a:rPr sz="2000" b="1" spc="-5" dirty="0">
                <a:latin typeface="Arial"/>
                <a:cs typeface="Arial"/>
              </a:rPr>
              <a:t>):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b="1" spc="-10" dirty="0">
                <a:latin typeface="Arial"/>
                <a:cs typeface="Arial"/>
              </a:rPr>
              <a:t>Форма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отчётности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 сроки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выполнения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по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текущим</a:t>
            </a:r>
            <a:r>
              <a:rPr sz="1800" b="1" dirty="0">
                <a:latin typeface="Arial"/>
                <a:cs typeface="Arial"/>
              </a:rPr>
              <a:t> проектам: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view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reports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7972" y="2066544"/>
            <a:ext cx="4638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s_pro, </a:t>
            </a:r>
            <a:r>
              <a:rPr sz="1800" spc="-5" dirty="0">
                <a:latin typeface="Arial"/>
                <a:cs typeface="Arial"/>
              </a:rPr>
              <a:t>s_num,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s_title,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s_begin,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s_end,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s_form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stages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06372" y="2066544"/>
            <a:ext cx="13735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5311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Arial"/>
                <a:cs typeface="Arial"/>
              </a:rPr>
              <a:t>s</a:t>
            </a:r>
            <a:r>
              <a:rPr sz="1800" spc="5" dirty="0">
                <a:latin typeface="Arial"/>
                <a:cs typeface="Arial"/>
              </a:rPr>
              <a:t>el</a:t>
            </a:r>
            <a:r>
              <a:rPr sz="1800" spc="-20" dirty="0">
                <a:latin typeface="Arial"/>
                <a:cs typeface="Arial"/>
              </a:rPr>
              <a:t>e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dirty="0">
                <a:latin typeface="Arial"/>
                <a:cs typeface="Arial"/>
              </a:rPr>
              <a:t>t  from</a:t>
            </a: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order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by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1,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49172" y="3084363"/>
            <a:ext cx="6874509" cy="3895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Данные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 </a:t>
            </a:r>
            <a:r>
              <a:rPr sz="1800" b="1" spc="-5" dirty="0">
                <a:latin typeface="Arial"/>
                <a:cs typeface="Arial"/>
              </a:rPr>
              <a:t>проектах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для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руководителя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проектов:</a:t>
            </a:r>
            <a:endParaRPr sz="1800" dirty="0">
              <a:latin typeface="Arial"/>
              <a:cs typeface="Arial"/>
            </a:endParaRPr>
          </a:p>
          <a:p>
            <a:pPr marL="469900" marR="3014980" indent="-457200">
              <a:lnSpc>
                <a:spcPct val="100000"/>
              </a:lnSpc>
              <a:tabLst>
                <a:tab pos="1840864" algn="l"/>
              </a:tabLst>
            </a:pPr>
            <a:r>
              <a:rPr sz="1800" dirty="0">
                <a:latin typeface="Arial"/>
                <a:cs typeface="Arial"/>
              </a:rPr>
              <a:t>create</a:t>
            </a:r>
            <a:r>
              <a:rPr sz="1800" spc="-5" dirty="0">
                <a:latin typeface="Arial"/>
                <a:cs typeface="Arial"/>
              </a:rPr>
              <a:t> view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my_projects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select	*</a:t>
            </a:r>
          </a:p>
          <a:p>
            <a:pPr marL="814069">
              <a:lnSpc>
                <a:spcPct val="100000"/>
              </a:lnSpc>
              <a:spcBef>
                <a:spcPts val="25"/>
              </a:spcBef>
              <a:tabLst>
                <a:tab pos="1840864" algn="l"/>
              </a:tabLst>
            </a:pPr>
            <a:r>
              <a:rPr sz="1800" dirty="0">
                <a:latin typeface="Arial"/>
                <a:cs typeface="Arial"/>
              </a:rPr>
              <a:t>from	projects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</a:t>
            </a:r>
          </a:p>
          <a:p>
            <a:pPr marL="814069">
              <a:lnSpc>
                <a:spcPct val="100000"/>
              </a:lnSpc>
              <a:tabLst>
                <a:tab pos="1562735" algn="l"/>
                <a:tab pos="3011805" algn="l"/>
                <a:tab pos="3227705" algn="l"/>
              </a:tabLst>
            </a:pPr>
            <a:r>
              <a:rPr sz="1800" spc="-5" dirty="0">
                <a:latin typeface="Arial"/>
                <a:cs typeface="Arial"/>
              </a:rPr>
              <a:t>where	exists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(select	</a:t>
            </a:r>
            <a:r>
              <a:rPr sz="1800" dirty="0">
                <a:latin typeface="Arial"/>
                <a:cs typeface="Arial"/>
              </a:rPr>
              <a:t>*	</a:t>
            </a:r>
            <a:r>
              <a:rPr sz="1800" spc="-5" dirty="0">
                <a:latin typeface="Arial"/>
                <a:cs typeface="Arial"/>
              </a:rPr>
              <a:t>from</a:t>
            </a:r>
            <a:r>
              <a:rPr sz="1800" spc="4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employees</a:t>
            </a:r>
            <a:r>
              <a:rPr sz="1800" spc="4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</a:t>
            </a:r>
          </a:p>
          <a:p>
            <a:pPr marL="12700" marR="273685" indent="1828800" algn="just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where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e.e_id=p.p_chief</a:t>
            </a:r>
            <a:r>
              <a:rPr sz="1800" dirty="0">
                <a:latin typeface="Arial"/>
                <a:cs typeface="Arial"/>
              </a:rPr>
              <a:t> and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e.e_login=</a:t>
            </a:r>
            <a:r>
              <a:rPr sz="1800" b="1" spc="-5" dirty="0">
                <a:latin typeface="Arial"/>
                <a:cs typeface="Arial"/>
              </a:rPr>
              <a:t>user</a:t>
            </a:r>
            <a:r>
              <a:rPr sz="1800" spc="-5" dirty="0">
                <a:latin typeface="Arial"/>
                <a:cs typeface="Arial"/>
              </a:rPr>
              <a:t>); </a:t>
            </a:r>
            <a:endParaRPr lang="en-US" sz="1800" spc="-5" dirty="0">
              <a:latin typeface="Arial"/>
              <a:cs typeface="Arial"/>
            </a:endParaRPr>
          </a:p>
          <a:p>
            <a:pPr marL="12700" marR="273685" indent="-12700" algn="just">
              <a:lnSpc>
                <a:spcPct val="100000"/>
              </a:lnSpc>
            </a:pPr>
            <a:r>
              <a:rPr sz="1800" spc="-490" dirty="0">
                <a:latin typeface="Arial"/>
                <a:cs typeface="Arial"/>
              </a:rPr>
              <a:t> </a:t>
            </a:r>
            <a:endParaRPr lang="en-US" sz="1800" spc="-490" dirty="0">
              <a:latin typeface="Arial"/>
              <a:cs typeface="Arial"/>
            </a:endParaRPr>
          </a:p>
          <a:p>
            <a:pPr marL="12700" marR="273685" indent="-12700" algn="just">
              <a:lnSpc>
                <a:spcPct val="100000"/>
              </a:lnSpc>
            </a:pPr>
            <a:r>
              <a:rPr sz="1800" b="1" spc="-5" dirty="0" err="1">
                <a:latin typeface="Arial"/>
                <a:cs typeface="Arial"/>
              </a:rPr>
              <a:t>Данные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об </a:t>
            </a:r>
            <a:r>
              <a:rPr sz="1800" b="1" spc="-5" dirty="0">
                <a:latin typeface="Arial"/>
                <a:cs typeface="Arial"/>
              </a:rPr>
              <a:t>этапах проектов </a:t>
            </a:r>
            <a:r>
              <a:rPr sz="1800" b="1" dirty="0">
                <a:latin typeface="Arial"/>
                <a:cs typeface="Arial"/>
              </a:rPr>
              <a:t>для </a:t>
            </a:r>
            <a:r>
              <a:rPr sz="1800" b="1" spc="-5" dirty="0">
                <a:latin typeface="Arial"/>
                <a:cs typeface="Arial"/>
              </a:rPr>
              <a:t>руководителя проектов: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create </a:t>
            </a:r>
            <a:r>
              <a:rPr sz="1800" spc="-5" dirty="0">
                <a:latin typeface="Arial"/>
                <a:cs typeface="Arial"/>
              </a:rPr>
              <a:t>view </a:t>
            </a:r>
            <a:r>
              <a:rPr sz="1800" b="1" dirty="0">
                <a:latin typeface="Arial"/>
                <a:cs typeface="Arial"/>
              </a:rPr>
              <a:t>my_stages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as</a:t>
            </a:r>
            <a:endParaRPr sz="1800" dirty="0">
              <a:latin typeface="Arial"/>
              <a:cs typeface="Arial"/>
            </a:endParaRPr>
          </a:p>
          <a:p>
            <a:pPr marL="356870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select</a:t>
            </a:r>
            <a:r>
              <a:rPr sz="1800" spc="4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s.*</a:t>
            </a:r>
          </a:p>
          <a:p>
            <a:pPr marL="927100" marR="3780154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from  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stages s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where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exists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(select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*</a:t>
            </a:r>
          </a:p>
          <a:p>
            <a:pPr marL="1841500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from</a:t>
            </a:r>
            <a:r>
              <a:rPr sz="1800" spc="47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employees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e,</a:t>
            </a:r>
            <a:r>
              <a:rPr sz="1800" spc="4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projects</a:t>
            </a:r>
            <a:r>
              <a:rPr sz="1800" spc="45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</a:t>
            </a:r>
          </a:p>
          <a:p>
            <a:pPr marL="2755900" marR="5080" indent="-506095" algn="just">
              <a:lnSpc>
                <a:spcPts val="2180"/>
              </a:lnSpc>
              <a:spcBef>
                <a:spcPts val="55"/>
              </a:spcBef>
            </a:pPr>
            <a:r>
              <a:rPr sz="1800" spc="-5" dirty="0">
                <a:latin typeface="Arial"/>
                <a:cs typeface="Arial"/>
              </a:rPr>
              <a:t>where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e.e_id=p.p_chief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and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e.e_login=</a:t>
            </a:r>
            <a:r>
              <a:rPr sz="1800" b="1" spc="-5" dirty="0">
                <a:latin typeface="Arial"/>
                <a:cs typeface="Arial"/>
              </a:rPr>
              <a:t>user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s.s_pro=p.p_abbr);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8013" y="1546498"/>
            <a:ext cx="6943725" cy="343940"/>
          </a:xfrm>
        </p:spPr>
        <p:txBody>
          <a:bodyPr vert="horz" wrap="square" lIns="0" tIns="11430" rIns="0" bIns="0" rtlCol="0">
            <a:spAutoFit/>
          </a:bodyPr>
          <a:lstStyle/>
          <a:p>
            <a:r>
              <a:rPr lang="ru-RU" sz="2400" dirty="0"/>
              <a:t>Физическое проектирование РБД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328435A5-6C07-43BE-AE10-B17F913A3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99" y="2282426"/>
            <a:ext cx="8763001" cy="5001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Создание представлений (готовых запросов):</a:t>
            </a:r>
          </a:p>
          <a:p>
            <a:pPr marL="0" indent="0">
              <a:buNone/>
            </a:pPr>
            <a:r>
              <a:rPr lang="ru-RU" dirty="0"/>
              <a:t>Данные об участниках проектов для руководителя проектов:</a:t>
            </a:r>
          </a:p>
          <a:p>
            <a:pPr marL="0" indent="0">
              <a:buNone/>
            </a:pPr>
            <a:r>
              <a:rPr lang="en-US" dirty="0"/>
              <a:t>create view </a:t>
            </a:r>
            <a:r>
              <a:rPr lang="en-US" dirty="0" err="1"/>
              <a:t>my_staff</a:t>
            </a:r>
            <a:r>
              <a:rPr lang="en-US" dirty="0"/>
              <a:t> as</a:t>
            </a:r>
          </a:p>
          <a:p>
            <a:pPr marL="0" indent="0">
              <a:buNone/>
            </a:pPr>
            <a:r>
              <a:rPr lang="en-US" dirty="0"/>
              <a:t>Select j.* from job j  where exists (select * from employees e, projects p </a:t>
            </a:r>
            <a:br>
              <a:rPr lang="en-US" dirty="0"/>
            </a:br>
            <a:r>
              <a:rPr lang="en-US" dirty="0"/>
              <a:t>where </a:t>
            </a:r>
            <a:r>
              <a:rPr lang="en-US" dirty="0" err="1"/>
              <a:t>e.e_id</a:t>
            </a:r>
            <a:r>
              <a:rPr lang="en-US" dirty="0"/>
              <a:t>=</a:t>
            </a:r>
            <a:r>
              <a:rPr lang="en-US" dirty="0" err="1"/>
              <a:t>p.p_chief</a:t>
            </a:r>
            <a:r>
              <a:rPr lang="en-US" dirty="0"/>
              <a:t> and </a:t>
            </a:r>
            <a:r>
              <a:rPr lang="en-US" dirty="0" err="1"/>
              <a:t>e.e_login</a:t>
            </a:r>
            <a:r>
              <a:rPr lang="en-US" dirty="0"/>
              <a:t>=user and </a:t>
            </a:r>
            <a:r>
              <a:rPr lang="en-US" dirty="0" err="1"/>
              <a:t>j.j_pro</a:t>
            </a:r>
            <a:r>
              <a:rPr lang="en-US" dirty="0"/>
              <a:t>=</a:t>
            </a:r>
            <a:r>
              <a:rPr lang="en-US" dirty="0" err="1"/>
              <a:t>p.p_abbr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ru-RU" b="1" dirty="0"/>
              <a:t>Данные о других участниках проекта:</a:t>
            </a:r>
          </a:p>
          <a:p>
            <a:pPr marL="0" indent="0">
              <a:buNone/>
            </a:pPr>
            <a:r>
              <a:rPr lang="en-US" dirty="0"/>
              <a:t>create view </a:t>
            </a:r>
            <a:r>
              <a:rPr lang="en-US" dirty="0" err="1"/>
              <a:t>my_emps</a:t>
            </a:r>
            <a:r>
              <a:rPr lang="en-US" dirty="0"/>
              <a:t> as</a:t>
            </a:r>
          </a:p>
          <a:p>
            <a:pPr marL="0" indent="0">
              <a:buNone/>
            </a:pPr>
            <a:r>
              <a:rPr lang="en-US" dirty="0"/>
              <a:t>Select </a:t>
            </a:r>
            <a:r>
              <a:rPr lang="en-US" dirty="0" err="1"/>
              <a:t>je.j_pro</a:t>
            </a:r>
            <a:r>
              <a:rPr lang="en-US" dirty="0"/>
              <a:t>, </a:t>
            </a:r>
            <a:r>
              <a:rPr lang="en-US" dirty="0" err="1"/>
              <a:t>e.e_fname</a:t>
            </a:r>
            <a:r>
              <a:rPr lang="en-US" dirty="0"/>
              <a:t>+’ ‘+</a:t>
            </a:r>
            <a:r>
              <a:rPr lang="en-US" dirty="0" err="1"/>
              <a:t>e.e_lname</a:t>
            </a:r>
            <a:r>
              <a:rPr lang="en-US" dirty="0"/>
              <a:t> </a:t>
            </a:r>
            <a:r>
              <a:rPr lang="en-US" dirty="0" err="1"/>
              <a:t>e_name</a:t>
            </a:r>
            <a:r>
              <a:rPr lang="en-US" dirty="0"/>
              <a:t>, </a:t>
            </a:r>
            <a:r>
              <a:rPr lang="en-US" dirty="0" err="1"/>
              <a:t>e_depart</a:t>
            </a:r>
            <a:r>
              <a:rPr lang="en-US" dirty="0"/>
              <a:t>, </a:t>
            </a:r>
            <a:r>
              <a:rPr lang="en-US" dirty="0" err="1"/>
              <a:t>e_post</a:t>
            </a:r>
            <a:r>
              <a:rPr lang="en-US" dirty="0"/>
              <a:t>, </a:t>
            </a:r>
            <a:r>
              <a:rPr lang="en-US" dirty="0" err="1"/>
              <a:t>e_phone</a:t>
            </a:r>
            <a:r>
              <a:rPr lang="en-US" dirty="0"/>
              <a:t>, </a:t>
            </a:r>
            <a:r>
              <a:rPr lang="en-US" dirty="0" err="1"/>
              <a:t>e_room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From employees e, job je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e.e_id</a:t>
            </a:r>
            <a:r>
              <a:rPr lang="en-US" dirty="0"/>
              <a:t>=</a:t>
            </a:r>
            <a:r>
              <a:rPr lang="en-US" dirty="0" err="1"/>
              <a:t>je.j_emp</a:t>
            </a:r>
            <a:r>
              <a:rPr lang="en-US" dirty="0"/>
              <a:t> and exists (select * from job </a:t>
            </a:r>
            <a:r>
              <a:rPr lang="en-US" dirty="0" err="1"/>
              <a:t>jm</a:t>
            </a:r>
            <a:r>
              <a:rPr lang="en-US" dirty="0"/>
              <a:t>, employees m</a:t>
            </a:r>
          </a:p>
          <a:p>
            <a:pPr marL="0" indent="0">
              <a:buNone/>
            </a:pPr>
            <a:r>
              <a:rPr lang="en-US" dirty="0"/>
              <a:t>where </a:t>
            </a:r>
            <a:r>
              <a:rPr lang="en-US" dirty="0" err="1"/>
              <a:t>m.e_id</a:t>
            </a:r>
            <a:r>
              <a:rPr lang="en-US" dirty="0"/>
              <a:t>=</a:t>
            </a:r>
            <a:r>
              <a:rPr lang="en-US" dirty="0" err="1"/>
              <a:t>jm.j_emp</a:t>
            </a:r>
            <a:r>
              <a:rPr lang="en-US" dirty="0"/>
              <a:t> and </a:t>
            </a:r>
            <a:r>
              <a:rPr lang="en-US" dirty="0" err="1"/>
              <a:t>m.e_login</a:t>
            </a:r>
            <a:r>
              <a:rPr lang="en-US" dirty="0"/>
              <a:t>=user and </a:t>
            </a:r>
            <a:r>
              <a:rPr lang="en-US" dirty="0" err="1"/>
              <a:t>je.j_pro</a:t>
            </a:r>
            <a:r>
              <a:rPr lang="en-US" dirty="0"/>
              <a:t>=</a:t>
            </a:r>
            <a:r>
              <a:rPr lang="en-US" dirty="0" err="1"/>
              <a:t>jm.j_pro</a:t>
            </a:r>
            <a:r>
              <a:rPr lang="en-US" dirty="0"/>
              <a:t>);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5764" y="874775"/>
            <a:ext cx="633793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10" dirty="0">
                <a:latin typeface="Arial"/>
                <a:cs typeface="Arial"/>
              </a:rPr>
              <a:t>Физическое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проектирование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РБД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5580" y="1499616"/>
            <a:ext cx="57486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spc="-5" dirty="0">
                <a:latin typeface="Arial"/>
                <a:cs typeface="Arial"/>
              </a:rPr>
              <a:t>Назначение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прав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доступа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к представлениям: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4601" y="2152950"/>
            <a:ext cx="8281439" cy="380279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DFBFC0-C84F-4FFB-A946-6D77CDD43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9" y="1644650"/>
            <a:ext cx="1067872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1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1276" y="893063"/>
            <a:ext cx="655447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Особенности</a:t>
            </a:r>
            <a:r>
              <a:rPr spc="-5" dirty="0"/>
              <a:t> </a:t>
            </a:r>
            <a:r>
              <a:rPr spc="-10" dirty="0"/>
              <a:t>предметной </a:t>
            </a:r>
            <a:r>
              <a:rPr spc="-5" dirty="0"/>
              <a:t>области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53459" y="1578864"/>
            <a:ext cx="6096635" cy="5326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161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Каждый </a:t>
            </a:r>
            <a:r>
              <a:rPr sz="1800" spc="-5" dirty="0">
                <a:latin typeface="Arial"/>
                <a:cs typeface="Arial"/>
              </a:rPr>
              <a:t>сотрудник работает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5" dirty="0">
                <a:latin typeface="Arial"/>
                <a:cs typeface="Arial"/>
              </a:rPr>
              <a:t>определённом </a:t>
            </a:r>
            <a:r>
              <a:rPr sz="1800" dirty="0">
                <a:latin typeface="Arial"/>
                <a:cs typeface="Arial"/>
              </a:rPr>
              <a:t>отделе, в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каждом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отделе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могут </a:t>
            </a:r>
            <a:r>
              <a:rPr sz="1800" spc="-5" dirty="0">
                <a:latin typeface="Arial"/>
                <a:cs typeface="Arial"/>
              </a:rPr>
              <a:t>работать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несколько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сотрудников.</a:t>
            </a:r>
            <a:endParaRPr sz="1800">
              <a:latin typeface="Arial"/>
              <a:cs typeface="Arial"/>
            </a:endParaRPr>
          </a:p>
          <a:p>
            <a:pPr marL="15240" marR="309880">
              <a:lnSpc>
                <a:spcPct val="101099"/>
              </a:lnSpc>
              <a:spcBef>
                <a:spcPts val="1320"/>
              </a:spcBef>
            </a:pPr>
            <a:r>
              <a:rPr sz="1800" dirty="0">
                <a:latin typeface="Arial"/>
                <a:cs typeface="Arial"/>
              </a:rPr>
              <a:t>Каждый </a:t>
            </a:r>
            <a:r>
              <a:rPr sz="1800" spc="-5" dirty="0">
                <a:latin typeface="Arial"/>
                <a:cs typeface="Arial"/>
              </a:rPr>
              <a:t>проект </a:t>
            </a:r>
            <a:r>
              <a:rPr sz="1800" dirty="0">
                <a:latin typeface="Arial"/>
                <a:cs typeface="Arial"/>
              </a:rPr>
              <a:t>относится к </a:t>
            </a:r>
            <a:r>
              <a:rPr sz="1800" spc="-5" dirty="0">
                <a:latin typeface="Arial"/>
                <a:cs typeface="Arial"/>
              </a:rPr>
              <a:t>определённому отделу, </a:t>
            </a:r>
            <a:r>
              <a:rPr sz="1800" dirty="0">
                <a:latin typeface="Arial"/>
                <a:cs typeface="Arial"/>
              </a:rPr>
              <a:t> каждый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отдел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может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отвечать за</a:t>
            </a:r>
            <a:r>
              <a:rPr sz="1800" dirty="0">
                <a:latin typeface="Arial"/>
                <a:cs typeface="Arial"/>
              </a:rPr>
              <a:t> несколько</a:t>
            </a:r>
            <a:r>
              <a:rPr sz="1800" spc="-5" dirty="0">
                <a:latin typeface="Arial"/>
                <a:cs typeface="Arial"/>
              </a:rPr>
              <a:t> проектов.</a:t>
            </a:r>
            <a:endParaRPr sz="1800">
              <a:latin typeface="Arial"/>
              <a:cs typeface="Arial"/>
            </a:endParaRPr>
          </a:p>
          <a:p>
            <a:pPr marL="12700" marR="62674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Каждый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может принимать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выполнении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нескольких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проектов,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над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каждым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проектом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может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трудиться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несколько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сотрудников.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sz="1800" dirty="0">
                <a:latin typeface="Arial"/>
                <a:cs typeface="Arial"/>
              </a:rPr>
              <a:t>Для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каждого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назначается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руководитель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из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числа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сотрудников отдела,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которому</a:t>
            </a:r>
            <a:r>
              <a:rPr sz="1800" dirty="0">
                <a:latin typeface="Arial"/>
                <a:cs typeface="Arial"/>
              </a:rPr>
              <a:t> относится</a:t>
            </a:r>
            <a:r>
              <a:rPr sz="1800" spc="-5" dirty="0">
                <a:latin typeface="Arial"/>
                <a:cs typeface="Arial"/>
              </a:rPr>
              <a:t> проект.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1800" dirty="0">
                <a:latin typeface="Arial"/>
                <a:cs typeface="Arial"/>
              </a:rPr>
              <a:t>Каждый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 может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состоять </a:t>
            </a:r>
            <a:r>
              <a:rPr sz="1800" dirty="0">
                <a:latin typeface="Arial"/>
                <a:cs typeface="Arial"/>
              </a:rPr>
              <a:t>из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нескольких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этапов.</a:t>
            </a:r>
            <a:endParaRPr sz="1800">
              <a:latin typeface="Arial"/>
              <a:cs typeface="Arial"/>
            </a:endParaRPr>
          </a:p>
          <a:p>
            <a:pPr marL="12700" marR="306705">
              <a:lnSpc>
                <a:spcPct val="100000"/>
              </a:lnSpc>
              <a:spcBef>
                <a:spcPts val="1295"/>
              </a:spcBef>
            </a:pPr>
            <a:r>
              <a:rPr sz="1800" spc="-5" dirty="0">
                <a:latin typeface="Arial"/>
                <a:cs typeface="Arial"/>
              </a:rPr>
              <a:t>Оклад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зависит </a:t>
            </a:r>
            <a:r>
              <a:rPr sz="1800" spc="-10" dirty="0">
                <a:latin typeface="Arial"/>
                <a:cs typeface="Arial"/>
              </a:rPr>
              <a:t>от </a:t>
            </a:r>
            <a:r>
              <a:rPr sz="1800" spc="-5" dirty="0">
                <a:latin typeface="Arial"/>
                <a:cs typeface="Arial"/>
              </a:rPr>
              <a:t>занимаемой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должности,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получает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дополнительное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вознаграждение.</a:t>
            </a:r>
            <a:endParaRPr sz="1800">
              <a:latin typeface="Arial"/>
              <a:cs typeface="Arial"/>
            </a:endParaRPr>
          </a:p>
          <a:p>
            <a:pPr marL="12700" marR="495300">
              <a:lnSpc>
                <a:spcPct val="100000"/>
              </a:lnSpc>
              <a:spcBef>
                <a:spcPts val="1055"/>
              </a:spcBef>
            </a:pPr>
            <a:r>
              <a:rPr sz="1800" dirty="0">
                <a:latin typeface="Arial"/>
                <a:cs typeface="Arial"/>
              </a:rPr>
              <a:t>Каждый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отдел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занимает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одно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или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несколько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помещений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(комнат),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каждом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помещении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может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быть </a:t>
            </a:r>
            <a:r>
              <a:rPr sz="1800" dirty="0">
                <a:latin typeface="Arial"/>
                <a:cs typeface="Arial"/>
              </a:rPr>
              <a:t>один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или </a:t>
            </a:r>
            <a:r>
              <a:rPr sz="1800" spc="-5" dirty="0">
                <a:latin typeface="Arial"/>
                <a:cs typeface="Arial"/>
              </a:rPr>
              <a:t>несколько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стационарных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телефонов.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6019" y="1572767"/>
            <a:ext cx="2061210" cy="102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279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Отделы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с</a:t>
            </a:r>
            <a:r>
              <a:rPr sz="1800" spc="5" dirty="0">
                <a:latin typeface="Arial"/>
                <a:cs typeface="Arial"/>
              </a:rPr>
              <a:t>о</a:t>
            </a:r>
            <a:r>
              <a:rPr sz="1800" spc="-10" dirty="0">
                <a:latin typeface="Arial"/>
                <a:cs typeface="Arial"/>
              </a:rPr>
              <a:t>т</a:t>
            </a:r>
            <a:r>
              <a:rPr sz="1800" spc="5" dirty="0">
                <a:latin typeface="Arial"/>
                <a:cs typeface="Arial"/>
              </a:rPr>
              <a:t>р</a:t>
            </a:r>
            <a:r>
              <a:rPr sz="1800" spc="-15" dirty="0">
                <a:latin typeface="Arial"/>
                <a:cs typeface="Arial"/>
              </a:rPr>
              <a:t>у</a:t>
            </a:r>
            <a:r>
              <a:rPr sz="1800" dirty="0">
                <a:latin typeface="Arial"/>
                <a:cs typeface="Arial"/>
              </a:rPr>
              <a:t>д</a:t>
            </a:r>
            <a:r>
              <a:rPr sz="1800" spc="-10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ик</a:t>
            </a:r>
            <a:r>
              <a:rPr sz="1800" spc="5" dirty="0">
                <a:latin typeface="Arial"/>
                <a:cs typeface="Arial"/>
              </a:rPr>
              <a:t>и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800" spc="-5" dirty="0">
                <a:latin typeface="Arial"/>
                <a:cs typeface="Arial"/>
              </a:rPr>
              <a:t>Отделы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проекты: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6019" y="3011423"/>
            <a:ext cx="1469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Сотрудники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проекты: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019" y="4654295"/>
            <a:ext cx="189992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Проекты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этапы:</a:t>
            </a:r>
            <a:endParaRPr sz="1800">
              <a:latin typeface="Arial"/>
              <a:cs typeface="Arial"/>
            </a:endParaRPr>
          </a:p>
          <a:p>
            <a:pPr marL="12700" marR="434975">
              <a:lnSpc>
                <a:spcPct val="100000"/>
              </a:lnSpc>
              <a:spcBef>
                <a:spcPts val="1320"/>
              </a:spcBef>
            </a:pPr>
            <a:r>
              <a:rPr sz="1800" spc="-5" dirty="0">
                <a:latin typeface="Arial"/>
                <a:cs typeface="Arial"/>
              </a:rPr>
              <a:t>Сотрудники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оплата: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6019" y="6028944"/>
            <a:ext cx="1057910" cy="5772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5"/>
              </a:spcBef>
            </a:pPr>
            <a:r>
              <a:rPr sz="1800" spc="-5" dirty="0">
                <a:latin typeface="Arial"/>
                <a:cs typeface="Arial"/>
              </a:rPr>
              <a:t>Отделы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комнаты: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4467" y="946115"/>
            <a:ext cx="5744845" cy="729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0"/>
              </a:spcBef>
            </a:pPr>
            <a:r>
              <a:rPr spc="-10" dirty="0"/>
              <a:t>ER-</a:t>
            </a:r>
            <a:r>
              <a:rPr spc="-10" dirty="0" err="1"/>
              <a:t>диаграмма</a:t>
            </a:r>
            <a:br>
              <a:rPr lang="en-US" spc="-10" dirty="0"/>
            </a:br>
            <a:r>
              <a:rPr sz="1800" spc="-10" dirty="0"/>
              <a:t>(</a:t>
            </a:r>
            <a:r>
              <a:rPr lang="ru-RU" sz="1800" spc="-10" dirty="0"/>
              <a:t>концептуальная </a:t>
            </a:r>
            <a:r>
              <a:rPr sz="1800" spc="-10" dirty="0" err="1"/>
              <a:t>модель</a:t>
            </a:r>
            <a:r>
              <a:rPr sz="1800" spc="-45" dirty="0"/>
              <a:t> </a:t>
            </a:r>
            <a:r>
              <a:rPr sz="1800" spc="-5" dirty="0"/>
              <a:t>предметной</a:t>
            </a:r>
            <a:r>
              <a:rPr sz="1800" spc="-45" dirty="0"/>
              <a:t> </a:t>
            </a:r>
            <a:r>
              <a:rPr sz="1800" spc="-5" dirty="0" err="1"/>
              <a:t>области</a:t>
            </a:r>
            <a:r>
              <a:rPr sz="1800" spc="-5" dirty="0"/>
              <a:t>)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7D1EE2CC-95C0-498A-B18A-080EE0DC3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1797050"/>
            <a:ext cx="8866667" cy="56476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3596" y="810768"/>
            <a:ext cx="7505700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63040" marR="5080" indent="-1450975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Анализ</a:t>
            </a:r>
            <a:r>
              <a:rPr spc="-5" dirty="0"/>
              <a:t> </a:t>
            </a:r>
            <a:r>
              <a:rPr spc="-10" dirty="0"/>
              <a:t>информационных</a:t>
            </a:r>
            <a:r>
              <a:rPr spc="-5" dirty="0"/>
              <a:t> </a:t>
            </a:r>
            <a:r>
              <a:rPr spc="-10" dirty="0"/>
              <a:t>задач</a:t>
            </a:r>
            <a:r>
              <a:rPr spc="25" dirty="0"/>
              <a:t> </a:t>
            </a:r>
            <a:r>
              <a:rPr spc="-5" dirty="0"/>
              <a:t>и </a:t>
            </a:r>
            <a:r>
              <a:rPr spc="-10" dirty="0"/>
              <a:t>круга </a:t>
            </a:r>
            <a:r>
              <a:rPr spc="-875" dirty="0"/>
              <a:t> </a:t>
            </a:r>
            <a:r>
              <a:rPr spc="-10" dirty="0"/>
              <a:t>пользователей системы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06372" y="1886711"/>
            <a:ext cx="7151370" cy="509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69240" algn="l"/>
              </a:tabLst>
            </a:pPr>
            <a:r>
              <a:rPr sz="1800" b="1" spc="-5" dirty="0">
                <a:latin typeface="Arial"/>
                <a:cs typeface="Arial"/>
              </a:rPr>
              <a:t>Руководители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организации: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заключение </a:t>
            </a:r>
            <a:r>
              <a:rPr sz="1800" dirty="0">
                <a:latin typeface="Arial"/>
                <a:cs typeface="Arial"/>
              </a:rPr>
              <a:t>новых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договоров;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назначение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руководителей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проектов;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списка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всех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участников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проектов;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изменение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должностных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окладов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штатного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расписания;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20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полной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информации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проектах;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dirty="0">
                <a:latin typeface="Arial"/>
                <a:cs typeface="Arial"/>
              </a:rPr>
              <a:t>внесение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изменений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dirty="0">
                <a:latin typeface="Arial"/>
                <a:cs typeface="Arial"/>
              </a:rPr>
              <a:t> 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проектах;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архивирование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данных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завершённым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проектам.</a:t>
            </a:r>
            <a:endParaRPr sz="18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980"/>
              </a:spcBef>
              <a:buAutoNum type="arabicPeriod"/>
              <a:tabLst>
                <a:tab pos="269240" algn="l"/>
              </a:tabLst>
            </a:pPr>
            <a:r>
              <a:rPr sz="1800" b="1" spc="-5" dirty="0">
                <a:latin typeface="Arial"/>
                <a:cs typeface="Arial"/>
              </a:rPr>
              <a:t>Руководитель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проекта: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назначение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участников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списка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сотрудников,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работающих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над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проектом;</a:t>
            </a:r>
            <a:endParaRPr sz="1800">
              <a:latin typeface="Arial"/>
              <a:cs typeface="Arial"/>
            </a:endParaRPr>
          </a:p>
          <a:p>
            <a:pPr marL="814069" marR="10413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полной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информации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-5" dirty="0">
                <a:latin typeface="Arial"/>
                <a:cs typeface="Arial"/>
              </a:rPr>
              <a:t> проекте,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руководителем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которого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он</a:t>
            </a:r>
            <a:r>
              <a:rPr sz="1800" spc="-5" dirty="0">
                <a:latin typeface="Arial"/>
                <a:cs typeface="Arial"/>
              </a:rPr>
              <a:t> является;</a:t>
            </a:r>
            <a:endParaRPr sz="1800">
              <a:latin typeface="Arial"/>
              <a:cs typeface="Arial"/>
            </a:endParaRPr>
          </a:p>
          <a:p>
            <a:pPr marL="814069" marR="275590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сведений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сотрудниках,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которые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могут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стать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участниками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проекта;</a:t>
            </a:r>
            <a:endParaRPr sz="1800">
              <a:latin typeface="Arial"/>
              <a:cs typeface="Arial"/>
            </a:endParaRPr>
          </a:p>
          <a:p>
            <a:pPr marL="814069" marR="250190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определение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размера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дополнительного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вознаграждения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сотрудников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конкретному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проекту;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dirty="0">
                <a:latin typeface="Arial"/>
                <a:cs typeface="Arial"/>
              </a:rPr>
              <a:t>внесение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изменений</a:t>
            </a:r>
            <a:r>
              <a:rPr sz="1800" dirty="0">
                <a:latin typeface="Arial"/>
                <a:cs typeface="Arial"/>
              </a:rPr>
              <a:t> 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об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этапах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проекта.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3596" y="710183"/>
            <a:ext cx="7505700" cy="1000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63040" marR="5080" indent="-1450975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Анализ</a:t>
            </a:r>
            <a:r>
              <a:rPr spc="-5" dirty="0"/>
              <a:t> </a:t>
            </a:r>
            <a:r>
              <a:rPr spc="-10" dirty="0"/>
              <a:t>информационных</a:t>
            </a:r>
            <a:r>
              <a:rPr spc="-5" dirty="0"/>
              <a:t> </a:t>
            </a:r>
            <a:r>
              <a:rPr spc="-10" dirty="0"/>
              <a:t>задач</a:t>
            </a:r>
            <a:r>
              <a:rPr spc="25" dirty="0"/>
              <a:t> </a:t>
            </a:r>
            <a:r>
              <a:rPr spc="-5" dirty="0"/>
              <a:t>и </a:t>
            </a:r>
            <a:r>
              <a:rPr spc="-10" dirty="0"/>
              <a:t>круга </a:t>
            </a:r>
            <a:r>
              <a:rPr spc="-875" dirty="0"/>
              <a:t> </a:t>
            </a:r>
            <a:r>
              <a:rPr spc="-10" dirty="0"/>
              <a:t>пользователей системы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5932" y="1908047"/>
            <a:ext cx="6983730" cy="442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269240" algn="l"/>
              </a:tabLst>
            </a:pPr>
            <a:r>
              <a:rPr sz="1800" b="1" spc="-5" dirty="0">
                <a:latin typeface="Arial"/>
                <a:cs typeface="Arial"/>
              </a:rPr>
              <a:t>Сотрудники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отдела кадров: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приём/увольнение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сотрудников;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dirty="0">
                <a:latin typeface="Arial"/>
                <a:cs typeface="Arial"/>
              </a:rPr>
              <a:t>внесение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изменений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данные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сотрудниках.</a:t>
            </a:r>
            <a:endParaRPr sz="18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1075"/>
              </a:spcBef>
              <a:buAutoNum type="arabicPeriod" startAt="3"/>
              <a:tabLst>
                <a:tab pos="269240" algn="l"/>
              </a:tabLst>
            </a:pPr>
            <a:r>
              <a:rPr sz="1800" b="1" spc="-5" dirty="0">
                <a:latin typeface="Arial"/>
                <a:cs typeface="Arial"/>
              </a:rPr>
              <a:t>Бухгалтеры: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spc="-5" dirty="0">
                <a:latin typeface="Arial"/>
                <a:cs typeface="Arial"/>
              </a:rPr>
              <a:t>получение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ведомости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выплату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зарплаты.</a:t>
            </a:r>
            <a:endParaRPr sz="1800">
              <a:latin typeface="Arial"/>
              <a:cs typeface="Arial"/>
            </a:endParaRPr>
          </a:p>
          <a:p>
            <a:pPr marL="268605" indent="-256540">
              <a:lnSpc>
                <a:spcPct val="100000"/>
              </a:lnSpc>
              <a:spcBef>
                <a:spcPts val="1075"/>
              </a:spcBef>
              <a:buAutoNum type="arabicPeriod" startAt="3"/>
              <a:tabLst>
                <a:tab pos="269240" algn="l"/>
              </a:tabLst>
            </a:pPr>
            <a:r>
              <a:rPr sz="1800" b="1" spc="-5" dirty="0">
                <a:latin typeface="Arial"/>
                <a:cs typeface="Arial"/>
              </a:rPr>
              <a:t>Сотрудники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–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участники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проектов:</a:t>
            </a:r>
            <a:endParaRPr sz="1800">
              <a:latin typeface="Arial"/>
              <a:cs typeface="Arial"/>
            </a:endParaRPr>
          </a:p>
          <a:p>
            <a:pPr marL="814069" lvl="1" indent="-344805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dirty="0">
                <a:latin typeface="Arial"/>
                <a:cs typeface="Arial"/>
              </a:rPr>
              <a:t>просмотр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данных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 других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участниках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проекта;</a:t>
            </a:r>
            <a:endParaRPr sz="1800">
              <a:latin typeface="Arial"/>
              <a:cs typeface="Arial"/>
            </a:endParaRPr>
          </a:p>
          <a:p>
            <a:pPr marL="814069" marR="767715" lvl="1" indent="-344805">
              <a:lnSpc>
                <a:spcPct val="100000"/>
              </a:lnSpc>
              <a:buFont typeface="Wingdings"/>
              <a:buChar char=""/>
              <a:tabLst>
                <a:tab pos="814069" algn="l"/>
                <a:tab pos="814705" algn="l"/>
              </a:tabLst>
            </a:pPr>
            <a:r>
              <a:rPr sz="1800" dirty="0">
                <a:latin typeface="Arial"/>
                <a:cs typeface="Arial"/>
              </a:rPr>
              <a:t>просмотр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данных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сроках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сдачи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проекта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форме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отчётности.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356870" marR="482600" indent="-34480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Каждая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группа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выполняет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определённые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задачи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обладает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разными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правами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доступа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системе.</a:t>
            </a:r>
            <a:endParaRPr sz="180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Перечень задач </a:t>
            </a:r>
            <a:r>
              <a:rPr sz="1800" spc="-5" dirty="0">
                <a:latin typeface="Arial"/>
                <a:cs typeface="Arial"/>
              </a:rPr>
              <a:t>является основой </a:t>
            </a:r>
            <a:r>
              <a:rPr sz="1800" dirty="0">
                <a:latin typeface="Arial"/>
                <a:cs typeface="Arial"/>
              </a:rPr>
              <a:t>для </a:t>
            </a:r>
            <a:r>
              <a:rPr sz="1800" spc="-5" dirty="0">
                <a:latin typeface="Arial"/>
                <a:cs typeface="Arial"/>
              </a:rPr>
              <a:t>разработки приложений </a:t>
            </a:r>
            <a:r>
              <a:rPr sz="1800" dirty="0">
                <a:latin typeface="Arial"/>
                <a:cs typeface="Arial"/>
              </a:rPr>
              <a:t>и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выдаётся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программистам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качестве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задания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(вместе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со 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схемой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БД).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435" y="908304"/>
            <a:ext cx="625538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Логическое</a:t>
            </a:r>
            <a:r>
              <a:rPr spc="-15" dirty="0"/>
              <a:t> </a:t>
            </a:r>
            <a:r>
              <a:rPr spc="-10" dirty="0"/>
              <a:t>проектирование </a:t>
            </a:r>
            <a:r>
              <a:rPr spc="5" dirty="0"/>
              <a:t>РБД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696764" y="1554147"/>
            <a:ext cx="5325110" cy="5335905"/>
            <a:chOff x="3696764" y="1554147"/>
            <a:chExt cx="5325110" cy="5335905"/>
          </a:xfrm>
        </p:grpSpPr>
        <p:sp>
          <p:nvSpPr>
            <p:cNvPr id="4" name="object 4"/>
            <p:cNvSpPr/>
            <p:nvPr/>
          </p:nvSpPr>
          <p:spPr>
            <a:xfrm>
              <a:off x="5645467" y="3235007"/>
              <a:ext cx="3074670" cy="2486660"/>
            </a:xfrm>
            <a:custGeom>
              <a:avLst/>
              <a:gdLst/>
              <a:ahLst/>
              <a:cxnLst/>
              <a:rect l="l" t="t" r="r" b="b"/>
              <a:pathLst>
                <a:path w="3074670" h="2486660">
                  <a:moveTo>
                    <a:pt x="0" y="1227010"/>
                  </a:moveTo>
                  <a:lnTo>
                    <a:pt x="395097" y="1034986"/>
                  </a:lnTo>
                </a:path>
                <a:path w="3074670" h="2486660">
                  <a:moveTo>
                    <a:pt x="1690687" y="2102167"/>
                  </a:moveTo>
                  <a:lnTo>
                    <a:pt x="395097" y="2102167"/>
                  </a:lnTo>
                </a:path>
                <a:path w="3074670" h="2486660">
                  <a:moveTo>
                    <a:pt x="395097" y="2102167"/>
                  </a:moveTo>
                  <a:lnTo>
                    <a:pt x="395097" y="2486215"/>
                  </a:lnTo>
                </a:path>
                <a:path w="3074670" h="2486660">
                  <a:moveTo>
                    <a:pt x="3074098" y="1130998"/>
                  </a:moveTo>
                  <a:lnTo>
                    <a:pt x="2975229" y="1419224"/>
                  </a:lnTo>
                </a:path>
                <a:path w="3074670" h="2486660">
                  <a:moveTo>
                    <a:pt x="2327529" y="1034986"/>
                  </a:moveTo>
                  <a:lnTo>
                    <a:pt x="2536126" y="1419224"/>
                  </a:lnTo>
                </a:path>
                <a:path w="3074670" h="2486660">
                  <a:moveTo>
                    <a:pt x="1503997" y="458724"/>
                  </a:moveTo>
                  <a:lnTo>
                    <a:pt x="1503997" y="938974"/>
                  </a:lnTo>
                </a:path>
                <a:path w="3074670" h="2486660">
                  <a:moveTo>
                    <a:pt x="1471041" y="458724"/>
                  </a:moveTo>
                  <a:lnTo>
                    <a:pt x="1471041" y="938974"/>
                  </a:lnTo>
                </a:path>
                <a:path w="3074670" h="2486660">
                  <a:moveTo>
                    <a:pt x="1482090" y="0"/>
                  </a:moveTo>
                  <a:lnTo>
                    <a:pt x="1482090" y="288035"/>
                  </a:lnTo>
                </a:path>
                <a:path w="3074670" h="2486660">
                  <a:moveTo>
                    <a:pt x="2129790" y="0"/>
                  </a:moveTo>
                  <a:lnTo>
                    <a:pt x="2129790" y="1941956"/>
                  </a:lnTo>
                </a:path>
              </a:pathLst>
            </a:custGeom>
            <a:ln w="108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6764" y="1554147"/>
              <a:ext cx="5324632" cy="533568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269484" y="3008341"/>
            <a:ext cx="63246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0" dirty="0">
                <a:latin typeface="Times New Roman"/>
                <a:cs typeface="Times New Roman"/>
              </a:rPr>
              <a:t>в</a:t>
            </a:r>
            <a:r>
              <a:rPr sz="1000" spc="20" dirty="0">
                <a:latin typeface="Times New Roman"/>
                <a:cs typeface="Times New Roman"/>
              </a:rPr>
              <a:t>ы</a:t>
            </a:r>
            <a:r>
              <a:rPr sz="1000" spc="-40" dirty="0">
                <a:latin typeface="Times New Roman"/>
                <a:cs typeface="Times New Roman"/>
              </a:rPr>
              <a:t>п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-35" dirty="0">
                <a:latin typeface="Times New Roman"/>
                <a:cs typeface="Times New Roman"/>
              </a:rPr>
              <a:t>я</a:t>
            </a:r>
            <a:r>
              <a:rPr sz="1000" spc="60" dirty="0">
                <a:latin typeface="Times New Roman"/>
                <a:cs typeface="Times New Roman"/>
              </a:rPr>
              <a:t>т</a:t>
            </a:r>
            <a:r>
              <a:rPr sz="1000" dirty="0">
                <a:latin typeface="Times New Roman"/>
                <a:cs typeface="Times New Roman"/>
              </a:rPr>
              <a:t>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67092" y="5227285"/>
            <a:ext cx="67500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5" dirty="0">
                <a:latin typeface="Times New Roman"/>
                <a:cs typeface="Times New Roman"/>
              </a:rPr>
              <a:t>руководить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64628" y="3008341"/>
            <a:ext cx="6521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65" dirty="0">
                <a:latin typeface="Times New Roman"/>
                <a:cs typeface="Times New Roman"/>
              </a:rPr>
              <a:t>П</a:t>
            </a:r>
            <a:r>
              <a:rPr sz="1000" spc="35" dirty="0">
                <a:latin typeface="Times New Roman"/>
                <a:cs typeface="Times New Roman"/>
              </a:rPr>
              <a:t>Р</a:t>
            </a:r>
            <a:r>
              <a:rPr sz="1000" spc="-30" dirty="0">
                <a:latin typeface="Times New Roman"/>
                <a:cs typeface="Times New Roman"/>
              </a:rPr>
              <a:t>О</a:t>
            </a:r>
            <a:r>
              <a:rPr sz="1000" spc="60" dirty="0">
                <a:latin typeface="Times New Roman"/>
                <a:cs typeface="Times New Roman"/>
              </a:rPr>
              <a:t>Е</a:t>
            </a:r>
            <a:r>
              <a:rPr sz="1000" spc="25" dirty="0">
                <a:latin typeface="Times New Roman"/>
                <a:cs typeface="Times New Roman"/>
              </a:rPr>
              <a:t>К</a:t>
            </a:r>
            <a:r>
              <a:rPr sz="1000" spc="-15" dirty="0">
                <a:latin typeface="Times New Roman"/>
                <a:cs typeface="Times New Roman"/>
              </a:rPr>
              <a:t>Т</a:t>
            </a:r>
            <a:r>
              <a:rPr sz="1000" spc="5" dirty="0">
                <a:latin typeface="Times New Roman"/>
                <a:cs typeface="Times New Roman"/>
              </a:rPr>
              <a:t>Ы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1931" y="4587205"/>
            <a:ext cx="4572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75" dirty="0">
                <a:latin typeface="Times New Roman"/>
                <a:cs typeface="Times New Roman"/>
              </a:rPr>
              <a:t>у</a:t>
            </a:r>
            <a:r>
              <a:rPr sz="1000" spc="20" dirty="0">
                <a:latin typeface="Times New Roman"/>
                <a:cs typeface="Times New Roman"/>
              </a:rPr>
              <a:t>ч</a:t>
            </a:r>
            <a:r>
              <a:rPr sz="1000" spc="55" dirty="0">
                <a:latin typeface="Times New Roman"/>
                <a:cs typeface="Times New Roman"/>
              </a:rPr>
              <a:t>а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80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78171" y="2892517"/>
            <a:ext cx="895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32723" y="3285709"/>
            <a:ext cx="1397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38947" y="3285709"/>
            <a:ext cx="1181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K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98995" y="5602189"/>
            <a:ext cx="1181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53859" y="3093685"/>
            <a:ext cx="1181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17923" y="1898869"/>
            <a:ext cx="5518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40" dirty="0">
                <a:latin typeface="Times New Roman"/>
                <a:cs typeface="Times New Roman"/>
              </a:rPr>
              <a:t>Н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30" dirty="0">
                <a:latin typeface="Times New Roman"/>
                <a:cs typeface="Times New Roman"/>
              </a:rPr>
              <a:t>з</a:t>
            </a:r>
            <a:r>
              <a:rPr sz="1000" spc="-45" dirty="0">
                <a:latin typeface="Times New Roman"/>
                <a:cs typeface="Times New Roman"/>
              </a:rPr>
              <a:t>в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5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58715" y="2508469"/>
            <a:ext cx="5930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5" dirty="0">
                <a:latin typeface="Times New Roman"/>
                <a:cs typeface="Times New Roman"/>
              </a:rPr>
              <a:t>Т</a:t>
            </a:r>
            <a:r>
              <a:rPr sz="1000" spc="7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л</a:t>
            </a:r>
            <a:r>
              <a:rPr sz="1000" spc="-20" dirty="0">
                <a:latin typeface="Times New Roman"/>
                <a:cs typeface="Times New Roman"/>
              </a:rPr>
              <a:t>е</a:t>
            </a:r>
            <a:r>
              <a:rPr sz="1000" spc="45" dirty="0">
                <a:latin typeface="Times New Roman"/>
                <a:cs typeface="Times New Roman"/>
              </a:rPr>
              <a:t>ф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5" dirty="0">
                <a:latin typeface="Times New Roman"/>
                <a:cs typeface="Times New Roman"/>
              </a:rPr>
              <a:t>ы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74084" y="1578829"/>
            <a:ext cx="36925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07079" algn="l"/>
              </a:tabLst>
            </a:pPr>
            <a:r>
              <a:rPr sz="1500" spc="97" baseline="2777" dirty="0">
                <a:latin typeface="Times New Roman"/>
                <a:cs typeface="Times New Roman"/>
              </a:rPr>
              <a:t>А</a:t>
            </a:r>
            <a:r>
              <a:rPr sz="1500" spc="-15" baseline="2777" dirty="0">
                <a:latin typeface="Times New Roman"/>
                <a:cs typeface="Times New Roman"/>
              </a:rPr>
              <a:t>б</a:t>
            </a:r>
            <a:r>
              <a:rPr sz="1500" spc="15" baseline="2777" dirty="0">
                <a:latin typeface="Times New Roman"/>
                <a:cs typeface="Times New Roman"/>
              </a:rPr>
              <a:t>б</a:t>
            </a:r>
            <a:r>
              <a:rPr sz="1500" spc="30" baseline="2777" dirty="0">
                <a:latin typeface="Times New Roman"/>
                <a:cs typeface="Times New Roman"/>
              </a:rPr>
              <a:t>р</a:t>
            </a:r>
            <a:r>
              <a:rPr sz="1500" spc="-22" baseline="2777" dirty="0">
                <a:latin typeface="Times New Roman"/>
                <a:cs typeface="Times New Roman"/>
              </a:rPr>
              <a:t>е</a:t>
            </a:r>
            <a:r>
              <a:rPr sz="1500" spc="37" baseline="2777" dirty="0">
                <a:latin typeface="Times New Roman"/>
                <a:cs typeface="Times New Roman"/>
              </a:rPr>
              <a:t>в</a:t>
            </a:r>
            <a:r>
              <a:rPr sz="1500" spc="-22" baseline="2777" dirty="0">
                <a:latin typeface="Times New Roman"/>
                <a:cs typeface="Times New Roman"/>
              </a:rPr>
              <a:t>и</a:t>
            </a:r>
            <a:r>
              <a:rPr sz="1500" spc="82" baseline="2777" dirty="0">
                <a:latin typeface="Times New Roman"/>
                <a:cs typeface="Times New Roman"/>
              </a:rPr>
              <a:t>а</a:t>
            </a:r>
            <a:r>
              <a:rPr sz="1500" spc="-15" baseline="2777" dirty="0">
                <a:latin typeface="Times New Roman"/>
                <a:cs typeface="Times New Roman"/>
              </a:rPr>
              <a:t>т</a:t>
            </a:r>
            <a:r>
              <a:rPr sz="1500" spc="30" baseline="2777" dirty="0">
                <a:latin typeface="Times New Roman"/>
                <a:cs typeface="Times New Roman"/>
              </a:rPr>
              <a:t>ур</a:t>
            </a:r>
            <a:r>
              <a:rPr sz="1500" baseline="2777" dirty="0">
                <a:latin typeface="Times New Roman"/>
                <a:cs typeface="Times New Roman"/>
              </a:rPr>
              <a:t>а	</a:t>
            </a:r>
            <a:r>
              <a:rPr sz="1000" spc="40" dirty="0">
                <a:latin typeface="Times New Roman"/>
                <a:cs typeface="Times New Roman"/>
              </a:rPr>
              <a:t>Н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60" dirty="0">
                <a:latin typeface="Times New Roman"/>
                <a:cs typeface="Times New Roman"/>
              </a:rPr>
              <a:t>м</a:t>
            </a:r>
            <a:r>
              <a:rPr sz="1000" spc="-1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р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0595" y="1898869"/>
            <a:ext cx="6819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Times New Roman"/>
                <a:cs typeface="Times New Roman"/>
              </a:rPr>
              <a:t>Дата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Times New Roman"/>
                <a:cs typeface="Times New Roman"/>
              </a:rPr>
              <a:t>оконч.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10604" y="2145757"/>
            <a:ext cx="5264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Times New Roman"/>
                <a:cs typeface="Times New Roman"/>
              </a:rPr>
              <a:t>З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35" dirty="0">
                <a:latin typeface="Times New Roman"/>
                <a:cs typeface="Times New Roman"/>
              </a:rPr>
              <a:t>к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30" dirty="0">
                <a:latin typeface="Times New Roman"/>
                <a:cs typeface="Times New Roman"/>
              </a:rPr>
              <a:t>з</a:t>
            </a:r>
            <a:r>
              <a:rPr sz="1000" spc="20" dirty="0">
                <a:latin typeface="Times New Roman"/>
                <a:cs typeface="Times New Roman"/>
              </a:rPr>
              <a:t>ч</a:t>
            </a:r>
            <a:r>
              <a:rPr sz="1000" spc="5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к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32196" y="6426410"/>
            <a:ext cx="710565" cy="348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510" marR="5080" indent="-131445">
              <a:lnSpc>
                <a:spcPct val="106000"/>
              </a:lnSpc>
              <a:spcBef>
                <a:spcPts val="95"/>
              </a:spcBef>
            </a:pPr>
            <a:r>
              <a:rPr sz="1000" spc="-30" dirty="0">
                <a:latin typeface="Times New Roman"/>
                <a:cs typeface="Times New Roman"/>
              </a:rPr>
              <a:t>П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spc="-40" dirty="0">
                <a:latin typeface="Times New Roman"/>
                <a:cs typeface="Times New Roman"/>
              </a:rPr>
              <a:t>п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20" dirty="0">
                <a:latin typeface="Times New Roman"/>
                <a:cs typeface="Times New Roman"/>
              </a:rPr>
              <a:t>р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20" dirty="0">
                <a:latin typeface="Times New Roman"/>
                <a:cs typeface="Times New Roman"/>
              </a:rPr>
              <a:t>ы</a:t>
            </a:r>
            <a:r>
              <a:rPr sz="1000" dirty="0">
                <a:latin typeface="Times New Roman"/>
                <a:cs typeface="Times New Roman"/>
              </a:rPr>
              <a:t>е  </a:t>
            </a:r>
            <a:r>
              <a:rPr sz="1000" spc="20" dirty="0">
                <a:latin typeface="Times New Roman"/>
                <a:cs typeface="Times New Roman"/>
              </a:rPr>
              <a:t>данные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12996" y="6272749"/>
            <a:ext cx="3162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/>
                <a:cs typeface="Times New Roman"/>
              </a:rPr>
              <a:t>Ф</a:t>
            </a:r>
            <a:r>
              <a:rPr sz="1000" spc="40" dirty="0">
                <a:latin typeface="Times New Roman"/>
                <a:cs typeface="Times New Roman"/>
              </a:rPr>
              <a:t>И</a:t>
            </a:r>
            <a:r>
              <a:rPr sz="1000" spc="5" dirty="0">
                <a:latin typeface="Times New Roman"/>
                <a:cs typeface="Times New Roman"/>
              </a:rPr>
              <a:t>О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00619" y="5952709"/>
            <a:ext cx="13646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15" dirty="0">
                <a:latin typeface="Times New Roman"/>
                <a:cs typeface="Times New Roman"/>
              </a:rPr>
              <a:t>Дан</a:t>
            </a:r>
            <a:r>
              <a:rPr sz="1000" spc="55" dirty="0">
                <a:latin typeface="Times New Roman"/>
                <a:cs typeface="Times New Roman"/>
              </a:rPr>
              <a:t>н</a:t>
            </a:r>
            <a:r>
              <a:rPr sz="1000" spc="20" dirty="0">
                <a:latin typeface="Times New Roman"/>
                <a:cs typeface="Times New Roman"/>
              </a:rPr>
              <a:t>ы</a:t>
            </a:r>
            <a:r>
              <a:rPr sz="1000" dirty="0">
                <a:latin typeface="Times New Roman"/>
                <a:cs typeface="Times New Roman"/>
              </a:rPr>
              <a:t>е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dirty="0">
                <a:latin typeface="Times New Roman"/>
                <a:cs typeface="Times New Roman"/>
              </a:rPr>
              <a:t>б</a:t>
            </a:r>
            <a:r>
              <a:rPr sz="1000" spc="-70" dirty="0">
                <a:latin typeface="Times New Roman"/>
                <a:cs typeface="Times New Roman"/>
              </a:rPr>
              <a:t> 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10" dirty="0">
                <a:latin typeface="Times New Roman"/>
                <a:cs typeface="Times New Roman"/>
              </a:rPr>
              <a:t>б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-20" dirty="0">
                <a:latin typeface="Times New Roman"/>
                <a:cs typeface="Times New Roman"/>
              </a:rPr>
              <a:t>а</a:t>
            </a:r>
            <a:r>
              <a:rPr sz="1000" spc="-40" dirty="0">
                <a:latin typeface="Times New Roman"/>
                <a:cs typeface="Times New Roman"/>
              </a:rPr>
              <a:t>з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-45" dirty="0">
                <a:latin typeface="Times New Roman"/>
                <a:cs typeface="Times New Roman"/>
              </a:rPr>
              <a:t>в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5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и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28691" y="4364701"/>
            <a:ext cx="55499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5" dirty="0">
                <a:latin typeface="Times New Roman"/>
                <a:cs typeface="Times New Roman"/>
              </a:rPr>
              <a:t>Название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88940" y="4919437"/>
            <a:ext cx="4114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25" dirty="0">
                <a:latin typeface="Times New Roman"/>
                <a:cs typeface="Times New Roman"/>
              </a:rPr>
              <a:t>Сумма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52491" y="3724621"/>
            <a:ext cx="6978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Times New Roman"/>
                <a:cs typeface="Times New Roman"/>
              </a:rPr>
              <a:t>Дата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10" dirty="0">
                <a:latin typeface="Times New Roman"/>
                <a:cs typeface="Times New Roman"/>
              </a:rPr>
              <a:t>начала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40044" y="3627085"/>
            <a:ext cx="611505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164465">
              <a:lnSpc>
                <a:spcPts val="1180"/>
              </a:lnSpc>
              <a:spcBef>
                <a:spcPts val="165"/>
              </a:spcBef>
            </a:pPr>
            <a:r>
              <a:rPr sz="1000" spc="-5" dirty="0">
                <a:latin typeface="Times New Roman"/>
                <a:cs typeface="Times New Roman"/>
              </a:rPr>
              <a:t>Дата 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-60" dirty="0">
                <a:latin typeface="Times New Roman"/>
                <a:cs typeface="Times New Roman"/>
              </a:rPr>
              <a:t>к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20" dirty="0">
                <a:latin typeface="Times New Roman"/>
                <a:cs typeface="Times New Roman"/>
              </a:rPr>
              <a:t>ч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55" dirty="0">
                <a:latin typeface="Times New Roman"/>
                <a:cs typeface="Times New Roman"/>
              </a:rPr>
              <a:t>н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я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55740" y="1655029"/>
            <a:ext cx="563880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42545">
              <a:lnSpc>
                <a:spcPts val="1180"/>
              </a:lnSpc>
              <a:spcBef>
                <a:spcPts val="165"/>
              </a:spcBef>
            </a:pPr>
            <a:r>
              <a:rPr sz="1000" spc="20" dirty="0">
                <a:latin typeface="Times New Roman"/>
                <a:cs typeface="Times New Roman"/>
              </a:rPr>
              <a:t>Данные 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-65" dirty="0">
                <a:latin typeface="Times New Roman"/>
                <a:cs typeface="Times New Roman"/>
              </a:rPr>
              <a:t>з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60" dirty="0">
                <a:latin typeface="Times New Roman"/>
                <a:cs typeface="Times New Roman"/>
              </a:rPr>
              <a:t>к</a:t>
            </a:r>
            <a:r>
              <a:rPr sz="1000" spc="55" dirty="0">
                <a:latin typeface="Times New Roman"/>
                <a:cs typeface="Times New Roman"/>
              </a:rPr>
              <a:t>а</a:t>
            </a:r>
            <a:r>
              <a:rPr sz="1000" spc="-40" dirty="0">
                <a:latin typeface="Times New Roman"/>
                <a:cs typeface="Times New Roman"/>
              </a:rPr>
              <a:t>з</a:t>
            </a:r>
            <a:r>
              <a:rPr sz="1000" spc="-5" dirty="0">
                <a:latin typeface="Times New Roman"/>
                <a:cs typeface="Times New Roman"/>
              </a:rPr>
              <a:t>ч</a:t>
            </a:r>
            <a:r>
              <a:rPr sz="1000" spc="80" dirty="0">
                <a:latin typeface="Times New Roman"/>
                <a:cs typeface="Times New Roman"/>
              </a:rPr>
              <a:t>и</a:t>
            </a:r>
            <a:r>
              <a:rPr sz="1000" spc="10" dirty="0">
                <a:latin typeface="Times New Roman"/>
                <a:cs typeface="Times New Roman"/>
              </a:rPr>
              <a:t>к</a:t>
            </a:r>
            <a:r>
              <a:rPr sz="1000" dirty="0">
                <a:latin typeface="Times New Roman"/>
                <a:cs typeface="Times New Roman"/>
              </a:rPr>
              <a:t>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35700" y="4501861"/>
            <a:ext cx="624205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4130">
              <a:lnSpc>
                <a:spcPts val="1180"/>
              </a:lnSpc>
              <a:spcBef>
                <a:spcPts val="165"/>
              </a:spcBef>
            </a:pPr>
            <a:r>
              <a:rPr sz="1000" dirty="0">
                <a:latin typeface="Times New Roman"/>
                <a:cs typeface="Times New Roman"/>
              </a:rPr>
              <a:t>Реал. </a:t>
            </a:r>
            <a:r>
              <a:rPr sz="1000" spc="15" dirty="0">
                <a:latin typeface="Times New Roman"/>
                <a:cs typeface="Times New Roman"/>
              </a:rPr>
              <a:t>дата </a:t>
            </a:r>
            <a:r>
              <a:rPr sz="1000" spc="-235" dirty="0">
                <a:latin typeface="Times New Roman"/>
                <a:cs typeface="Times New Roman"/>
              </a:rPr>
              <a:t> 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-35" dirty="0">
                <a:latin typeface="Times New Roman"/>
                <a:cs typeface="Times New Roman"/>
              </a:rPr>
              <a:t>к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55" dirty="0">
                <a:latin typeface="Times New Roman"/>
                <a:cs typeface="Times New Roman"/>
              </a:rPr>
              <a:t>н</a:t>
            </a:r>
            <a:r>
              <a:rPr sz="1000" spc="20" dirty="0">
                <a:latin typeface="Times New Roman"/>
                <a:cs typeface="Times New Roman"/>
              </a:rPr>
              <a:t>ч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55" dirty="0">
                <a:latin typeface="Times New Roman"/>
                <a:cs typeface="Times New Roman"/>
              </a:rPr>
              <a:t>н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я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92244" y="5504653"/>
            <a:ext cx="3740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40" dirty="0">
                <a:latin typeface="Times New Roman"/>
                <a:cs typeface="Times New Roman"/>
              </a:rPr>
              <a:t>О</a:t>
            </a:r>
            <a:r>
              <a:rPr sz="1000" spc="-60" dirty="0">
                <a:latin typeface="Times New Roman"/>
                <a:cs typeface="Times New Roman"/>
              </a:rPr>
              <a:t>к</a:t>
            </a:r>
            <a:r>
              <a:rPr sz="1000" spc="20" dirty="0">
                <a:latin typeface="Times New Roman"/>
                <a:cs typeface="Times New Roman"/>
              </a:rPr>
              <a:t>л</a:t>
            </a:r>
            <a:r>
              <a:rPr sz="1000" spc="55" dirty="0">
                <a:latin typeface="Times New Roman"/>
                <a:cs typeface="Times New Roman"/>
              </a:rPr>
              <a:t>а</a:t>
            </a:r>
            <a:r>
              <a:rPr sz="1000" dirty="0">
                <a:latin typeface="Times New Roman"/>
                <a:cs typeface="Times New Roman"/>
              </a:rPr>
              <a:t>д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358132" y="2197573"/>
            <a:ext cx="5416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20" dirty="0">
                <a:latin typeface="Times New Roman"/>
                <a:cs typeface="Times New Roman"/>
              </a:rPr>
              <a:t>Ко</a:t>
            </a:r>
            <a:r>
              <a:rPr sz="1000" spc="60" dirty="0">
                <a:latin typeface="Times New Roman"/>
                <a:cs typeface="Times New Roman"/>
              </a:rPr>
              <a:t>м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spc="5" dirty="0">
                <a:latin typeface="Times New Roman"/>
                <a:cs typeface="Times New Roman"/>
              </a:rPr>
              <a:t>ы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06004" y="1600165"/>
            <a:ext cx="6978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Times New Roman"/>
                <a:cs typeface="Times New Roman"/>
              </a:rPr>
              <a:t>Дата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10" dirty="0">
                <a:latin typeface="Times New Roman"/>
                <a:cs typeface="Times New Roman"/>
              </a:rPr>
              <a:t>начала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03011" y="4629877"/>
            <a:ext cx="3975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65" dirty="0">
                <a:latin typeface="Times New Roman"/>
                <a:cs typeface="Times New Roman"/>
              </a:rPr>
              <a:t>Н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60" dirty="0">
                <a:latin typeface="Times New Roman"/>
                <a:cs typeface="Times New Roman"/>
              </a:rPr>
              <a:t>м</a:t>
            </a:r>
            <a:r>
              <a:rPr sz="1000" spc="-15" dirty="0">
                <a:latin typeface="Times New Roman"/>
                <a:cs typeface="Times New Roman"/>
              </a:rPr>
              <a:t>е</a:t>
            </a:r>
            <a:r>
              <a:rPr sz="1000" dirty="0">
                <a:latin typeface="Times New Roman"/>
                <a:cs typeface="Times New Roman"/>
              </a:rPr>
              <a:t>р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72988" y="5504653"/>
            <a:ext cx="895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19803" y="5964901"/>
            <a:ext cx="9264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№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Times New Roman"/>
                <a:cs typeface="Times New Roman"/>
              </a:rPr>
              <a:t>пенс.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10" dirty="0">
                <a:latin typeface="Times New Roman"/>
                <a:cs typeface="Times New Roman"/>
              </a:rPr>
              <a:t>свид-ва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18123" y="6135589"/>
            <a:ext cx="3162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65" dirty="0">
                <a:latin typeface="Times New Roman"/>
                <a:cs typeface="Times New Roman"/>
              </a:rPr>
              <a:t>И</a:t>
            </a:r>
            <a:r>
              <a:rPr sz="1000" spc="40" dirty="0">
                <a:latin typeface="Times New Roman"/>
                <a:cs typeface="Times New Roman"/>
              </a:rPr>
              <a:t>Н</a:t>
            </a:r>
            <a:r>
              <a:rPr sz="1000" spc="5" dirty="0">
                <a:latin typeface="Times New Roman"/>
                <a:cs typeface="Times New Roman"/>
              </a:rPr>
              <a:t>Н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16828" y="4181821"/>
            <a:ext cx="122936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0" dirty="0">
                <a:latin typeface="Times New Roman"/>
                <a:cs typeface="Times New Roman"/>
              </a:rPr>
              <a:t>Э</a:t>
            </a:r>
            <a:r>
              <a:rPr sz="1000" spc="80" dirty="0">
                <a:latin typeface="Times New Roman"/>
                <a:cs typeface="Times New Roman"/>
              </a:rPr>
              <a:t>Т</a:t>
            </a:r>
            <a:r>
              <a:rPr sz="1000" spc="-30" dirty="0">
                <a:latin typeface="Times New Roman"/>
                <a:cs typeface="Times New Roman"/>
              </a:rPr>
              <a:t>А</a:t>
            </a:r>
            <a:r>
              <a:rPr sz="1000" spc="65" dirty="0">
                <a:latin typeface="Times New Roman"/>
                <a:cs typeface="Times New Roman"/>
              </a:rPr>
              <a:t>П</a:t>
            </a:r>
            <a:r>
              <a:rPr sz="1000" spc="5" dirty="0">
                <a:latin typeface="Times New Roman"/>
                <a:cs typeface="Times New Roman"/>
              </a:rPr>
              <a:t>Ы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65" dirty="0">
                <a:latin typeface="Times New Roman"/>
                <a:cs typeface="Times New Roman"/>
              </a:rPr>
              <a:t>П</a:t>
            </a:r>
            <a:r>
              <a:rPr sz="1000" spc="40" dirty="0">
                <a:latin typeface="Times New Roman"/>
                <a:cs typeface="Times New Roman"/>
              </a:rPr>
              <a:t>РО</a:t>
            </a:r>
            <a:r>
              <a:rPr sz="1000" spc="10" dirty="0">
                <a:latin typeface="Times New Roman"/>
                <a:cs typeface="Times New Roman"/>
              </a:rPr>
              <a:t>Е</a:t>
            </a:r>
            <a:r>
              <a:rPr sz="1000" spc="5" dirty="0">
                <a:latin typeface="Times New Roman"/>
                <a:cs typeface="Times New Roman"/>
              </a:rPr>
              <a:t>К</a:t>
            </a:r>
            <a:r>
              <a:rPr sz="1000" spc="10" dirty="0">
                <a:latin typeface="Times New Roman"/>
                <a:cs typeface="Times New Roman"/>
              </a:rPr>
              <a:t>Т</a:t>
            </a:r>
            <a:r>
              <a:rPr sz="1000" spc="40" dirty="0">
                <a:latin typeface="Times New Roman"/>
                <a:cs typeface="Times New Roman"/>
              </a:rPr>
              <a:t>О</a:t>
            </a:r>
            <a:r>
              <a:rPr sz="1000" spc="5" dirty="0">
                <a:latin typeface="Times New Roman"/>
                <a:cs typeface="Times New Roman"/>
              </a:rPr>
              <a:t>В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159755" y="5675341"/>
            <a:ext cx="1181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95747" y="5291293"/>
            <a:ext cx="6540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80" dirty="0">
                <a:latin typeface="Times New Roman"/>
                <a:cs typeface="Times New Roman"/>
              </a:rPr>
              <a:t>Д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5" dirty="0">
                <a:latin typeface="Times New Roman"/>
                <a:cs typeface="Times New Roman"/>
              </a:rPr>
              <a:t>лж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60" dirty="0">
                <a:latin typeface="Times New Roman"/>
                <a:cs typeface="Times New Roman"/>
              </a:rPr>
              <a:t> 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dirty="0">
                <a:latin typeface="Times New Roman"/>
                <a:cs typeface="Times New Roman"/>
              </a:rPr>
              <a:t>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86276" y="2948641"/>
            <a:ext cx="611505" cy="45212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000" b="1" spc="-15" dirty="0">
                <a:latin typeface="Times New Roman"/>
                <a:cs typeface="Times New Roman"/>
              </a:rPr>
              <a:t>О</a:t>
            </a:r>
            <a:r>
              <a:rPr sz="1000" b="1" spc="25" dirty="0">
                <a:latin typeface="Times New Roman"/>
                <a:cs typeface="Times New Roman"/>
              </a:rPr>
              <a:t>Т</a:t>
            </a:r>
            <a:r>
              <a:rPr sz="1000" b="1" spc="5" dirty="0">
                <a:latin typeface="Times New Roman"/>
                <a:cs typeface="Times New Roman"/>
              </a:rPr>
              <a:t>Д</a:t>
            </a:r>
            <a:r>
              <a:rPr sz="1000" b="1" spc="25" dirty="0">
                <a:latin typeface="Times New Roman"/>
                <a:cs typeface="Times New Roman"/>
              </a:rPr>
              <a:t>Е</a:t>
            </a:r>
            <a:r>
              <a:rPr sz="1000" b="1" spc="20" dirty="0">
                <a:latin typeface="Times New Roman"/>
                <a:cs typeface="Times New Roman"/>
              </a:rPr>
              <a:t>Л</a:t>
            </a:r>
            <a:r>
              <a:rPr sz="1000" b="1" spc="5" dirty="0">
                <a:latin typeface="Times New Roman"/>
                <a:cs typeface="Times New Roman"/>
              </a:rPr>
              <a:t>Ы</a:t>
            </a:r>
            <a:endParaRPr sz="100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  <a:spcBef>
                <a:spcPts val="480"/>
              </a:spcBef>
            </a:pPr>
            <a:r>
              <a:rPr sz="1000" dirty="0"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19803" y="4245829"/>
            <a:ext cx="51117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работать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40555" y="6574501"/>
            <a:ext cx="8769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0" dirty="0">
                <a:latin typeface="Times New Roman"/>
                <a:cs typeface="Times New Roman"/>
              </a:rPr>
              <a:t>Д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85" dirty="0">
                <a:latin typeface="Times New Roman"/>
                <a:cs typeface="Times New Roman"/>
              </a:rPr>
              <a:t>т</a:t>
            </a:r>
            <a:r>
              <a:rPr sz="1000" dirty="0">
                <a:latin typeface="Times New Roman"/>
                <a:cs typeface="Times New Roman"/>
              </a:rPr>
              <a:t>а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р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5" dirty="0">
                <a:latin typeface="Times New Roman"/>
                <a:cs typeface="Times New Roman"/>
              </a:rPr>
              <a:t>ж</a:t>
            </a:r>
            <a:r>
              <a:rPr sz="1000" spc="-10" dirty="0">
                <a:latin typeface="Times New Roman"/>
                <a:cs typeface="Times New Roman"/>
              </a:rPr>
              <a:t>д</a:t>
            </a:r>
            <a:r>
              <a:rPr sz="1000" spc="75" dirty="0">
                <a:latin typeface="Times New Roman"/>
                <a:cs typeface="Times New Roman"/>
              </a:rPr>
              <a:t>е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5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я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62220" y="6574501"/>
            <a:ext cx="2419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30" dirty="0">
                <a:latin typeface="Times New Roman"/>
                <a:cs typeface="Times New Roman"/>
              </a:rPr>
              <a:t>П</a:t>
            </a:r>
            <a:r>
              <a:rPr sz="1000" dirty="0">
                <a:latin typeface="Times New Roman"/>
                <a:cs typeface="Times New Roman"/>
              </a:rPr>
              <a:t>ол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68188" y="5718013"/>
            <a:ext cx="91948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20" dirty="0">
                <a:latin typeface="Times New Roman"/>
                <a:cs typeface="Times New Roman"/>
              </a:rPr>
              <a:t>СОТРУДНИКИ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55996" y="1633693"/>
            <a:ext cx="699770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07010">
              <a:lnSpc>
                <a:spcPts val="1180"/>
              </a:lnSpc>
              <a:spcBef>
                <a:spcPts val="165"/>
              </a:spcBef>
            </a:pPr>
            <a:r>
              <a:rPr sz="1000" spc="20" dirty="0">
                <a:latin typeface="Times New Roman"/>
                <a:cs typeface="Times New Roman"/>
              </a:rPr>
              <a:t>Дата </a:t>
            </a:r>
            <a:r>
              <a:rPr sz="1000" spc="25" dirty="0">
                <a:latin typeface="Times New Roman"/>
                <a:cs typeface="Times New Roman"/>
              </a:rPr>
              <a:t> </a:t>
            </a:r>
            <a:r>
              <a:rPr sz="1000" spc="55" dirty="0">
                <a:latin typeface="Times New Roman"/>
                <a:cs typeface="Times New Roman"/>
              </a:rPr>
              <a:t>п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-10" dirty="0">
                <a:latin typeface="Times New Roman"/>
                <a:cs typeface="Times New Roman"/>
              </a:rPr>
              <a:t>д</a:t>
            </a:r>
            <a:r>
              <a:rPr sz="1000" spc="80" dirty="0">
                <a:latin typeface="Times New Roman"/>
                <a:cs typeface="Times New Roman"/>
              </a:rPr>
              <a:t>п</a:t>
            </a:r>
            <a:r>
              <a:rPr sz="1000" spc="-40" dirty="0">
                <a:latin typeface="Times New Roman"/>
                <a:cs typeface="Times New Roman"/>
              </a:rPr>
              <a:t>и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80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я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708396" y="2133565"/>
            <a:ext cx="5461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30" dirty="0">
                <a:latin typeface="Times New Roman"/>
                <a:cs typeface="Times New Roman"/>
              </a:rPr>
              <a:t>Н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spc="-65" dirty="0">
                <a:latin typeface="Times New Roman"/>
                <a:cs typeface="Times New Roman"/>
              </a:rPr>
              <a:t>з</a:t>
            </a:r>
            <a:r>
              <a:rPr sz="1000" spc="50" dirty="0">
                <a:latin typeface="Times New Roman"/>
                <a:cs typeface="Times New Roman"/>
              </a:rPr>
              <a:t>в</a:t>
            </a:r>
            <a:r>
              <a:rPr sz="1000" spc="-15" dirty="0">
                <a:latin typeface="Times New Roman"/>
                <a:cs typeface="Times New Roman"/>
              </a:rPr>
              <a:t>а</a:t>
            </a:r>
            <a:r>
              <a:rPr sz="1000" spc="55" dirty="0">
                <a:latin typeface="Times New Roman"/>
                <a:cs typeface="Times New Roman"/>
              </a:rPr>
              <a:t>н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403596" y="2465797"/>
            <a:ext cx="8718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5" dirty="0">
                <a:latin typeface="Times New Roman"/>
                <a:cs typeface="Times New Roman"/>
              </a:rPr>
              <a:t>Сокр.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5" dirty="0">
                <a:latin typeface="Times New Roman"/>
                <a:cs typeface="Times New Roman"/>
              </a:rPr>
              <a:t>название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83300" y="2794981"/>
            <a:ext cx="3994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25" dirty="0">
                <a:latin typeface="Times New Roman"/>
                <a:cs typeface="Times New Roman"/>
              </a:rPr>
              <a:t>С</a:t>
            </a:r>
            <a:r>
              <a:rPr sz="1000" dirty="0">
                <a:latin typeface="Times New Roman"/>
                <a:cs typeface="Times New Roman"/>
              </a:rPr>
              <a:t>у</a:t>
            </a:r>
            <a:r>
              <a:rPr sz="1000" spc="-10" dirty="0">
                <a:latin typeface="Times New Roman"/>
                <a:cs typeface="Times New Roman"/>
              </a:rPr>
              <a:t>м</a:t>
            </a:r>
            <a:r>
              <a:rPr sz="1000" spc="35" dirty="0">
                <a:latin typeface="Times New Roman"/>
                <a:cs typeface="Times New Roman"/>
              </a:rPr>
              <a:t>м</a:t>
            </a:r>
            <a:r>
              <a:rPr sz="1000" dirty="0">
                <a:latin typeface="Times New Roman"/>
                <a:cs typeface="Times New Roman"/>
              </a:rPr>
              <a:t>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037068" y="2197573"/>
            <a:ext cx="807720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09855" marR="5080" indent="-97790">
              <a:lnSpc>
                <a:spcPts val="1180"/>
              </a:lnSpc>
              <a:spcBef>
                <a:spcPts val="165"/>
              </a:spcBef>
            </a:pPr>
            <a:r>
              <a:rPr sz="1000" spc="20" dirty="0">
                <a:latin typeface="Times New Roman"/>
                <a:cs typeface="Times New Roman"/>
              </a:rPr>
              <a:t>Реальная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дата </a:t>
            </a:r>
            <a:r>
              <a:rPr sz="1000" spc="-235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Times New Roman"/>
                <a:cs typeface="Times New Roman"/>
              </a:rPr>
              <a:t>окончания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201659" y="2624293"/>
            <a:ext cx="700405" cy="3289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77165" marR="5080" indent="-165100">
              <a:lnSpc>
                <a:spcPts val="1180"/>
              </a:lnSpc>
              <a:spcBef>
                <a:spcPts val="165"/>
              </a:spcBef>
            </a:pPr>
            <a:r>
              <a:rPr sz="1000" spc="-30" dirty="0">
                <a:latin typeface="Times New Roman"/>
                <a:cs typeface="Times New Roman"/>
              </a:rPr>
              <a:t>П</a:t>
            </a:r>
            <a:r>
              <a:rPr sz="1000" spc="90" dirty="0">
                <a:latin typeface="Times New Roman"/>
                <a:cs typeface="Times New Roman"/>
              </a:rPr>
              <a:t>о</a:t>
            </a:r>
            <a:r>
              <a:rPr sz="1000" spc="20" dirty="0">
                <a:latin typeface="Times New Roman"/>
                <a:cs typeface="Times New Roman"/>
              </a:rPr>
              <a:t>л</a:t>
            </a:r>
            <a:r>
              <a:rPr sz="1000" spc="-75" dirty="0">
                <a:latin typeface="Times New Roman"/>
                <a:cs typeface="Times New Roman"/>
              </a:rPr>
              <a:t>у</a:t>
            </a:r>
            <a:r>
              <a:rPr sz="1000" spc="-5" dirty="0">
                <a:latin typeface="Times New Roman"/>
                <a:cs typeface="Times New Roman"/>
              </a:rPr>
              <a:t>ч</a:t>
            </a:r>
            <a:r>
              <a:rPr sz="1000" spc="-15" dirty="0">
                <a:latin typeface="Times New Roman"/>
                <a:cs typeface="Times New Roman"/>
              </a:rPr>
              <a:t>е</a:t>
            </a:r>
            <a:r>
              <a:rPr sz="1000" spc="80" dirty="0">
                <a:latin typeface="Times New Roman"/>
                <a:cs typeface="Times New Roman"/>
              </a:rPr>
              <a:t>н</a:t>
            </a:r>
            <a:r>
              <a:rPr sz="1000" spc="-40" dirty="0">
                <a:latin typeface="Times New Roman"/>
                <a:cs typeface="Times New Roman"/>
              </a:rPr>
              <a:t>н</a:t>
            </a:r>
            <a:r>
              <a:rPr sz="1000" spc="75" dirty="0">
                <a:latin typeface="Times New Roman"/>
                <a:cs typeface="Times New Roman"/>
              </a:rPr>
              <a:t>а</a:t>
            </a:r>
            <a:r>
              <a:rPr sz="1000" dirty="0">
                <a:latin typeface="Times New Roman"/>
                <a:cs typeface="Times New Roman"/>
              </a:rPr>
              <a:t>я  </a:t>
            </a:r>
            <a:r>
              <a:rPr sz="1000" spc="5" dirty="0">
                <a:latin typeface="Times New Roman"/>
                <a:cs typeface="Times New Roman"/>
              </a:rPr>
              <a:t>сумма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193028" y="4971253"/>
            <a:ext cx="10604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0" dirty="0">
                <a:latin typeface="Times New Roman"/>
                <a:cs typeface="Times New Roman"/>
              </a:rPr>
              <a:t>Форма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spc="15" dirty="0">
                <a:latin typeface="Times New Roman"/>
                <a:cs typeface="Times New Roman"/>
              </a:rPr>
              <a:t>отчетности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63588" y="3477733"/>
            <a:ext cx="5105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5" dirty="0">
                <a:latin typeface="Times New Roman"/>
                <a:cs typeface="Times New Roman"/>
              </a:rPr>
              <a:t>с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60" dirty="0">
                <a:latin typeface="Times New Roman"/>
                <a:cs typeface="Times New Roman"/>
              </a:rPr>
              <a:t>я</a:t>
            </a:r>
            <a:r>
              <a:rPr sz="1000" spc="-10" dirty="0">
                <a:latin typeface="Times New Roman"/>
                <a:cs typeface="Times New Roman"/>
              </a:rPr>
              <a:t>т</a:t>
            </a:r>
            <a:r>
              <a:rPr sz="1000" dirty="0">
                <a:latin typeface="Times New Roman"/>
                <a:cs typeface="Times New Roman"/>
              </a:rPr>
              <a:t>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01916" y="3221701"/>
            <a:ext cx="8953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948931" y="3959317"/>
            <a:ext cx="1181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906004" y="4151341"/>
            <a:ext cx="29083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35" dirty="0">
                <a:latin typeface="Times New Roman"/>
                <a:cs typeface="Times New Roman"/>
              </a:rPr>
              <a:t>Р</a:t>
            </a:r>
            <a:r>
              <a:rPr sz="1000" spc="20" dirty="0">
                <a:latin typeface="Times New Roman"/>
                <a:cs typeface="Times New Roman"/>
              </a:rPr>
              <a:t>о</a:t>
            </a:r>
            <a:r>
              <a:rPr sz="1000" dirty="0">
                <a:latin typeface="Times New Roman"/>
                <a:cs typeface="Times New Roman"/>
              </a:rPr>
              <a:t>ль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497316" y="4139149"/>
            <a:ext cx="4908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0" dirty="0">
                <a:latin typeface="Times New Roman"/>
                <a:cs typeface="Times New Roman"/>
              </a:rPr>
              <a:t>Доплата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750556" y="6400765"/>
            <a:ext cx="5962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0" dirty="0">
                <a:latin typeface="Times New Roman"/>
                <a:cs typeface="Times New Roman"/>
              </a:rPr>
              <a:t>Т</a:t>
            </a:r>
            <a:r>
              <a:rPr sz="1000" spc="55" dirty="0">
                <a:latin typeface="Times New Roman"/>
                <a:cs typeface="Times New Roman"/>
              </a:rPr>
              <a:t>е</a:t>
            </a:r>
            <a:r>
              <a:rPr sz="1000" spc="20" dirty="0">
                <a:latin typeface="Times New Roman"/>
                <a:cs typeface="Times New Roman"/>
              </a:rPr>
              <a:t>л</a:t>
            </a:r>
            <a:r>
              <a:rPr sz="1000" spc="-15" dirty="0">
                <a:latin typeface="Times New Roman"/>
                <a:cs typeface="Times New Roman"/>
              </a:rPr>
              <a:t>е</a:t>
            </a:r>
            <a:r>
              <a:rPr sz="1000" spc="45" dirty="0">
                <a:latin typeface="Times New Roman"/>
                <a:cs typeface="Times New Roman"/>
              </a:rPr>
              <a:t>ф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-15" dirty="0">
                <a:latin typeface="Times New Roman"/>
                <a:cs typeface="Times New Roman"/>
              </a:rPr>
              <a:t>н</a:t>
            </a:r>
            <a:r>
              <a:rPr sz="1000" spc="5" dirty="0">
                <a:latin typeface="Times New Roman"/>
                <a:cs typeface="Times New Roman"/>
              </a:rPr>
              <a:t>ы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003795" y="6443437"/>
            <a:ext cx="4235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30" dirty="0">
                <a:latin typeface="Times New Roman"/>
                <a:cs typeface="Times New Roman"/>
              </a:rPr>
              <a:t>А</a:t>
            </a:r>
            <a:r>
              <a:rPr sz="1000" spc="10" dirty="0">
                <a:latin typeface="Times New Roman"/>
                <a:cs typeface="Times New Roman"/>
              </a:rPr>
              <a:t>д</a:t>
            </a:r>
            <a:r>
              <a:rPr sz="1000" spc="20" dirty="0">
                <a:latin typeface="Times New Roman"/>
                <a:cs typeface="Times New Roman"/>
              </a:rPr>
              <a:t>р</a:t>
            </a:r>
            <a:r>
              <a:rPr sz="1000" spc="55" dirty="0">
                <a:latin typeface="Times New Roman"/>
                <a:cs typeface="Times New Roman"/>
              </a:rPr>
              <a:t>е</a:t>
            </a:r>
            <a:r>
              <a:rPr sz="1000" spc="-15" dirty="0">
                <a:latin typeface="Times New Roman"/>
                <a:cs typeface="Times New Roman"/>
              </a:rPr>
              <a:t>с</a:t>
            </a:r>
            <a:r>
              <a:rPr sz="1000" dirty="0">
                <a:latin typeface="Times New Roman"/>
                <a:cs typeface="Times New Roman"/>
              </a:rPr>
              <a:t>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510019" y="6681181"/>
            <a:ext cx="38100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110" dirty="0">
                <a:latin typeface="Times New Roman"/>
                <a:cs typeface="Times New Roman"/>
              </a:rPr>
              <a:t>Л</a:t>
            </a:r>
            <a:r>
              <a:rPr sz="1000" dirty="0">
                <a:latin typeface="Times New Roman"/>
                <a:cs typeface="Times New Roman"/>
              </a:rPr>
              <a:t>о</a:t>
            </a:r>
            <a:r>
              <a:rPr sz="1000" spc="15" dirty="0">
                <a:latin typeface="Times New Roman"/>
                <a:cs typeface="Times New Roman"/>
              </a:rPr>
              <a:t>г</a:t>
            </a:r>
            <a:r>
              <a:rPr sz="1000" spc="-15" dirty="0">
                <a:latin typeface="Times New Roman"/>
                <a:cs typeface="Times New Roman"/>
              </a:rPr>
              <a:t>и</a:t>
            </a:r>
            <a:r>
              <a:rPr sz="1000" dirty="0">
                <a:latin typeface="Times New Roman"/>
                <a:cs typeface="Times New Roman"/>
              </a:rPr>
              <a:t>н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885435" y="4044661"/>
            <a:ext cx="79565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Times New Roman"/>
                <a:cs typeface="Times New Roman"/>
              </a:rPr>
              <a:t>Получ.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spc="20" dirty="0">
                <a:latin typeface="Times New Roman"/>
                <a:cs typeface="Times New Roman"/>
              </a:rPr>
              <a:t>сумма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681988" y="2005584"/>
            <a:ext cx="1735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Уточнённая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ER-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диаграмма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435" y="908304"/>
            <a:ext cx="625538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Логическое</a:t>
            </a:r>
            <a:r>
              <a:rPr spc="-15" dirty="0"/>
              <a:t> </a:t>
            </a:r>
            <a:r>
              <a:rPr spc="-10" dirty="0"/>
              <a:t>проектирование </a:t>
            </a:r>
            <a:r>
              <a:rPr spc="5" dirty="0"/>
              <a:t>РБД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324" y="1359407"/>
            <a:ext cx="6776720" cy="1955164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1800" b="1" spc="-5" dirty="0">
                <a:latin typeface="Arial"/>
                <a:cs typeface="Arial"/>
              </a:rPr>
              <a:t>Преобразование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ER-диаграммы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схемы </a:t>
            </a:r>
            <a:r>
              <a:rPr sz="1800" b="1" spc="5" dirty="0">
                <a:latin typeface="Arial"/>
                <a:cs typeface="Arial"/>
              </a:rPr>
              <a:t>БД.</a:t>
            </a:r>
            <a:endParaRPr sz="180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spcBef>
                <a:spcPts val="1100"/>
              </a:spcBef>
            </a:pPr>
            <a:r>
              <a:rPr sz="1800" spc="-5" dirty="0">
                <a:latin typeface="Arial"/>
                <a:cs typeface="Arial"/>
              </a:rPr>
              <a:t>Осуществляется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-5" dirty="0">
                <a:latin typeface="Arial"/>
                <a:cs typeface="Arial"/>
              </a:rPr>
              <a:t> соответствии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правилами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преобразования,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рассмотренными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ранее.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Arial"/>
                <a:cs typeface="Arial"/>
              </a:rPr>
              <a:t>Для</a:t>
            </a:r>
            <a:r>
              <a:rPr sz="1800" b="1" dirty="0">
                <a:latin typeface="Arial"/>
                <a:cs typeface="Arial"/>
              </a:rPr>
              <a:t> схемы БД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будем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использовать </a:t>
            </a:r>
            <a:r>
              <a:rPr sz="1800" b="1" dirty="0">
                <a:latin typeface="Arial"/>
                <a:cs typeface="Arial"/>
              </a:rPr>
              <a:t>обозначения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71463" y="4346101"/>
            <a:ext cx="603885" cy="154940"/>
            <a:chOff x="6371463" y="4346101"/>
            <a:chExt cx="603885" cy="154940"/>
          </a:xfrm>
        </p:grpSpPr>
        <p:sp>
          <p:nvSpPr>
            <p:cNvPr id="5" name="object 5"/>
            <p:cNvSpPr/>
            <p:nvPr/>
          </p:nvSpPr>
          <p:spPr>
            <a:xfrm>
              <a:off x="6391275" y="4355147"/>
              <a:ext cx="582930" cy="144145"/>
            </a:xfrm>
            <a:custGeom>
              <a:avLst/>
              <a:gdLst/>
              <a:ahLst/>
              <a:cxnLst/>
              <a:rect l="l" t="t" r="r" b="b"/>
              <a:pathLst>
                <a:path w="582929" h="144145">
                  <a:moveTo>
                    <a:pt x="454914" y="0"/>
                  </a:moveTo>
                  <a:lnTo>
                    <a:pt x="436816" y="0"/>
                  </a:lnTo>
                  <a:lnTo>
                    <a:pt x="436816" y="17906"/>
                  </a:lnTo>
                  <a:lnTo>
                    <a:pt x="545973" y="71818"/>
                  </a:lnTo>
                  <a:lnTo>
                    <a:pt x="436816" y="125920"/>
                  </a:lnTo>
                  <a:lnTo>
                    <a:pt x="436816" y="143827"/>
                  </a:lnTo>
                  <a:lnTo>
                    <a:pt x="454914" y="143827"/>
                  </a:lnTo>
                  <a:lnTo>
                    <a:pt x="582358" y="71818"/>
                  </a:lnTo>
                  <a:lnTo>
                    <a:pt x="564260" y="71818"/>
                  </a:lnTo>
                  <a:lnTo>
                    <a:pt x="564260" y="61620"/>
                  </a:lnTo>
                  <a:lnTo>
                    <a:pt x="454914" y="0"/>
                  </a:lnTo>
                  <a:close/>
                </a:path>
                <a:path w="582929" h="144145">
                  <a:moveTo>
                    <a:pt x="509716" y="53911"/>
                  </a:moveTo>
                  <a:lnTo>
                    <a:pt x="0" y="53911"/>
                  </a:lnTo>
                  <a:lnTo>
                    <a:pt x="0" y="71818"/>
                  </a:lnTo>
                  <a:lnTo>
                    <a:pt x="545973" y="71818"/>
                  </a:lnTo>
                  <a:lnTo>
                    <a:pt x="509716" y="53911"/>
                  </a:lnTo>
                  <a:close/>
                </a:path>
                <a:path w="582929" h="144145">
                  <a:moveTo>
                    <a:pt x="564260" y="61620"/>
                  </a:moveTo>
                  <a:lnTo>
                    <a:pt x="564260" y="71818"/>
                  </a:lnTo>
                  <a:lnTo>
                    <a:pt x="582358" y="71818"/>
                  </a:lnTo>
                  <a:lnTo>
                    <a:pt x="564260" y="61620"/>
                  </a:lnTo>
                  <a:close/>
                </a:path>
                <a:path w="582929" h="144145">
                  <a:moveTo>
                    <a:pt x="564260" y="53911"/>
                  </a:moveTo>
                  <a:lnTo>
                    <a:pt x="550581" y="53911"/>
                  </a:lnTo>
                  <a:lnTo>
                    <a:pt x="564260" y="61620"/>
                  </a:lnTo>
                  <a:lnTo>
                    <a:pt x="564260" y="539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72987" y="4409058"/>
              <a:ext cx="582930" cy="18415"/>
            </a:xfrm>
            <a:custGeom>
              <a:avLst/>
              <a:gdLst/>
              <a:ahLst/>
              <a:cxnLst/>
              <a:rect l="l" t="t" r="r" b="b"/>
              <a:pathLst>
                <a:path w="582929" h="18414">
                  <a:moveTo>
                    <a:pt x="18287" y="0"/>
                  </a:moveTo>
                  <a:lnTo>
                    <a:pt x="582548" y="0"/>
                  </a:lnTo>
                  <a:lnTo>
                    <a:pt x="582548" y="17907"/>
                  </a:lnTo>
                  <a:lnTo>
                    <a:pt x="18287" y="17907"/>
                  </a:lnTo>
                  <a:lnTo>
                    <a:pt x="0" y="17907"/>
                  </a:lnTo>
                  <a:lnTo>
                    <a:pt x="18287" y="17907"/>
                  </a:lnTo>
                  <a:lnTo>
                    <a:pt x="1828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6567" y="4353623"/>
              <a:ext cx="148590" cy="1468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3503" y="4346101"/>
              <a:ext cx="163633" cy="14401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13332" y="3851655"/>
            <a:ext cx="1947545" cy="396240"/>
          </a:xfrm>
          <a:prstGeom prst="rect">
            <a:avLst/>
          </a:prstGeom>
          <a:ln w="18091">
            <a:solidFill>
              <a:srgbClr val="000000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436880">
              <a:lnSpc>
                <a:spcPct val="100000"/>
              </a:lnSpc>
              <a:spcBef>
                <a:spcPts val="415"/>
              </a:spcBef>
            </a:pPr>
            <a:r>
              <a:rPr sz="1850" b="1" dirty="0">
                <a:latin typeface="Times New Roman"/>
                <a:cs typeface="Times New Roman"/>
              </a:rPr>
              <a:t>ОТДЕЛЫ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66235" y="3874642"/>
            <a:ext cx="199580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imes New Roman"/>
                <a:cs typeface="Times New Roman"/>
              </a:rPr>
              <a:t>–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базовое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20" dirty="0">
                <a:latin typeface="Times New Roman"/>
                <a:cs typeface="Times New Roman"/>
              </a:rPr>
              <a:t>отношение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13252" y="5428970"/>
            <a:ext cx="5298440" cy="74485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91770" indent="-179705">
              <a:lnSpc>
                <a:spcPct val="100000"/>
              </a:lnSpc>
              <a:spcBef>
                <a:spcPts val="890"/>
              </a:spcBef>
              <a:buChar char="–"/>
              <a:tabLst>
                <a:tab pos="192405" algn="l"/>
              </a:tabLst>
            </a:pPr>
            <a:r>
              <a:rPr sz="1700" dirty="0">
                <a:latin typeface="Times New Roman"/>
                <a:cs typeface="Times New Roman"/>
              </a:rPr>
              <a:t>связь</a:t>
            </a:r>
            <a:r>
              <a:rPr sz="1700" spc="-7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"один-к-одному"</a:t>
            </a:r>
            <a:r>
              <a:rPr sz="1700" spc="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указанием</a:t>
            </a:r>
            <a:r>
              <a:rPr sz="1700" spc="90" dirty="0">
                <a:latin typeface="Times New Roman"/>
                <a:cs typeface="Times New Roman"/>
              </a:rPr>
              <a:t> </a:t>
            </a:r>
            <a:r>
              <a:rPr sz="1700" spc="15" dirty="0">
                <a:latin typeface="Times New Roman"/>
                <a:cs typeface="Times New Roman"/>
              </a:rPr>
              <a:t>внешнего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ключа</a:t>
            </a:r>
            <a:endParaRPr sz="1700">
              <a:latin typeface="Times New Roman"/>
              <a:cs typeface="Times New Roman"/>
            </a:endParaRPr>
          </a:p>
          <a:p>
            <a:pPr marL="191770" indent="-179705">
              <a:lnSpc>
                <a:spcPct val="100000"/>
              </a:lnSpc>
              <a:spcBef>
                <a:spcPts val="795"/>
              </a:spcBef>
              <a:buChar char="–"/>
              <a:tabLst>
                <a:tab pos="192405" algn="l"/>
              </a:tabLst>
            </a:pPr>
            <a:r>
              <a:rPr sz="1700" dirty="0">
                <a:latin typeface="Times New Roman"/>
                <a:cs typeface="Times New Roman"/>
              </a:rPr>
              <a:t>связь</a:t>
            </a:r>
            <a:r>
              <a:rPr sz="1700" spc="-80" dirty="0">
                <a:latin typeface="Times New Roman"/>
                <a:cs typeface="Times New Roman"/>
              </a:rPr>
              <a:t> </a:t>
            </a:r>
            <a:r>
              <a:rPr sz="1700" spc="10" dirty="0">
                <a:latin typeface="Times New Roman"/>
                <a:cs typeface="Times New Roman"/>
              </a:rPr>
              <a:t>"один-ко-многим"</a:t>
            </a:r>
            <a:r>
              <a:rPr sz="1700" spc="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указанием</a:t>
            </a:r>
            <a:r>
              <a:rPr sz="1700" spc="7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внешнего</a:t>
            </a:r>
            <a:r>
              <a:rPr sz="1700" spc="1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ключа"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71463" y="4083875"/>
            <a:ext cx="603885" cy="147320"/>
            <a:chOff x="6371463" y="4083875"/>
            <a:chExt cx="603885" cy="147320"/>
          </a:xfrm>
        </p:grpSpPr>
        <p:sp>
          <p:nvSpPr>
            <p:cNvPr id="13" name="object 13"/>
            <p:cNvSpPr/>
            <p:nvPr/>
          </p:nvSpPr>
          <p:spPr>
            <a:xfrm>
              <a:off x="6372987" y="4085399"/>
              <a:ext cx="600710" cy="144145"/>
            </a:xfrm>
            <a:custGeom>
              <a:avLst/>
              <a:gdLst/>
              <a:ahLst/>
              <a:cxnLst/>
              <a:rect l="l" t="t" r="r" b="b"/>
              <a:pathLst>
                <a:path w="600709" h="144145">
                  <a:moveTo>
                    <a:pt x="548596" y="64245"/>
                  </a:moveTo>
                  <a:lnTo>
                    <a:pt x="455104" y="125920"/>
                  </a:lnTo>
                  <a:lnTo>
                    <a:pt x="455104" y="143827"/>
                  </a:lnTo>
                  <a:lnTo>
                    <a:pt x="473202" y="143827"/>
                  </a:lnTo>
                  <a:lnTo>
                    <a:pt x="600646" y="72009"/>
                  </a:lnTo>
                  <a:lnTo>
                    <a:pt x="564261" y="72009"/>
                  </a:lnTo>
                  <a:lnTo>
                    <a:pt x="548596" y="64245"/>
                  </a:lnTo>
                  <a:close/>
                </a:path>
                <a:path w="600709" h="144145">
                  <a:moveTo>
                    <a:pt x="527747" y="53911"/>
                  </a:moveTo>
                  <a:lnTo>
                    <a:pt x="18287" y="53911"/>
                  </a:lnTo>
                  <a:lnTo>
                    <a:pt x="0" y="72009"/>
                  </a:lnTo>
                  <a:lnTo>
                    <a:pt x="536827" y="72009"/>
                  </a:lnTo>
                  <a:lnTo>
                    <a:pt x="548596" y="64245"/>
                  </a:lnTo>
                  <a:lnTo>
                    <a:pt x="527747" y="53911"/>
                  </a:lnTo>
                  <a:close/>
                </a:path>
                <a:path w="600709" h="144145">
                  <a:moveTo>
                    <a:pt x="564261" y="53911"/>
                  </a:moveTo>
                  <a:lnTo>
                    <a:pt x="548596" y="64245"/>
                  </a:lnTo>
                  <a:lnTo>
                    <a:pt x="564261" y="72009"/>
                  </a:lnTo>
                  <a:lnTo>
                    <a:pt x="564261" y="53911"/>
                  </a:lnTo>
                  <a:close/>
                </a:path>
                <a:path w="600709" h="144145">
                  <a:moveTo>
                    <a:pt x="568616" y="53911"/>
                  </a:moveTo>
                  <a:lnTo>
                    <a:pt x="564261" y="53911"/>
                  </a:lnTo>
                  <a:lnTo>
                    <a:pt x="564261" y="72009"/>
                  </a:lnTo>
                  <a:lnTo>
                    <a:pt x="582548" y="72009"/>
                  </a:lnTo>
                  <a:lnTo>
                    <a:pt x="582548" y="61783"/>
                  </a:lnTo>
                  <a:lnTo>
                    <a:pt x="568616" y="53911"/>
                  </a:lnTo>
                  <a:close/>
                </a:path>
                <a:path w="600709" h="144145">
                  <a:moveTo>
                    <a:pt x="582548" y="61783"/>
                  </a:moveTo>
                  <a:lnTo>
                    <a:pt x="582548" y="72009"/>
                  </a:lnTo>
                  <a:lnTo>
                    <a:pt x="600646" y="72009"/>
                  </a:lnTo>
                  <a:lnTo>
                    <a:pt x="582548" y="61783"/>
                  </a:lnTo>
                  <a:close/>
                </a:path>
                <a:path w="600709" h="144145">
                  <a:moveTo>
                    <a:pt x="473202" y="0"/>
                  </a:moveTo>
                  <a:lnTo>
                    <a:pt x="455104" y="0"/>
                  </a:lnTo>
                  <a:lnTo>
                    <a:pt x="455104" y="17907"/>
                  </a:lnTo>
                  <a:lnTo>
                    <a:pt x="548596" y="64245"/>
                  </a:lnTo>
                  <a:lnTo>
                    <a:pt x="564261" y="53911"/>
                  </a:lnTo>
                  <a:lnTo>
                    <a:pt x="568616" y="53911"/>
                  </a:lnTo>
                  <a:lnTo>
                    <a:pt x="473202" y="0"/>
                  </a:lnTo>
                  <a:close/>
                </a:path>
                <a:path w="600709" h="144145">
                  <a:moveTo>
                    <a:pt x="582548" y="53911"/>
                  </a:moveTo>
                  <a:lnTo>
                    <a:pt x="568616" y="53911"/>
                  </a:lnTo>
                  <a:lnTo>
                    <a:pt x="582548" y="61783"/>
                  </a:lnTo>
                  <a:lnTo>
                    <a:pt x="582548" y="539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72987" y="4139311"/>
              <a:ext cx="582930" cy="18415"/>
            </a:xfrm>
            <a:custGeom>
              <a:avLst/>
              <a:gdLst/>
              <a:ahLst/>
              <a:cxnLst/>
              <a:rect l="l" t="t" r="r" b="b"/>
              <a:pathLst>
                <a:path w="582929" h="18414">
                  <a:moveTo>
                    <a:pt x="18287" y="0"/>
                  </a:moveTo>
                  <a:lnTo>
                    <a:pt x="582548" y="0"/>
                  </a:lnTo>
                  <a:lnTo>
                    <a:pt x="582548" y="18097"/>
                  </a:lnTo>
                  <a:lnTo>
                    <a:pt x="18287" y="18097"/>
                  </a:lnTo>
                  <a:lnTo>
                    <a:pt x="0" y="18097"/>
                  </a:lnTo>
                  <a:lnTo>
                    <a:pt x="1828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26567" y="4083875"/>
              <a:ext cx="148590" cy="1468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773418" y="4085399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5920"/>
                  </a:lnTo>
                </a:path>
              </a:pathLst>
            </a:custGeom>
            <a:ln w="361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107428" y="3999611"/>
            <a:ext cx="221488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5100">
              <a:lnSpc>
                <a:spcPts val="2014"/>
              </a:lnSpc>
              <a:spcBef>
                <a:spcPts val="100"/>
              </a:spcBef>
              <a:buChar char="–"/>
              <a:tabLst>
                <a:tab pos="177800" algn="l"/>
              </a:tabLst>
            </a:pPr>
            <a:r>
              <a:rPr sz="1700" dirty="0">
                <a:latin typeface="Times New Roman"/>
                <a:cs typeface="Times New Roman"/>
              </a:rPr>
              <a:t>обязательная</a:t>
            </a:r>
            <a:r>
              <a:rPr sz="1700" spc="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связь</a:t>
            </a:r>
            <a:endParaRPr sz="1700">
              <a:latin typeface="Times New Roman"/>
              <a:cs typeface="Times New Roman"/>
            </a:endParaRPr>
          </a:p>
          <a:p>
            <a:pPr marL="177165" indent="-165100">
              <a:lnSpc>
                <a:spcPts val="2014"/>
              </a:lnSpc>
              <a:buChar char="–"/>
              <a:tabLst>
                <a:tab pos="177800" algn="l"/>
              </a:tabLst>
            </a:pPr>
            <a:r>
              <a:rPr sz="1700" spc="-125" dirty="0">
                <a:latin typeface="Times New Roman"/>
                <a:cs typeface="Times New Roman"/>
              </a:rPr>
              <a:t>ф</a:t>
            </a:r>
            <a:r>
              <a:rPr sz="1700" spc="100" dirty="0">
                <a:latin typeface="Times New Roman"/>
                <a:cs typeface="Times New Roman"/>
              </a:rPr>
              <a:t>а</a:t>
            </a:r>
            <a:r>
              <a:rPr sz="1700" spc="30" dirty="0">
                <a:latin typeface="Times New Roman"/>
                <a:cs typeface="Times New Roman"/>
              </a:rPr>
              <a:t>к</a:t>
            </a:r>
            <a:r>
              <a:rPr sz="1700" spc="-135" dirty="0">
                <a:latin typeface="Times New Roman"/>
                <a:cs typeface="Times New Roman"/>
              </a:rPr>
              <a:t>у</a:t>
            </a:r>
            <a:r>
              <a:rPr sz="1700" spc="10" dirty="0">
                <a:latin typeface="Times New Roman"/>
                <a:cs typeface="Times New Roman"/>
              </a:rPr>
              <a:t>л</a:t>
            </a:r>
            <a:r>
              <a:rPr sz="1700" spc="55" dirty="0">
                <a:latin typeface="Times New Roman"/>
                <a:cs typeface="Times New Roman"/>
              </a:rPr>
              <a:t>ь</a:t>
            </a:r>
            <a:r>
              <a:rPr sz="1700" spc="-30" dirty="0">
                <a:latin typeface="Times New Roman"/>
                <a:cs typeface="Times New Roman"/>
              </a:rPr>
              <a:t>т</a:t>
            </a:r>
            <a:r>
              <a:rPr sz="1700" spc="-40" dirty="0">
                <a:latin typeface="Times New Roman"/>
                <a:cs typeface="Times New Roman"/>
              </a:rPr>
              <a:t>а</a:t>
            </a:r>
            <a:r>
              <a:rPr sz="1700" spc="114" dirty="0">
                <a:latin typeface="Times New Roman"/>
                <a:cs typeface="Times New Roman"/>
              </a:rPr>
              <a:t>т</a:t>
            </a:r>
            <a:r>
              <a:rPr sz="1700" spc="-50" dirty="0">
                <a:latin typeface="Times New Roman"/>
                <a:cs typeface="Times New Roman"/>
              </a:rPr>
              <a:t>и</a:t>
            </a:r>
            <a:r>
              <a:rPr sz="1700" spc="55" dirty="0">
                <a:latin typeface="Times New Roman"/>
                <a:cs typeface="Times New Roman"/>
              </a:rPr>
              <a:t>в</a:t>
            </a:r>
            <a:r>
              <a:rPr sz="1700" spc="-50" dirty="0">
                <a:latin typeface="Times New Roman"/>
                <a:cs typeface="Times New Roman"/>
              </a:rPr>
              <a:t>н</a:t>
            </a:r>
            <a:r>
              <a:rPr sz="1700" spc="80" dirty="0">
                <a:latin typeface="Times New Roman"/>
                <a:cs typeface="Times New Roman"/>
              </a:rPr>
              <a:t>а</a:t>
            </a:r>
            <a:r>
              <a:rPr sz="1700" spc="-5" dirty="0">
                <a:latin typeface="Times New Roman"/>
                <a:cs typeface="Times New Roman"/>
              </a:rPr>
              <a:t>я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100" dirty="0">
                <a:latin typeface="Times New Roman"/>
                <a:cs typeface="Times New Roman"/>
              </a:rPr>
              <a:t>с</a:t>
            </a:r>
            <a:r>
              <a:rPr sz="1700" spc="-90" dirty="0">
                <a:latin typeface="Times New Roman"/>
                <a:cs typeface="Times New Roman"/>
              </a:rPr>
              <a:t>в</a:t>
            </a:r>
            <a:r>
              <a:rPr sz="1700" spc="75" dirty="0">
                <a:latin typeface="Times New Roman"/>
                <a:cs typeface="Times New Roman"/>
              </a:rPr>
              <a:t>я</a:t>
            </a:r>
            <a:r>
              <a:rPr sz="1700" spc="15" dirty="0">
                <a:latin typeface="Times New Roman"/>
                <a:cs typeface="Times New Roman"/>
              </a:rPr>
              <a:t>з</a:t>
            </a:r>
            <a:r>
              <a:rPr sz="1700" spc="-5" dirty="0">
                <a:latin typeface="Times New Roman"/>
                <a:cs typeface="Times New Roman"/>
              </a:rPr>
              <a:t>ь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36851" y="5779642"/>
            <a:ext cx="48704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0" dirty="0">
                <a:latin typeface="Times New Roman"/>
                <a:cs typeface="Times New Roman"/>
              </a:rPr>
              <a:t>C</a:t>
            </a:r>
            <a:r>
              <a:rPr sz="1700" spc="5" dirty="0">
                <a:latin typeface="Times New Roman"/>
                <a:cs typeface="Times New Roman"/>
              </a:rPr>
              <a:t>od</a:t>
            </a:r>
            <a:r>
              <a:rPr sz="1700" spc="-5" dirty="0">
                <a:latin typeface="Times New Roman"/>
                <a:cs typeface="Times New Roman"/>
              </a:rPr>
              <a:t>e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46323" y="5386451"/>
            <a:ext cx="20637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Times New Roman"/>
                <a:cs typeface="Times New Roman"/>
              </a:rPr>
              <a:t>I</a:t>
            </a:r>
            <a:r>
              <a:rPr sz="1700" spc="-5" dirty="0">
                <a:latin typeface="Times New Roman"/>
                <a:cs typeface="Times New Roman"/>
              </a:rPr>
              <a:t>d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13332" y="4391152"/>
            <a:ext cx="1947545" cy="377825"/>
          </a:xfrm>
          <a:prstGeom prst="rect">
            <a:avLst/>
          </a:prstGeom>
          <a:ln w="18091">
            <a:solidFill>
              <a:srgbClr val="000000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35"/>
              </a:spcBef>
            </a:pPr>
            <a:r>
              <a:rPr sz="1700" spc="-5" dirty="0">
                <a:latin typeface="Times New Roman"/>
                <a:cs typeface="Times New Roman"/>
              </a:rPr>
              <a:t>СОТРУДНИКИ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02811" y="4395851"/>
            <a:ext cx="223393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imes New Roman"/>
                <a:cs typeface="Times New Roman"/>
              </a:rPr>
              <a:t>– </a:t>
            </a:r>
            <a:r>
              <a:rPr sz="1700" spc="10" dirty="0">
                <a:latin typeface="Times New Roman"/>
                <a:cs typeface="Times New Roman"/>
              </a:rPr>
              <a:t>зависимое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отношение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31213" y="4894643"/>
            <a:ext cx="2257425" cy="377825"/>
          </a:xfrm>
          <a:prstGeom prst="rect">
            <a:avLst/>
          </a:prstGeom>
          <a:ln w="18091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0489">
              <a:lnSpc>
                <a:spcPts val="1910"/>
              </a:lnSpc>
            </a:pPr>
            <a:r>
              <a:rPr sz="1700" i="1" dirty="0">
                <a:latin typeface="Times New Roman"/>
                <a:cs typeface="Times New Roman"/>
              </a:rPr>
              <a:t>сотрудники–проекты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66235" y="4917059"/>
            <a:ext cx="285242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imes New Roman"/>
                <a:cs typeface="Times New Roman"/>
              </a:rPr>
              <a:t>–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10" dirty="0">
                <a:latin typeface="Times New Roman"/>
                <a:cs typeface="Times New Roman"/>
              </a:rPr>
              <a:t>вспомогательное</a:t>
            </a:r>
            <a:r>
              <a:rPr sz="1700" spc="-80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отношение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493519" y="6025832"/>
            <a:ext cx="1769110" cy="147320"/>
            <a:chOff x="1493519" y="6025832"/>
            <a:chExt cx="1769110" cy="147320"/>
          </a:xfrm>
        </p:grpSpPr>
        <p:sp>
          <p:nvSpPr>
            <p:cNvPr id="25" name="object 25"/>
            <p:cNvSpPr/>
            <p:nvPr/>
          </p:nvSpPr>
          <p:spPr>
            <a:xfrm>
              <a:off x="1586102" y="6027356"/>
              <a:ext cx="1674495" cy="144145"/>
            </a:xfrm>
            <a:custGeom>
              <a:avLst/>
              <a:gdLst/>
              <a:ahLst/>
              <a:cxnLst/>
              <a:rect l="l" t="t" r="r" b="b"/>
              <a:pathLst>
                <a:path w="1674495" h="144145">
                  <a:moveTo>
                    <a:pt x="18287" y="61675"/>
                  </a:moveTo>
                  <a:lnTo>
                    <a:pt x="0" y="72008"/>
                  </a:lnTo>
                  <a:lnTo>
                    <a:pt x="127444" y="143827"/>
                  </a:lnTo>
                  <a:lnTo>
                    <a:pt x="145541" y="143827"/>
                  </a:lnTo>
                  <a:lnTo>
                    <a:pt x="145541" y="125920"/>
                  </a:lnTo>
                  <a:lnTo>
                    <a:pt x="127444" y="125920"/>
                  </a:lnTo>
                  <a:lnTo>
                    <a:pt x="45721" y="72008"/>
                  </a:lnTo>
                  <a:lnTo>
                    <a:pt x="18287" y="72008"/>
                  </a:lnTo>
                  <a:lnTo>
                    <a:pt x="18287" y="61675"/>
                  </a:lnTo>
                  <a:close/>
                </a:path>
                <a:path w="1674495" h="144145">
                  <a:moveTo>
                    <a:pt x="1640705" y="64245"/>
                  </a:moveTo>
                  <a:lnTo>
                    <a:pt x="1547050" y="125920"/>
                  </a:lnTo>
                  <a:lnTo>
                    <a:pt x="1528953" y="125920"/>
                  </a:lnTo>
                  <a:lnTo>
                    <a:pt x="1528953" y="143827"/>
                  </a:lnTo>
                  <a:lnTo>
                    <a:pt x="1547050" y="143827"/>
                  </a:lnTo>
                  <a:lnTo>
                    <a:pt x="1674495" y="72008"/>
                  </a:lnTo>
                  <a:lnTo>
                    <a:pt x="1656397" y="72008"/>
                  </a:lnTo>
                  <a:lnTo>
                    <a:pt x="1640705" y="64245"/>
                  </a:lnTo>
                  <a:close/>
                </a:path>
                <a:path w="1674495" h="144145">
                  <a:moveTo>
                    <a:pt x="24627" y="58093"/>
                  </a:moveTo>
                  <a:lnTo>
                    <a:pt x="18287" y="61675"/>
                  </a:lnTo>
                  <a:lnTo>
                    <a:pt x="18287" y="72008"/>
                  </a:lnTo>
                  <a:lnTo>
                    <a:pt x="33952" y="64245"/>
                  </a:lnTo>
                  <a:lnTo>
                    <a:pt x="24627" y="58093"/>
                  </a:lnTo>
                  <a:close/>
                </a:path>
                <a:path w="1674495" h="144145">
                  <a:moveTo>
                    <a:pt x="33952" y="64245"/>
                  </a:moveTo>
                  <a:lnTo>
                    <a:pt x="18287" y="72008"/>
                  </a:lnTo>
                  <a:lnTo>
                    <a:pt x="45721" y="72008"/>
                  </a:lnTo>
                  <a:lnTo>
                    <a:pt x="33952" y="64245"/>
                  </a:lnTo>
                  <a:close/>
                </a:path>
                <a:path w="1674495" h="144145">
                  <a:moveTo>
                    <a:pt x="1619820" y="53911"/>
                  </a:moveTo>
                  <a:lnTo>
                    <a:pt x="54801" y="53911"/>
                  </a:lnTo>
                  <a:lnTo>
                    <a:pt x="33952" y="64245"/>
                  </a:lnTo>
                  <a:lnTo>
                    <a:pt x="45721" y="72008"/>
                  </a:lnTo>
                  <a:lnTo>
                    <a:pt x="1628916" y="72008"/>
                  </a:lnTo>
                  <a:lnTo>
                    <a:pt x="1640705" y="64245"/>
                  </a:lnTo>
                  <a:lnTo>
                    <a:pt x="1619820" y="53911"/>
                  </a:lnTo>
                  <a:close/>
                </a:path>
                <a:path w="1674495" h="144145">
                  <a:moveTo>
                    <a:pt x="1649963" y="58148"/>
                  </a:moveTo>
                  <a:lnTo>
                    <a:pt x="1640705" y="64245"/>
                  </a:lnTo>
                  <a:lnTo>
                    <a:pt x="1656397" y="72008"/>
                  </a:lnTo>
                  <a:lnTo>
                    <a:pt x="1656397" y="61783"/>
                  </a:lnTo>
                  <a:lnTo>
                    <a:pt x="1649963" y="58148"/>
                  </a:lnTo>
                  <a:close/>
                </a:path>
                <a:path w="1674495" h="144145">
                  <a:moveTo>
                    <a:pt x="1656397" y="61783"/>
                  </a:moveTo>
                  <a:lnTo>
                    <a:pt x="1656397" y="72008"/>
                  </a:lnTo>
                  <a:lnTo>
                    <a:pt x="1674495" y="72008"/>
                  </a:lnTo>
                  <a:lnTo>
                    <a:pt x="1656397" y="61783"/>
                  </a:lnTo>
                  <a:close/>
                </a:path>
                <a:path w="1674495" h="144145">
                  <a:moveTo>
                    <a:pt x="145541" y="0"/>
                  </a:moveTo>
                  <a:lnTo>
                    <a:pt x="127444" y="0"/>
                  </a:lnTo>
                  <a:lnTo>
                    <a:pt x="24627" y="58093"/>
                  </a:lnTo>
                  <a:lnTo>
                    <a:pt x="33952" y="64245"/>
                  </a:lnTo>
                  <a:lnTo>
                    <a:pt x="127444" y="17906"/>
                  </a:lnTo>
                  <a:lnTo>
                    <a:pt x="145541" y="17906"/>
                  </a:lnTo>
                  <a:lnTo>
                    <a:pt x="145541" y="0"/>
                  </a:lnTo>
                  <a:close/>
                </a:path>
                <a:path w="1674495" h="144145">
                  <a:moveTo>
                    <a:pt x="1547050" y="0"/>
                  </a:moveTo>
                  <a:lnTo>
                    <a:pt x="1528953" y="0"/>
                  </a:lnTo>
                  <a:lnTo>
                    <a:pt x="1528953" y="17906"/>
                  </a:lnTo>
                  <a:lnTo>
                    <a:pt x="1547050" y="17906"/>
                  </a:lnTo>
                  <a:lnTo>
                    <a:pt x="1640705" y="64245"/>
                  </a:lnTo>
                  <a:lnTo>
                    <a:pt x="1649963" y="58148"/>
                  </a:lnTo>
                  <a:lnTo>
                    <a:pt x="1547050" y="0"/>
                  </a:lnTo>
                  <a:close/>
                </a:path>
                <a:path w="1674495" h="144145">
                  <a:moveTo>
                    <a:pt x="1656397" y="53911"/>
                  </a:moveTo>
                  <a:lnTo>
                    <a:pt x="1649963" y="58148"/>
                  </a:lnTo>
                  <a:lnTo>
                    <a:pt x="1656397" y="61783"/>
                  </a:lnTo>
                  <a:lnTo>
                    <a:pt x="1656397" y="53911"/>
                  </a:lnTo>
                  <a:close/>
                </a:path>
                <a:path w="1674495" h="144145">
                  <a:moveTo>
                    <a:pt x="18287" y="53911"/>
                  </a:moveTo>
                  <a:lnTo>
                    <a:pt x="18287" y="61675"/>
                  </a:lnTo>
                  <a:lnTo>
                    <a:pt x="24627" y="58093"/>
                  </a:lnTo>
                  <a:lnTo>
                    <a:pt x="18287" y="53911"/>
                  </a:lnTo>
                  <a:close/>
                </a:path>
                <a:path w="1674495" h="144145">
                  <a:moveTo>
                    <a:pt x="1656397" y="53911"/>
                  </a:moveTo>
                  <a:lnTo>
                    <a:pt x="1642465" y="53911"/>
                  </a:lnTo>
                  <a:lnTo>
                    <a:pt x="1649963" y="58148"/>
                  </a:lnTo>
                  <a:lnTo>
                    <a:pt x="1656397" y="53911"/>
                  </a:lnTo>
                  <a:close/>
                </a:path>
                <a:path w="1674495" h="144145">
                  <a:moveTo>
                    <a:pt x="32029" y="53911"/>
                  </a:moveTo>
                  <a:lnTo>
                    <a:pt x="18287" y="53911"/>
                  </a:lnTo>
                  <a:lnTo>
                    <a:pt x="24627" y="58093"/>
                  </a:lnTo>
                  <a:lnTo>
                    <a:pt x="32029" y="539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04390" y="6081268"/>
              <a:ext cx="1638300" cy="18415"/>
            </a:xfrm>
            <a:custGeom>
              <a:avLst/>
              <a:gdLst/>
              <a:ahLst/>
              <a:cxnLst/>
              <a:rect l="l" t="t" r="r" b="b"/>
              <a:pathLst>
                <a:path w="1638300" h="18414">
                  <a:moveTo>
                    <a:pt x="1638109" y="18097"/>
                  </a:moveTo>
                  <a:lnTo>
                    <a:pt x="0" y="18097"/>
                  </a:lnTo>
                  <a:lnTo>
                    <a:pt x="0" y="0"/>
                  </a:lnTo>
                  <a:lnTo>
                    <a:pt x="1638109" y="0"/>
                  </a:lnTo>
                  <a:lnTo>
                    <a:pt x="1638109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13531" y="6025832"/>
              <a:ext cx="148590" cy="1468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4578" y="6025832"/>
              <a:ext cx="148590" cy="14687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495043" y="6027356"/>
              <a:ext cx="1456690" cy="144145"/>
            </a:xfrm>
            <a:custGeom>
              <a:avLst/>
              <a:gdLst/>
              <a:ahLst/>
              <a:cxnLst/>
              <a:rect l="l" t="t" r="r" b="b"/>
              <a:pathLst>
                <a:path w="1456689" h="144145">
                  <a:moveTo>
                    <a:pt x="18287" y="59965"/>
                  </a:moveTo>
                  <a:lnTo>
                    <a:pt x="0" y="72008"/>
                  </a:lnTo>
                  <a:lnTo>
                    <a:pt x="109347" y="143827"/>
                  </a:lnTo>
                  <a:lnTo>
                    <a:pt x="127444" y="143827"/>
                  </a:lnTo>
                  <a:lnTo>
                    <a:pt x="127444" y="125920"/>
                  </a:lnTo>
                  <a:lnTo>
                    <a:pt x="45721" y="72008"/>
                  </a:lnTo>
                  <a:lnTo>
                    <a:pt x="18287" y="72008"/>
                  </a:lnTo>
                  <a:lnTo>
                    <a:pt x="18287" y="59965"/>
                  </a:lnTo>
                  <a:close/>
                </a:path>
                <a:path w="1456689" h="144145">
                  <a:moveTo>
                    <a:pt x="18287" y="53911"/>
                  </a:moveTo>
                  <a:lnTo>
                    <a:pt x="0" y="72008"/>
                  </a:lnTo>
                  <a:lnTo>
                    <a:pt x="18287" y="59965"/>
                  </a:lnTo>
                  <a:lnTo>
                    <a:pt x="18287" y="53911"/>
                  </a:lnTo>
                  <a:close/>
                </a:path>
                <a:path w="1456689" h="144145">
                  <a:moveTo>
                    <a:pt x="22880" y="56941"/>
                  </a:moveTo>
                  <a:lnTo>
                    <a:pt x="18287" y="59965"/>
                  </a:lnTo>
                  <a:lnTo>
                    <a:pt x="18287" y="72008"/>
                  </a:lnTo>
                  <a:lnTo>
                    <a:pt x="33952" y="64245"/>
                  </a:lnTo>
                  <a:lnTo>
                    <a:pt x="22880" y="56941"/>
                  </a:lnTo>
                  <a:close/>
                </a:path>
                <a:path w="1456689" h="144145">
                  <a:moveTo>
                    <a:pt x="33952" y="64245"/>
                  </a:moveTo>
                  <a:lnTo>
                    <a:pt x="18287" y="72008"/>
                  </a:lnTo>
                  <a:lnTo>
                    <a:pt x="45721" y="72008"/>
                  </a:lnTo>
                  <a:lnTo>
                    <a:pt x="33952" y="64245"/>
                  </a:lnTo>
                  <a:close/>
                </a:path>
                <a:path w="1456689" h="144145">
                  <a:moveTo>
                    <a:pt x="1456182" y="53911"/>
                  </a:moveTo>
                  <a:lnTo>
                    <a:pt x="54801" y="53911"/>
                  </a:lnTo>
                  <a:lnTo>
                    <a:pt x="33952" y="64245"/>
                  </a:lnTo>
                  <a:lnTo>
                    <a:pt x="45721" y="72008"/>
                  </a:lnTo>
                  <a:lnTo>
                    <a:pt x="1456182" y="72008"/>
                  </a:lnTo>
                  <a:lnTo>
                    <a:pt x="1456182" y="53911"/>
                  </a:lnTo>
                  <a:close/>
                </a:path>
                <a:path w="1456689" h="144145">
                  <a:moveTo>
                    <a:pt x="127444" y="0"/>
                  </a:moveTo>
                  <a:lnTo>
                    <a:pt x="109347" y="0"/>
                  </a:lnTo>
                  <a:lnTo>
                    <a:pt x="22880" y="56941"/>
                  </a:lnTo>
                  <a:lnTo>
                    <a:pt x="33952" y="64245"/>
                  </a:lnTo>
                  <a:lnTo>
                    <a:pt x="127444" y="17906"/>
                  </a:lnTo>
                  <a:lnTo>
                    <a:pt x="127444" y="0"/>
                  </a:lnTo>
                  <a:close/>
                </a:path>
                <a:path w="1456689" h="144145">
                  <a:moveTo>
                    <a:pt x="18287" y="53911"/>
                  </a:moveTo>
                  <a:lnTo>
                    <a:pt x="18287" y="59965"/>
                  </a:lnTo>
                  <a:lnTo>
                    <a:pt x="22880" y="56941"/>
                  </a:lnTo>
                  <a:lnTo>
                    <a:pt x="18287" y="53911"/>
                  </a:lnTo>
                  <a:close/>
                </a:path>
                <a:path w="1456689" h="144145">
                  <a:moveTo>
                    <a:pt x="27481" y="53911"/>
                  </a:moveTo>
                  <a:lnTo>
                    <a:pt x="18287" y="53911"/>
                  </a:lnTo>
                  <a:lnTo>
                    <a:pt x="22880" y="56941"/>
                  </a:lnTo>
                  <a:lnTo>
                    <a:pt x="27481" y="539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95043" y="6081268"/>
              <a:ext cx="1456690" cy="18415"/>
            </a:xfrm>
            <a:custGeom>
              <a:avLst/>
              <a:gdLst/>
              <a:ahLst/>
              <a:cxnLst/>
              <a:rect l="l" t="t" r="r" b="b"/>
              <a:pathLst>
                <a:path w="1456689" h="18414">
                  <a:moveTo>
                    <a:pt x="1456182" y="18097"/>
                  </a:moveTo>
                  <a:lnTo>
                    <a:pt x="18287" y="18097"/>
                  </a:lnTo>
                  <a:lnTo>
                    <a:pt x="0" y="18097"/>
                  </a:lnTo>
                  <a:lnTo>
                    <a:pt x="18287" y="0"/>
                  </a:lnTo>
                  <a:lnTo>
                    <a:pt x="1456182" y="0"/>
                  </a:lnTo>
                  <a:lnTo>
                    <a:pt x="1456182" y="180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3519" y="6025832"/>
              <a:ext cx="130492" cy="146875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584578" y="5612257"/>
            <a:ext cx="1677670" cy="147320"/>
            <a:chOff x="1584578" y="5612257"/>
            <a:chExt cx="1677670" cy="147320"/>
          </a:xfrm>
        </p:grpSpPr>
        <p:sp>
          <p:nvSpPr>
            <p:cNvPr id="33" name="object 33"/>
            <p:cNvSpPr/>
            <p:nvPr/>
          </p:nvSpPr>
          <p:spPr>
            <a:xfrm>
              <a:off x="1586102" y="5613781"/>
              <a:ext cx="1674495" cy="144145"/>
            </a:xfrm>
            <a:custGeom>
              <a:avLst/>
              <a:gdLst/>
              <a:ahLst/>
              <a:cxnLst/>
              <a:rect l="l" t="t" r="r" b="b"/>
              <a:pathLst>
                <a:path w="1674495" h="144145">
                  <a:moveTo>
                    <a:pt x="33811" y="79675"/>
                  </a:moveTo>
                  <a:lnTo>
                    <a:pt x="24502" y="85816"/>
                  </a:lnTo>
                  <a:lnTo>
                    <a:pt x="127444" y="143827"/>
                  </a:lnTo>
                  <a:lnTo>
                    <a:pt x="145541" y="143827"/>
                  </a:lnTo>
                  <a:lnTo>
                    <a:pt x="127444" y="125920"/>
                  </a:lnTo>
                  <a:lnTo>
                    <a:pt x="33811" y="79675"/>
                  </a:lnTo>
                  <a:close/>
                </a:path>
                <a:path w="1674495" h="144145">
                  <a:moveTo>
                    <a:pt x="1640847" y="79675"/>
                  </a:moveTo>
                  <a:lnTo>
                    <a:pt x="1547050" y="125920"/>
                  </a:lnTo>
                  <a:lnTo>
                    <a:pt x="1528953" y="143827"/>
                  </a:lnTo>
                  <a:lnTo>
                    <a:pt x="1547050" y="143827"/>
                  </a:lnTo>
                  <a:lnTo>
                    <a:pt x="1650089" y="85762"/>
                  </a:lnTo>
                  <a:lnTo>
                    <a:pt x="1640847" y="79675"/>
                  </a:lnTo>
                  <a:close/>
                </a:path>
                <a:path w="1674495" h="144145">
                  <a:moveTo>
                    <a:pt x="18287" y="82314"/>
                  </a:moveTo>
                  <a:lnTo>
                    <a:pt x="18287" y="89916"/>
                  </a:lnTo>
                  <a:lnTo>
                    <a:pt x="24502" y="85816"/>
                  </a:lnTo>
                  <a:lnTo>
                    <a:pt x="18287" y="82314"/>
                  </a:lnTo>
                  <a:close/>
                </a:path>
                <a:path w="1674495" h="144145">
                  <a:moveTo>
                    <a:pt x="24502" y="85816"/>
                  </a:moveTo>
                  <a:lnTo>
                    <a:pt x="18287" y="89916"/>
                  </a:lnTo>
                  <a:lnTo>
                    <a:pt x="31776" y="89916"/>
                  </a:lnTo>
                  <a:lnTo>
                    <a:pt x="24502" y="85816"/>
                  </a:lnTo>
                  <a:close/>
                </a:path>
                <a:path w="1674495" h="144145">
                  <a:moveTo>
                    <a:pt x="1629205" y="72009"/>
                  </a:moveTo>
                  <a:lnTo>
                    <a:pt x="45432" y="72009"/>
                  </a:lnTo>
                  <a:lnTo>
                    <a:pt x="33811" y="79675"/>
                  </a:lnTo>
                  <a:lnTo>
                    <a:pt x="54544" y="89916"/>
                  </a:lnTo>
                  <a:lnTo>
                    <a:pt x="1620077" y="89916"/>
                  </a:lnTo>
                  <a:lnTo>
                    <a:pt x="1640847" y="79675"/>
                  </a:lnTo>
                  <a:lnTo>
                    <a:pt x="1629205" y="72009"/>
                  </a:lnTo>
                  <a:close/>
                </a:path>
                <a:path w="1674495" h="144145">
                  <a:moveTo>
                    <a:pt x="1650089" y="85762"/>
                  </a:moveTo>
                  <a:lnTo>
                    <a:pt x="1642718" y="89916"/>
                  </a:lnTo>
                  <a:lnTo>
                    <a:pt x="1656397" y="89916"/>
                  </a:lnTo>
                  <a:lnTo>
                    <a:pt x="1650089" y="85762"/>
                  </a:lnTo>
                  <a:close/>
                </a:path>
                <a:path w="1674495" h="144145">
                  <a:moveTo>
                    <a:pt x="1656397" y="82207"/>
                  </a:moveTo>
                  <a:lnTo>
                    <a:pt x="1650089" y="85762"/>
                  </a:lnTo>
                  <a:lnTo>
                    <a:pt x="1656397" y="89916"/>
                  </a:lnTo>
                  <a:lnTo>
                    <a:pt x="1656397" y="82207"/>
                  </a:lnTo>
                  <a:close/>
                </a:path>
                <a:path w="1674495" h="144145">
                  <a:moveTo>
                    <a:pt x="18287" y="72009"/>
                  </a:moveTo>
                  <a:lnTo>
                    <a:pt x="18287" y="82314"/>
                  </a:lnTo>
                  <a:lnTo>
                    <a:pt x="24502" y="85816"/>
                  </a:lnTo>
                  <a:lnTo>
                    <a:pt x="33811" y="79675"/>
                  </a:lnTo>
                  <a:lnTo>
                    <a:pt x="18287" y="72009"/>
                  </a:lnTo>
                  <a:close/>
                </a:path>
                <a:path w="1674495" h="144145">
                  <a:moveTo>
                    <a:pt x="1656397" y="72009"/>
                  </a:moveTo>
                  <a:lnTo>
                    <a:pt x="1640847" y="79675"/>
                  </a:lnTo>
                  <a:lnTo>
                    <a:pt x="1650089" y="85762"/>
                  </a:lnTo>
                  <a:lnTo>
                    <a:pt x="1656397" y="82207"/>
                  </a:lnTo>
                  <a:lnTo>
                    <a:pt x="1656397" y="72009"/>
                  </a:lnTo>
                  <a:close/>
                </a:path>
                <a:path w="1674495" h="144145">
                  <a:moveTo>
                    <a:pt x="127444" y="0"/>
                  </a:moveTo>
                  <a:lnTo>
                    <a:pt x="0" y="72009"/>
                  </a:lnTo>
                  <a:lnTo>
                    <a:pt x="18287" y="82314"/>
                  </a:lnTo>
                  <a:lnTo>
                    <a:pt x="18287" y="72009"/>
                  </a:lnTo>
                  <a:lnTo>
                    <a:pt x="45432" y="72009"/>
                  </a:lnTo>
                  <a:lnTo>
                    <a:pt x="127444" y="17907"/>
                  </a:lnTo>
                  <a:lnTo>
                    <a:pt x="145541" y="17907"/>
                  </a:lnTo>
                  <a:lnTo>
                    <a:pt x="127444" y="0"/>
                  </a:lnTo>
                  <a:close/>
                </a:path>
                <a:path w="1674495" h="144145">
                  <a:moveTo>
                    <a:pt x="1674495" y="72009"/>
                  </a:moveTo>
                  <a:lnTo>
                    <a:pt x="1656397" y="72009"/>
                  </a:lnTo>
                  <a:lnTo>
                    <a:pt x="1656397" y="82207"/>
                  </a:lnTo>
                  <a:lnTo>
                    <a:pt x="1674495" y="72009"/>
                  </a:lnTo>
                  <a:close/>
                </a:path>
                <a:path w="1674495" h="144145">
                  <a:moveTo>
                    <a:pt x="45432" y="72009"/>
                  </a:moveTo>
                  <a:lnTo>
                    <a:pt x="18287" y="72009"/>
                  </a:lnTo>
                  <a:lnTo>
                    <a:pt x="33811" y="79675"/>
                  </a:lnTo>
                  <a:lnTo>
                    <a:pt x="45432" y="72009"/>
                  </a:lnTo>
                  <a:close/>
                </a:path>
                <a:path w="1674495" h="144145">
                  <a:moveTo>
                    <a:pt x="1547050" y="0"/>
                  </a:moveTo>
                  <a:lnTo>
                    <a:pt x="1528953" y="17907"/>
                  </a:lnTo>
                  <a:lnTo>
                    <a:pt x="1547050" y="17907"/>
                  </a:lnTo>
                  <a:lnTo>
                    <a:pt x="1640847" y="79675"/>
                  </a:lnTo>
                  <a:lnTo>
                    <a:pt x="1656397" y="72009"/>
                  </a:lnTo>
                  <a:lnTo>
                    <a:pt x="1674495" y="72009"/>
                  </a:lnTo>
                  <a:lnTo>
                    <a:pt x="15470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04390" y="5685790"/>
              <a:ext cx="1638300" cy="18415"/>
            </a:xfrm>
            <a:custGeom>
              <a:avLst/>
              <a:gdLst/>
              <a:ahLst/>
              <a:cxnLst/>
              <a:rect l="l" t="t" r="r" b="b"/>
              <a:pathLst>
                <a:path w="1638300" h="18414">
                  <a:moveTo>
                    <a:pt x="1638109" y="17907"/>
                  </a:moveTo>
                  <a:lnTo>
                    <a:pt x="0" y="17907"/>
                  </a:lnTo>
                  <a:lnTo>
                    <a:pt x="0" y="0"/>
                  </a:lnTo>
                  <a:lnTo>
                    <a:pt x="1638109" y="0"/>
                  </a:lnTo>
                  <a:lnTo>
                    <a:pt x="1638109" y="17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3531" y="5612257"/>
              <a:ext cx="148590" cy="1468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578" y="5612257"/>
              <a:ext cx="148590" cy="1468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460</TotalTime>
  <Words>2967</Words>
  <Application>Microsoft Office PowerPoint</Application>
  <PresentationFormat>Произвольный</PresentationFormat>
  <Paragraphs>396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Corbel</vt:lpstr>
      <vt:lpstr>Gill Sans MT</vt:lpstr>
      <vt:lpstr>Symbol</vt:lpstr>
      <vt:lpstr>Times New Roman</vt:lpstr>
      <vt:lpstr>Wingdings</vt:lpstr>
      <vt:lpstr>Посылка</vt:lpstr>
      <vt:lpstr>Пример проектирования Базы данных</vt:lpstr>
      <vt:lpstr>База данных проектной организации</vt:lpstr>
      <vt:lpstr>Сущности предметной области</vt:lpstr>
      <vt:lpstr>Особенности предметной области</vt:lpstr>
      <vt:lpstr>ER-диаграмма (концептуальная модель предметной области)</vt:lpstr>
      <vt:lpstr>Анализ информационных задач и круга  пользователей системы</vt:lpstr>
      <vt:lpstr>Анализ информационных задач и круга  пользователей системы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Логическое проектирование РБД</vt:lpstr>
      <vt:lpstr>Отношения БД после нормализации</vt:lpstr>
      <vt:lpstr>Отношения БД после нормализации</vt:lpstr>
      <vt:lpstr>Отношения БД после нормализации</vt:lpstr>
      <vt:lpstr>Отношения БД после нормализации</vt:lpstr>
      <vt:lpstr>Отношения БД после нормализации</vt:lpstr>
      <vt:lpstr>Схема БД после нормализации</vt:lpstr>
      <vt:lpstr>Определение дополнительных ограничений  целостности</vt:lpstr>
      <vt:lpstr>Описание групп пользователей и прав доступа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Физическое проектирование РБД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 проектирования Базы данных</dc:title>
  <cp:lastModifiedBy>Виталий Бондаренко</cp:lastModifiedBy>
  <cp:revision>11</cp:revision>
  <dcterms:created xsi:type="dcterms:W3CDTF">2021-09-19T12:33:12Z</dcterms:created>
  <dcterms:modified xsi:type="dcterms:W3CDTF">2022-09-19T07:47:01Z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2015-02-15T00:00:00Z</vt:filetime>
  </property>
  <property fmtid="{D5CDD505-2E9C-101B-9397-08002B2CF9AE}" pid="3" name="LastSaved">
    <vt:filetime>2015-02-15T00:00:00Z</vt:filetime>
  </property>
</Properties>
</file>