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34"/>
  </p:notesMasterIdLst>
  <p:handoutMasterIdLst>
    <p:handoutMasterId r:id="rId35"/>
  </p:handoutMasterIdLst>
  <p:sldIdLst>
    <p:sldId id="256" r:id="rId3"/>
    <p:sldId id="257" r:id="rId4"/>
    <p:sldId id="260" r:id="rId5"/>
    <p:sldId id="261" r:id="rId6"/>
    <p:sldId id="262" r:id="rId7"/>
    <p:sldId id="263" r:id="rId8"/>
    <p:sldId id="264" r:id="rId9"/>
    <p:sldId id="258" r:id="rId10"/>
    <p:sldId id="259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5116" autoAdjust="0"/>
  </p:normalViewPr>
  <p:slideViewPr>
    <p:cSldViewPr snapToGrid="0" showGuides="1">
      <p:cViewPr varScale="1">
        <p:scale>
          <a:sx n="91" d="100"/>
          <a:sy n="91" d="100"/>
        </p:scale>
        <p:origin x="55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123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ru-RU" smtClean="0"/>
              <a:t>23.09.2019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ru-RU" smtClean="0"/>
              <a:t>23.09.2019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Поддержка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целостности в реляционной модели данных в ее классическом понимании включает в себя 3 аспекта.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328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 как в реляционной модели данных поддерживаются между отношениями только связи типа "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один-ко-многим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", а в ER-модели допустимы связи "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многие-ко-многим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", то необходим специальный механизм преобразования, который позволит отразить множественные связи, неспецифические для реляционной модели, с помощью допустимых для нее категорий. Это делается введением специального дополнительного связующего отношения, которое связано с каждым исходным связью "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один-ко-многим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", атрибутами этого отношения являются первичные ключи связываемых отношений. присутствует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связь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такого типа между сущностью "Книги" и "Системный каталог". Для разрешения этой неспецифической связи при переходе к реляционной модели должно быть введено специальное дополнительное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отношение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которое имеет всего два атрибута: ISBN (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шифр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книги) и KOD (код области знаний). При этом каждый из атрибутов нового отношения является внешним ключом (FOREIGN KEY), а вместе они образуют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первичный ключ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(PRIMARY KEY) новой связующей сущности.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40453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То, что мы можем построить схему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базы данных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или ее концептуальную модель только из совокупности нормализованных таблиц, определяет структурную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целостность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И мы построили нашу схему библиотеки из пяти взаимосвязанных отношений. Но мы не можем с помощью перечисленных трех методов поддержки целостности обеспечить ряд правил, которые определены в нашей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предметной области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должны в ней соблюдаться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73437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Некоторые семантические правила невозможно преобразовать в выражения, которые будут применимы только к одному столбцу. В нашем примере с библиотекой мы не сможем выразить требование наличия по крайней мере одного телефонного номера для быстрой связи с читателем. У нас под телефоны отведены два столбца, это в некотором роде искусственно, но специально так сделано, чтобы показать вам другой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тип ограничений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Каждый из атрибутов является в общем случае необязательным и может принимать неопределенные значения: не обязательно должен быть задан как мобильный, так и домашний телефон.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52642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Почему мы не задали обязательность значения для количества страниц в книге? Потому что это является следствием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проверочного ограничения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заданного на количество страниц, количество страниц всегда должно лежать в пределах от 5 до 1000, значит, оно не может быть незаданным и система это контролирует автоматически.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50632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Здесь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DateDiff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(часть даты, начальная дата, конечная дата) —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функция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MS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SQL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Server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которая определяет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разность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между начальной и конечной датами, заданную в единицах, определенных первым параметром — часть даты. Мы задали в качестве параметра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Year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что значит, что мы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разность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определяем в годах.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24763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мы уже знаем, не все декларативные ограничения могут быть заданы на уровне столбцов таблицы, часть ограничений может быть задана только на уровне всей таблицы. Например, если мы имеем в качестве первичного ключа не один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атрибут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а последовательность атрибутов, то мы можем определить ограничение типа PRIMARY KEY (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первичный ключ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только на уровне всей таблицы.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31471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анализа ошибок целесообразно именовать все ограничения, особенно если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таблица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содержит несколько ограничений одного типа. Для именования ограничений используется ключевое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слово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CONSTRAINT, после которого следует уникальное имя ограничения, затем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тип ограничения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его выражения. Для идентификации ограничений рекомендуют использовать систему именования, которая легко позволит определить при получении сообщения об ошибке, которое вырабатывает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СУБД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какое ограничение нарушено. Обычно имя ограничения состоит из краткого названия типа ограничения, далее через символ подчеркивания идет имя атрибута или таблицы, в зависимости от того, к какому уровню относится ограничение, и, наконец, порядковый номер ограничения данного типа, если к одному объекту задается несколько ограничений одного типа.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64271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видно, при изменении схемы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базы данных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нее могут быть добавлены ( ADD ) дополнительные файлы и файловые группы или удалены ( REMOVE ) ранее определенные файлы или файловые группы. Назначение этих файлов нам будет более понятно после того, как мы познакомимся с физическими моделями и файловыми структурами, используемыми для хранения данных в базах данных.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2804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7" y="2292099"/>
            <a:ext cx="7572375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89"/>
            <a:ext cx="7572376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23.09.2019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3335" y="0"/>
            <a:ext cx="1310643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491003" y="1600201"/>
            <a:ext cx="4823184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2547747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23.09.2019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23.09.2019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29451" y="365125"/>
            <a:ext cx="12858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8675" y="365125"/>
            <a:ext cx="6074172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23.09.2019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4181447" y="3239396"/>
            <a:ext cx="5632704" cy="63302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23.09.2019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5"/>
            <a:ext cx="9144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0" y="1143005"/>
            <a:ext cx="9144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5" y="2292099"/>
            <a:ext cx="4300538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89"/>
            <a:ext cx="4300538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412" y="0"/>
            <a:ext cx="1310643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5235800" y="1310656"/>
            <a:ext cx="3908203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9" name="Инструкции"/>
          <p:cNvSpPr/>
          <p:nvPr/>
        </p:nvSpPr>
        <p:spPr>
          <a:xfrm>
            <a:off x="9258300" y="0"/>
            <a:ext cx="97155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14377">
              <a:buNone/>
            </a:pPr>
            <a:r>
              <a:rPr lang="ru-RU" sz="1200" b="1" i="1" dirty="0">
                <a:solidFill>
                  <a:schemeClr val="lt1"/>
                </a:solidFill>
                <a:latin typeface="Arial"/>
                <a:ea typeface="+mn-ea"/>
                <a:cs typeface="Arial"/>
              </a:rPr>
              <a:t>ПРИМЕЧАНИЕ.</a:t>
            </a:r>
          </a:p>
          <a:p>
            <a:pPr algn="l" defTabSz="914377">
              <a:buNone/>
            </a:pPr>
            <a:r>
              <a:rPr lang="ru-RU" sz="1200" b="0" i="1" dirty="0">
                <a:solidFill>
                  <a:schemeClr val="lt1"/>
                </a:solidFill>
                <a:latin typeface="Arial"/>
                <a:ea typeface="+mn-ea"/>
                <a:cs typeface="Arial"/>
              </a:rPr>
              <a:t>Чтобы изменить изображение на этом слайде, выделите рисунок и удалите его. Затем щелкните значок "Рисунки" в заполнителе и вставьте свое изображение.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2514605"/>
            <a:ext cx="9144000" cy="3194035"/>
            <a:chOff x="647402" y="2514600"/>
            <a:chExt cx="10838688" cy="3194035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/>
            </a:p>
          </p:txBody>
        </p:sp>
        <p:grpSp>
          <p:nvGrpSpPr>
            <p:cNvPr id="11" name="Группа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2971806"/>
            <a:ext cx="7553324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6" y="4655956"/>
            <a:ext cx="7553324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23.09.2019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11" y="0"/>
            <a:ext cx="1337391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8677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2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23.09.2019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8675" y="2424112"/>
            <a:ext cx="3689604" cy="37480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4583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4583" y="2424112"/>
            <a:ext cx="3689604" cy="37480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23.09.2019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23.09.2019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23.09.2019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1388" y="1600201"/>
            <a:ext cx="4083939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3288411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23.09.2019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76200"/>
            <a:ext cx="748551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748665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  <a:p>
            <a:pPr lvl="5"/>
            <a:r>
              <a:rPr lang="ru-RU" dirty="0"/>
              <a:t>Шестой уровень</a:t>
            </a:r>
          </a:p>
          <a:p>
            <a:pPr lvl="6"/>
            <a:r>
              <a:rPr lang="ru-RU" dirty="0"/>
              <a:t>Седьмой уровень</a:t>
            </a:r>
          </a:p>
          <a:p>
            <a:pPr lvl="7"/>
            <a:r>
              <a:rPr lang="ru-RU" dirty="0"/>
              <a:t>Восьмой уровень</a:t>
            </a:r>
          </a:p>
          <a:p>
            <a:pPr lvl="8"/>
            <a:r>
              <a:rPr lang="ru-RU" dirty="0"/>
              <a:t>Девятый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8677" y="6356356"/>
            <a:ext cx="137216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02B9795-92DC-40DC-A1CA-9A4B349D7824}" type="datetimeFigureOut">
              <a:rPr lang="ru-RU" smtClean="0"/>
              <a:pPr/>
              <a:t>23.09.2019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0846" y="6356350"/>
            <a:ext cx="474231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2587" y="6356356"/>
            <a:ext cx="1371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827532" y="1219206"/>
            <a:ext cx="7488936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522" userDrawn="1">
          <p15:clr>
            <a:srgbClr val="F26B43"/>
          </p15:clr>
        </p15:guide>
        <p15:guide id="2" pos="5238" userDrawn="1">
          <p15:clr>
            <a:srgbClr val="F26B43"/>
          </p15:clr>
        </p15:guide>
        <p15:guide id="3" orient="horz" pos="1008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91194" y="2292098"/>
            <a:ext cx="4938020" cy="2219691"/>
          </a:xfrm>
        </p:spPr>
        <p:txBody>
          <a:bodyPr anchor="ctr">
            <a:normAutofit fontScale="90000"/>
          </a:bodyPr>
          <a:lstStyle/>
          <a:p>
            <a:pPr>
              <a:spcBef>
                <a:spcPts val="1"/>
              </a:spcBef>
            </a:pPr>
            <a:r>
              <a:rPr lang="ru-RU" b="1" dirty="0"/>
              <a:t>Поддержка целостности в реляционной модели данных</a:t>
            </a:r>
            <a:endParaRPr lang="ru-RU" dirty="0">
              <a:solidFill>
                <a:srgbClr val="514843"/>
              </a:solidFill>
              <a:latin typeface="Plantagenet Cherokee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Тема 4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89" r="2278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Правила, которые должны соблюдаться в предметной области "Библиотека"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ru-RU" dirty="0"/>
              <a:t>В библиотеке должны быть записаны читатели не моложе 17 лет.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В библиотеке присутствуют книги, изданные начиная с 1960 по текущий год.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Каждый читатель может держать на руках не более 5 книг.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Каждый читатель при регистрации в библиотеке должен дать телефон для связи: он может быть мобильным или домашним.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671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Семантическая поддержка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Семантическая </a:t>
            </a:r>
            <a:r>
              <a:rPr lang="ru-RU" i="1" dirty="0"/>
              <a:t>поддержка</a:t>
            </a:r>
            <a:r>
              <a:rPr lang="ru-RU" dirty="0"/>
              <a:t> может быть обеспечена двумя путями: декларативным и процедурным путем. </a:t>
            </a:r>
          </a:p>
          <a:p>
            <a:r>
              <a:rPr lang="ru-RU" dirty="0"/>
              <a:t>Декларативный путь связан с наличием механизмов в рамках </a:t>
            </a:r>
            <a:r>
              <a:rPr lang="ru-RU" i="1" dirty="0"/>
              <a:t>СУБД</a:t>
            </a:r>
            <a:r>
              <a:rPr lang="ru-RU" dirty="0"/>
              <a:t>, обеспечивающих проверку и выполнение ряда декларативно заданных правил-ограничений, называемых чаще всего "бизнес-правилами" (</a:t>
            </a:r>
            <a:r>
              <a:rPr lang="ru-RU" i="1" dirty="0" err="1"/>
              <a:t>Business</a:t>
            </a:r>
            <a:r>
              <a:rPr lang="ru-RU" i="1" dirty="0"/>
              <a:t> </a:t>
            </a:r>
            <a:r>
              <a:rPr lang="ru-RU" i="1" dirty="0" err="1"/>
              <a:t>Rules</a:t>
            </a:r>
            <a:r>
              <a:rPr lang="ru-RU" dirty="0"/>
              <a:t>) или декларативными ограничениями целостности.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9205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Виды декларативных ограничений целостности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28675" y="2140084"/>
            <a:ext cx="7486650" cy="4032115"/>
          </a:xfrm>
        </p:spPr>
        <p:txBody>
          <a:bodyPr>
            <a:normAutofit/>
          </a:bodyPr>
          <a:lstStyle/>
          <a:p>
            <a:r>
              <a:rPr lang="ru-RU" sz="2400" dirty="0"/>
              <a:t>Ограничения целостности атрибута</a:t>
            </a:r>
            <a:endParaRPr lang="en-US" sz="2400" dirty="0"/>
          </a:p>
          <a:p>
            <a:pPr lvl="1"/>
            <a:r>
              <a:rPr lang="ru-RU" sz="2000" dirty="0"/>
              <a:t>значение по умолчанию</a:t>
            </a:r>
            <a:endParaRPr lang="en-US" sz="2000" dirty="0"/>
          </a:p>
          <a:p>
            <a:pPr lvl="1"/>
            <a:r>
              <a:rPr lang="ru-RU" sz="2000" dirty="0"/>
              <a:t>задание условий на значения атрибутов</a:t>
            </a:r>
          </a:p>
          <a:p>
            <a:pPr lvl="1"/>
            <a:r>
              <a:rPr lang="ru-RU" sz="2000" dirty="0"/>
              <a:t>задание обязательности или необязательности значений (</a:t>
            </a:r>
            <a:r>
              <a:rPr lang="ru-RU" sz="2000" dirty="0" err="1"/>
              <a:t>Null</a:t>
            </a:r>
            <a:r>
              <a:rPr lang="ru-RU" sz="2000" dirty="0"/>
              <a:t>)</a:t>
            </a:r>
            <a:endParaRPr lang="en-US" sz="2000" dirty="0"/>
          </a:p>
          <a:p>
            <a:r>
              <a:rPr lang="ru-RU" sz="2400" dirty="0"/>
              <a:t>Ограничения целостности, задаваемые на уровне отношения</a:t>
            </a:r>
            <a:endParaRPr lang="en-US" sz="2400" dirty="0"/>
          </a:p>
          <a:p>
            <a:r>
              <a:rPr lang="ru-RU" sz="2400" dirty="0"/>
              <a:t>Ограничения целостности, задаваемые на уровне связи между отношениями</a:t>
            </a:r>
          </a:p>
        </p:txBody>
      </p:sp>
    </p:spTree>
    <p:extLst>
      <p:ext uri="{BB962C8B-B14F-4D97-AF65-F5344CB8AC3E}">
        <p14:creationId xmlns:p14="http://schemas.microsoft.com/office/powerpoint/2010/main" val="1943020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Ограничения целостности атрибута</a:t>
            </a:r>
            <a:r>
              <a:rPr lang="en-US" dirty="0"/>
              <a:t>. </a:t>
            </a:r>
            <a:r>
              <a:rPr lang="ru-RU" dirty="0"/>
              <a:t>Значение по умолчанию.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Задание значения по умолчанию означает, что каждый раз при вводе новой строки в отношение, при отсутствии данных в указанном столбце этому атрибуту присваивается именно значение по умолчанию. </a:t>
            </a:r>
          </a:p>
          <a:p>
            <a:r>
              <a:rPr lang="ru-RU" dirty="0"/>
              <a:t>Например, при вводе новых книг разумно в качестве значения по умолчанию для года издания задать значение текущего года. </a:t>
            </a:r>
          </a:p>
          <a:p>
            <a:pPr lvl="1"/>
            <a:r>
              <a:rPr lang="ru-RU" sz="1800" dirty="0"/>
              <a:t>Для MS </a:t>
            </a:r>
            <a:r>
              <a:rPr lang="en-US" sz="1800" dirty="0"/>
              <a:t>SQL Server</a:t>
            </a:r>
            <a:r>
              <a:rPr lang="ru-RU" sz="1800" dirty="0"/>
              <a:t> это выражение будет иметь вид: </a:t>
            </a:r>
            <a:r>
              <a:rPr lang="ru-RU" sz="1800" b="1" dirty="0"/>
              <a:t>YEAR(</a:t>
            </a:r>
            <a:r>
              <a:rPr lang="en-US" sz="1800" b="1" dirty="0"/>
              <a:t>GETDATE</a:t>
            </a:r>
            <a:r>
              <a:rPr lang="ru-RU" sz="1800" b="1" dirty="0"/>
              <a:t>()</a:t>
            </a:r>
            <a:r>
              <a:rPr lang="en-US" sz="1800" b="1" dirty="0"/>
              <a:t>)</a:t>
            </a:r>
            <a:r>
              <a:rPr lang="ru-RU" sz="1800" b="1" dirty="0"/>
              <a:t> </a:t>
            </a:r>
            <a:endParaRPr lang="en-US" sz="1800" b="1" dirty="0"/>
          </a:p>
          <a:p>
            <a:pPr marL="914377" lvl="2" indent="0">
              <a:buNone/>
            </a:pPr>
            <a:r>
              <a:rPr lang="ru-RU" sz="1600" i="1" dirty="0"/>
              <a:t>здесь </a:t>
            </a:r>
            <a:r>
              <a:rPr lang="en-US" sz="1600" b="1" i="1" dirty="0"/>
              <a:t>GETDATE</a:t>
            </a:r>
            <a:r>
              <a:rPr lang="ru-RU" sz="1600" b="1" i="1" dirty="0"/>
              <a:t>()</a:t>
            </a:r>
            <a:r>
              <a:rPr lang="ru-RU" sz="1600" i="1" dirty="0"/>
              <a:t> () — функция, возвращающая значение текущей даты, YEAR(</a:t>
            </a:r>
            <a:r>
              <a:rPr lang="ru-RU" sz="1600" i="1" dirty="0" err="1"/>
              <a:t>data</a:t>
            </a:r>
            <a:r>
              <a:rPr lang="ru-RU" sz="1600" i="1" dirty="0"/>
              <a:t>) — функция, возвращающая значение года указанной в качестве параметра даты.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206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Ограничения целостности атрибута</a:t>
            </a:r>
            <a:r>
              <a:rPr lang="en-US" dirty="0"/>
              <a:t>. </a:t>
            </a:r>
            <a:r>
              <a:rPr lang="ru-RU" dirty="0"/>
              <a:t>Задание условий на значения атрибутов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качестве условия на значение для года издания надо задать выражение, которое будет истинным только тогда, когда год издания будет лежать в пределах от 1960 года до текущего года. </a:t>
            </a:r>
          </a:p>
          <a:p>
            <a:pPr lvl="1"/>
            <a:r>
              <a:rPr lang="ru-RU" dirty="0"/>
              <a:t>В конкретных СУБД это значение будет формироваться с использованием специальных встроенных функций</a:t>
            </a:r>
            <a:r>
              <a:rPr lang="ru-RU" i="1" dirty="0"/>
              <a:t> СУБД</a:t>
            </a:r>
            <a:r>
              <a:rPr lang="ru-RU" dirty="0"/>
              <a:t>.</a:t>
            </a:r>
          </a:p>
          <a:p>
            <a:pPr lvl="1"/>
            <a:r>
              <a:rPr lang="ru-RU" dirty="0"/>
              <a:t>Для MS SQL </a:t>
            </a:r>
            <a:r>
              <a:rPr lang="ru-RU" dirty="0" err="1"/>
              <a:t>Server</a:t>
            </a:r>
            <a:r>
              <a:rPr lang="ru-RU" dirty="0"/>
              <a:t> это выражение будет выглядеть следующим образом:</a:t>
            </a:r>
          </a:p>
          <a:p>
            <a:pPr marL="457189" lvl="1" indent="0" algn="ctr">
              <a:buNone/>
            </a:pPr>
            <a:r>
              <a:rPr lang="en-US" b="1" dirty="0"/>
              <a:t>YEAR_PUBL Between 1960 AND</a:t>
            </a:r>
            <a:r>
              <a:rPr lang="ru-RU" b="1" dirty="0"/>
              <a:t> </a:t>
            </a:r>
            <a:r>
              <a:rPr lang="en-US" b="1" dirty="0"/>
              <a:t>YEAR(GETDATE())</a:t>
            </a:r>
            <a:endParaRPr lang="ru-RU" dirty="0"/>
          </a:p>
          <a:p>
            <a:pPr marL="914377" lvl="2" indent="0">
              <a:buNone/>
            </a:pPr>
            <a:r>
              <a:rPr lang="ru-RU" dirty="0"/>
              <a:t>Здесь GETDATE() — функция MS SQL </a:t>
            </a:r>
            <a:r>
              <a:rPr lang="ru-RU" dirty="0" err="1"/>
              <a:t>Server</a:t>
            </a:r>
            <a:r>
              <a:rPr lang="ru-RU" dirty="0"/>
              <a:t>, возвращающая значение текущей даты, YEAR_PUBL — имя столбца, соответствующего году издания.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802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Ограничения целостности, задаваемые на уровне отношения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dirty="0"/>
              <a:t>Мы хотим потребовать, чтобы из двух по крайней мере один телефон был бы задан обязательно: </a:t>
            </a:r>
          </a:p>
          <a:p>
            <a:pPr lvl="0"/>
            <a:r>
              <a:rPr lang="ru-RU" dirty="0"/>
              <a:t>Домашний телефон должен быть задан (NOT NULL) или мобильный телефон должен быть задан (NOT NULL). </a:t>
            </a:r>
          </a:p>
          <a:p>
            <a:pPr lvl="1"/>
            <a:r>
              <a:rPr lang="ru-RU" dirty="0"/>
              <a:t>Для MS </a:t>
            </a:r>
            <a:r>
              <a:rPr lang="ru-RU" dirty="0" err="1"/>
              <a:t>Access</a:t>
            </a:r>
            <a:r>
              <a:rPr lang="ru-RU" dirty="0"/>
              <a:t> или для MS SQL </a:t>
            </a:r>
            <a:r>
              <a:rPr lang="ru-RU" dirty="0" err="1"/>
              <a:t>Server</a:t>
            </a:r>
            <a:r>
              <a:rPr lang="ru-RU" dirty="0"/>
              <a:t> соответствующее выражение будет выглядеть следующим образом:</a:t>
            </a:r>
          </a:p>
          <a:p>
            <a:pPr marL="457189" lvl="1" indent="0" algn="ctr">
              <a:buNone/>
            </a:pPr>
            <a:r>
              <a:rPr lang="en-US" b="1" dirty="0"/>
              <a:t>CELL_PHONE IS NOT NULL OR HOME_PHONE IS NOT NULL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6303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Ограничения целостности, задаваемые на уровне связи между отношениями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Задание</a:t>
            </a:r>
            <a:r>
              <a:rPr lang="en-US" dirty="0"/>
              <a:t>:</a:t>
            </a:r>
            <a:r>
              <a:rPr lang="ru-RU" dirty="0"/>
              <a:t> </a:t>
            </a:r>
            <a:endParaRPr lang="en-US" dirty="0"/>
          </a:p>
          <a:p>
            <a:r>
              <a:rPr lang="ru-RU" dirty="0"/>
              <a:t>обязательности связи</a:t>
            </a:r>
            <a:endParaRPr lang="en-US" dirty="0"/>
          </a:p>
          <a:p>
            <a:r>
              <a:rPr lang="ru-RU" dirty="0"/>
              <a:t>принципов каскадного удаления и каскадного изменения данных</a:t>
            </a:r>
            <a:endParaRPr lang="en-US" dirty="0"/>
          </a:p>
          <a:p>
            <a:r>
              <a:rPr lang="ru-RU" dirty="0"/>
              <a:t>задание поддержки ограничений по мощности связи. 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ru-RU" dirty="0"/>
              <a:t>Эти виды ограничений могут быть выражены заданием обязательности или необязательности значений внешних ключей во взаимосвязанных отношениях.</a:t>
            </a:r>
          </a:p>
        </p:txBody>
      </p:sp>
    </p:spTree>
    <p:extLst>
      <p:ext uri="{BB962C8B-B14F-4D97-AF65-F5344CB8AC3E}">
        <p14:creationId xmlns:p14="http://schemas.microsoft.com/office/powerpoint/2010/main" val="1067313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Операторы DDL в языке SQL с заданием ограничений целостности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4742234"/>
          </a:xfrm>
        </p:spPr>
        <p:txBody>
          <a:bodyPr>
            <a:normAutofit fontScale="85000" lnSpcReduction="20000"/>
          </a:bodyPr>
          <a:lstStyle/>
          <a:p>
            <a:r>
              <a:rPr lang="ru-RU" sz="2300" dirty="0"/>
              <a:t>Декларативные ограничения целостности задаются на уровне операторов создания таблиц.</a:t>
            </a:r>
            <a:endParaRPr lang="en-US" sz="2300" dirty="0"/>
          </a:p>
          <a:p>
            <a:pPr indent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&lt;определение таблицы&gt;::=CREATE TABLE &lt;имя таблицы&gt;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(&lt;описание элемента таблицы&gt; [{,&lt;описание элемента таблицы&gt;}...])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&lt;описание элемента таблицы&gt;::=&lt;определение столбца&gt;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&lt;определение ограничений таблицы&gt;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&lt;определение столбца&gt;::=&lt;имя столбца&gt; &lt;тип данных&gt;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[&lt;значение по умолчанию&gt;][&lt;дополнительные ограничения столбца&gt;...]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&lt;значение по умолчанию&gt;::=DEFAULT { &lt;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literal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 | USER | NULL } 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&lt;дополнительные ограничения столбца&gt;::=NOT NULL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[&lt;ограничение уникальности столбца&gt;]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&lt;ограничение по ссылкам столбца&gt;|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CHECK (&lt;условия проверки на допустимость&gt;) 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&lt;ограничение уникальности столбца&gt;::= UNIQUE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&lt;ограничение по ссылкам столбца&gt;::=FOREIGN KEY &lt;спецификация ссылки&gt; 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&lt;спецификация ссылки&gt;::= REFERENCES &lt;имя основной таблицы&gt; 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(&lt;имя первичного ключа основной таблицы&gt;)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0153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Попробуем написать простейший оператор создания таблицы BOOKS из </a:t>
            </a:r>
            <a:r>
              <a:rPr lang="ru-RU" i="1" dirty="0"/>
              <a:t>базы данных</a:t>
            </a:r>
            <a:r>
              <a:rPr lang="ru-RU" dirty="0"/>
              <a:t> "Библиотека".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При этом будем предполагать наличие следующих ограничений целостности:</a:t>
            </a:r>
          </a:p>
          <a:p>
            <a:pPr lvl="0"/>
            <a:r>
              <a:rPr lang="ru-RU" dirty="0"/>
              <a:t>Шифр книги — последовательность символов длиной не более 14, однозначно определяющая книгу, значит, это — фактически первичный ключ таблицы BOOKS.</a:t>
            </a:r>
          </a:p>
          <a:p>
            <a:pPr lvl="0"/>
            <a:r>
              <a:rPr lang="ru-RU" dirty="0"/>
              <a:t>Название книги — последовательность символов, не более 120. Обязательно должно быть задано.</a:t>
            </a:r>
          </a:p>
          <a:p>
            <a:pPr lvl="0"/>
            <a:r>
              <a:rPr lang="ru-RU" dirty="0"/>
              <a:t>Автор — последовательность символов, не более 30, может быть не задан.</a:t>
            </a:r>
          </a:p>
          <a:p>
            <a:pPr lvl="0"/>
            <a:r>
              <a:rPr lang="ru-RU" dirty="0"/>
              <a:t>Соавтор — последовательность символов, не более 30, может быть не задан.</a:t>
            </a:r>
          </a:p>
          <a:p>
            <a:pPr lvl="0"/>
            <a:r>
              <a:rPr lang="ru-RU" dirty="0"/>
              <a:t>Год издания — целое число, не менее 1960 и не более текущего года. По умолчанию ставится текущий год.</a:t>
            </a:r>
          </a:p>
          <a:p>
            <a:pPr lvl="0"/>
            <a:r>
              <a:rPr lang="ru-RU" dirty="0"/>
              <a:t>Издательство — последовательность символов, не более 20, может отсутствовать.</a:t>
            </a:r>
          </a:p>
          <a:p>
            <a:pPr lvl="0"/>
            <a:r>
              <a:rPr lang="ru-RU" dirty="0"/>
              <a:t>Количество страниц — целое число не менее 5 и не более 1000.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853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Простейший оператор создания таблицы BOOKS из </a:t>
            </a:r>
            <a:r>
              <a:rPr lang="ru-RU" i="1" dirty="0"/>
              <a:t>базы данных</a:t>
            </a:r>
            <a:r>
              <a:rPr lang="ru-RU" dirty="0"/>
              <a:t> "Библиотека".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CREATE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TABLE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BOOKS 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ISBN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14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PRIMARY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KEY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,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TITLE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120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AUTOR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30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COAUTOR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30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YEAR_PUBL </a:t>
            </a:r>
            <a:r>
              <a:rPr lang="en-US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smallint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DEFAULT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Year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FF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GetDate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())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CHECK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YEAR_PUBL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between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1960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AND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YEAR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FF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GetDate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())),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PUBLICH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20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PAGES </a:t>
            </a:r>
            <a:r>
              <a:rPr lang="en-US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smallint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CHECK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PAGES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&gt;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5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AND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PAGES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&lt;=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1000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ru-RU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);</a:t>
            </a:r>
            <a:endParaRPr lang="ru-RU" sz="3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9987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Понятие целостности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 реляционной модели объекты реального мира представлены в виде совокупности взаимосвязанных отношений</a:t>
            </a:r>
            <a:endParaRPr lang="ru-RU" sz="2400" dirty="0"/>
          </a:p>
          <a:p>
            <a:r>
              <a:rPr lang="ru-RU" sz="2400" dirty="0"/>
              <a:t>Под целостностью будем понимать соответствие информационной модели предметной области, хранимой в базе данных, объектам реального мира и их взаимосвязям в каждый момент времени. </a:t>
            </a:r>
          </a:p>
          <a:p>
            <a:r>
              <a:rPr lang="ru-RU" dirty="0"/>
              <a:t>Любое изменение в предметной области, значимое для построенной модели, должно отражаться в базе данных, и при этом должна сохраняться однозначная интерпретация информационной модели в терминах предметной области.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3944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Описание таблицы "Читатели", которой соответствует </a:t>
            </a:r>
            <a:r>
              <a:rPr lang="ru-RU" i="1" dirty="0"/>
              <a:t>отношение</a:t>
            </a:r>
            <a:r>
              <a:rPr lang="ru-RU" dirty="0"/>
              <a:t> READERS: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Номер читательского билета — это целое число в пределах 32 000 и он уникально определяет читателя.</a:t>
            </a:r>
          </a:p>
          <a:p>
            <a:pPr lvl="0"/>
            <a:r>
              <a:rPr lang="ru-RU" dirty="0"/>
              <a:t>Имя, фамилия читателя — это последовательность символов, не более 30.</a:t>
            </a:r>
          </a:p>
          <a:p>
            <a:pPr lvl="0"/>
            <a:r>
              <a:rPr lang="ru-RU" dirty="0"/>
              <a:t>Адрес — это последовательность символов, не более 50.</a:t>
            </a:r>
          </a:p>
          <a:p>
            <a:pPr lvl="0"/>
            <a:r>
              <a:rPr lang="ru-RU" dirty="0"/>
              <a:t>Номера телефонов мобильного и домашнего — последовательность символов, не более 12.</a:t>
            </a:r>
          </a:p>
          <a:p>
            <a:pPr lvl="0"/>
            <a:r>
              <a:rPr lang="ru-RU" dirty="0"/>
              <a:t>Дата рождения — календарная дата. В библиотеку принимаются читатели не младше 17 лет.</a:t>
            </a:r>
          </a:p>
        </p:txBody>
      </p:sp>
    </p:spTree>
    <p:extLst>
      <p:ext uri="{BB962C8B-B14F-4D97-AF65-F5344CB8AC3E}">
        <p14:creationId xmlns:p14="http://schemas.microsoft.com/office/powerpoint/2010/main" val="416563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Простейший оператор создания таблицы </a:t>
            </a:r>
            <a:r>
              <a:rPr lang="en-US" dirty="0"/>
              <a:t>READERS</a:t>
            </a:r>
            <a:r>
              <a:rPr lang="ru-RU" dirty="0"/>
              <a:t> из </a:t>
            </a:r>
            <a:r>
              <a:rPr lang="ru-RU" i="1" dirty="0"/>
              <a:t>базы данных</a:t>
            </a:r>
            <a:r>
              <a:rPr lang="ru-RU" dirty="0"/>
              <a:t> "Библиотека".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9380" y="1600200"/>
            <a:ext cx="8531156" cy="4572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CREATE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TABLE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READERS</a:t>
            </a:r>
          </a:p>
          <a:p>
            <a:pPr marL="0" indent="0">
              <a:buNone/>
            </a:pPr>
            <a:r>
              <a:rPr lang="ru-RU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endParaRPr lang="ru-RU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READER_ID </a:t>
            </a:r>
            <a:r>
              <a:rPr lang="en-US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Smallint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4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PRIMARY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KEY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FIRST_NAME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30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NOT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LAST_NAME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30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NOT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ADRES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50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HOME_PHON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12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CELL_PHON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12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BIRTH_DAY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CHECK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FF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DateDiff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FF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year</a:t>
            </a:r>
            <a:r>
              <a:rPr lang="en-US" dirty="0" err="1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</a:t>
            </a:r>
            <a:r>
              <a:rPr lang="en-US" dirty="0" err="1">
                <a:solidFill>
                  <a:srgbClr val="FF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GetDate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(),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BIRTH_DAY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&gt;=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17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ru-RU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167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Оператор создания таблицы </a:t>
            </a:r>
            <a:r>
              <a:rPr lang="ru-RU" i="1" dirty="0"/>
              <a:t>EXEMPLAR</a:t>
            </a: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220986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CREATE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TABLE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EXEMPLAR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0986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0986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EXEMPLAR_ID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IDENTITY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PRIMARY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KEY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,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0986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ISBN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14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FOREIGN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KEY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references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BOOKS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ISBN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),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0986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READER_ID </a:t>
            </a:r>
            <a:r>
              <a:rPr lang="en-US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Smallint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4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FOREIGN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KEY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references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READERS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READER_ID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),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0986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DATA_IN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date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,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0986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DATA_OUT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date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,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0986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ru-RU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EXIST </a:t>
            </a:r>
            <a:r>
              <a:rPr lang="ru-RU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bit</a:t>
            </a:r>
            <a:r>
              <a:rPr lang="ru-RU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0986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ru-RU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095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90664" y="5301574"/>
            <a:ext cx="4027251" cy="398835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Ограничение типа PRIMARY KEY (</a:t>
            </a:r>
            <a:r>
              <a:rPr lang="ru-RU" i="1" dirty="0"/>
              <a:t>первичный ключ</a:t>
            </a:r>
            <a:r>
              <a:rPr lang="ru-RU" dirty="0"/>
              <a:t>) на уровне всей таблицы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Допустим, что мы считаем экземпляры книги не подряд, а отдельно для каждого издания, тогда </a:t>
            </a:r>
            <a:r>
              <a:rPr lang="ru-RU" i="1" dirty="0"/>
              <a:t>таблица</a:t>
            </a:r>
            <a:r>
              <a:rPr lang="ru-RU" dirty="0"/>
              <a:t> </a:t>
            </a:r>
            <a:r>
              <a:rPr lang="ru-RU" i="1" dirty="0"/>
              <a:t>EXEMPLAR</a:t>
            </a:r>
            <a:r>
              <a:rPr lang="ru-RU" dirty="0"/>
              <a:t> в качестве первичного ключа будет иметь набор из двух атрибутов: шифр книги ( ISBN ) и порядковый номер экземпляра данной книги ( ID_EXEMPL ):</a:t>
            </a:r>
            <a:endParaRPr lang="en-US" dirty="0"/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CREATE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TABLE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EXEMPLAR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ID_EXEMPLAR </a:t>
            </a:r>
            <a:r>
              <a:rPr lang="en-US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NOT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ISBN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14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NOT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FOREIGN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KEY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references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BOOKS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ISBN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READER_ID </a:t>
            </a:r>
            <a:r>
              <a:rPr lang="en-US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Smallint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4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FOREIGN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KEY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references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READERS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READER_ID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DATA_IN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DATA_OUT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EXIST bit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PRIMARY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KEY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ID_EXEMPLAR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ISBN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300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44181" y="5859852"/>
            <a:ext cx="7770007" cy="437745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Проверочные (CHECK) ограничения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199"/>
            <a:ext cx="7486650" cy="499515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Введем дополнительное ограничение для таблицы BOOKS: соавтор не может быть задан, если не задан </a:t>
            </a:r>
            <a:r>
              <a:rPr lang="ru-RU" i="1" dirty="0"/>
              <a:t>автор</a:t>
            </a:r>
            <a:r>
              <a:rPr lang="ru-RU" dirty="0"/>
              <a:t>. При описании книги допустимо не задавать ни автора, ни соавтора, или задать и автора, и соавтора, или задать только автора. Однако задание соавтора в отсутствие задания автора считается ошибочным.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CREATE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TABLE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BOOKS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ISBN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14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NOT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PRIMARY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KEY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TITLE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120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NOT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AUTOR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30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COAUTOR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30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YEAR_PUBL </a:t>
            </a:r>
            <a:r>
              <a:rPr lang="en-US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smallint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DEFAULT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Year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FF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GetDate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CHECK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YEAR_PUBL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&gt;=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1960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AND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YEAR_PUBL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&lt;=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YEAR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FF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GetDate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())),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PUBLICH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varchar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20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NULL,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PAGES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smallint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CHECK</a:t>
            </a:r>
            <a:r>
              <a:rPr lang="fr-FR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PAGES </a:t>
            </a:r>
            <a:r>
              <a:rPr lang="fr-FR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&gt;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5 </a:t>
            </a:r>
            <a:r>
              <a:rPr lang="fr-FR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AND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PAGES </a:t>
            </a:r>
            <a:r>
              <a:rPr lang="fr-FR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&lt;=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1000</a:t>
            </a:r>
            <a:r>
              <a:rPr lang="fr-FR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),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CHECK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(NOT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AUTOR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IS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AND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COAUTOR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IS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NOT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NULL))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264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Именование ограничений с помощью ключевого слова CONSTRAINT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Сокращенные обозначения ограничений состоят из одной или двух букв и могут быть следующими:</a:t>
            </a:r>
          </a:p>
          <a:p>
            <a:pPr lvl="0"/>
            <a:r>
              <a:rPr lang="ru-RU" dirty="0"/>
              <a:t>PK — для первичного ключа;</a:t>
            </a:r>
          </a:p>
          <a:p>
            <a:pPr lvl="0"/>
            <a:r>
              <a:rPr lang="ru-RU" dirty="0"/>
              <a:t>FK — для внешнего ключа;</a:t>
            </a:r>
          </a:p>
          <a:p>
            <a:pPr lvl="0"/>
            <a:r>
              <a:rPr lang="ru-RU" dirty="0"/>
              <a:t>CK — для проверочного ограничения;</a:t>
            </a:r>
          </a:p>
          <a:p>
            <a:pPr lvl="0"/>
            <a:r>
              <a:rPr lang="ru-RU" dirty="0"/>
              <a:t>U — для ограничения уникальности;</a:t>
            </a:r>
          </a:p>
          <a:p>
            <a:r>
              <a:rPr lang="ru-RU" dirty="0"/>
              <a:t>DF — для ограничения типа значение по умолчанию.</a:t>
            </a:r>
          </a:p>
        </p:txBody>
      </p:sp>
    </p:spTree>
    <p:extLst>
      <p:ext uri="{BB962C8B-B14F-4D97-AF65-F5344CB8AC3E}">
        <p14:creationId xmlns:p14="http://schemas.microsoft.com/office/powerpoint/2010/main" val="2556382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44181" y="4328808"/>
            <a:ext cx="7770007" cy="1721796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Оператор создания таблицы BOOKS с именованными ограничениями: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199"/>
            <a:ext cx="7486650" cy="4839511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CREATE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TABLE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BOOKS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ISBN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14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,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TITLE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120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AUTOR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30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COAUTOR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30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YEAR_PUBL </a:t>
            </a:r>
            <a:r>
              <a:rPr lang="en-US" dirty="0" err="1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smallint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DEFAULT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FF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YEAR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FF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GETDATE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())),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PUBLICH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20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PAGES </a:t>
            </a:r>
            <a:r>
              <a:rPr lang="en-US" dirty="0" err="1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smallint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CONSTRAINT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PK_BOOKS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PRIMARY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KEY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ISBN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),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CONSTRAINT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CK_YEAR_PUBL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CHECK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YEAR_PUBL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between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1960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AND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YEAR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FF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GetDate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())),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CONSTRAINT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CK_PAGES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CHECK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PAGES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between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5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AND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1000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),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CONSTRAINT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CK_BOOKS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CHECK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(NOT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((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AUTOR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IS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NULL)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AND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COAUTOR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IS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NULL)))</a:t>
            </a: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ru-RU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881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6186" y="116732"/>
            <a:ext cx="8754894" cy="6628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CREATE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TABLE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BOOKS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ISBN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14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TITLE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120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AUTOR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30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COAUTOR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30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YEAR_PUBL </a:t>
            </a:r>
            <a:r>
              <a:rPr lang="en-US" sz="800" dirty="0" err="1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smallint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DEFAULT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solidFill>
                  <a:srgbClr val="FF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YEAR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solidFill>
                  <a:srgbClr val="FF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GETDATE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())),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PUBLICH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20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PAGES </a:t>
            </a:r>
            <a:r>
              <a:rPr lang="en-US" sz="800" dirty="0" err="1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smallint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CONSTRAINT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PK_BOOKS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PRIMARY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KEY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ISBN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),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CONSTRAINT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CK_YEAR_PUBL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CHECK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YEAR_PUBL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between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1960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AND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FF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YEAR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 err="1">
                <a:solidFill>
                  <a:srgbClr val="FF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GetDate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())),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CONSTRAINT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CK_PAGES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CHECK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PAGES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between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5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AND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1000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),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CONSTRAINT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CK_BOOKS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CHECK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(NOT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AUTOR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IS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NULL)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AND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COAUTOR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IS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NULL)))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);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 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CREATE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TABLE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READERS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READER_ID </a:t>
            </a:r>
            <a:r>
              <a:rPr lang="en-US" sz="800" dirty="0" err="1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Smallint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PRIMARY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KEY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FIRST_NAME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char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30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LAST_NAME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char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30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ADRES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char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50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HOME_PHONE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char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12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CELL_PHONE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char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12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BIRTH_DAY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date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CHECK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 err="1">
                <a:solidFill>
                  <a:srgbClr val="FF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DateDiff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solidFill>
                  <a:srgbClr val="FF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year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,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 err="1">
                <a:solidFill>
                  <a:srgbClr val="FF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GetDate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(),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BIRTH_DAY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&gt;=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17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),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CONSTRAINT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CK_READERS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CHECK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HOME_PHONE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IS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OR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CELL_PHONE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IS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NULL)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);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 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CREATE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TABLE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CATALOG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ID_CATALOG </a:t>
            </a:r>
            <a:r>
              <a:rPr lang="en-US" sz="800" dirty="0" err="1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Smallint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PRIMARY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KEY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KNOWELEDGE_AREA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150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);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 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CREATE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TABLE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EXEMPLAR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ID_EXEMPLAR </a:t>
            </a:r>
            <a:r>
              <a:rPr lang="en-US" sz="800" dirty="0" err="1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int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ISBN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14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FOREIGN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KEY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references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BOOKS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ISBN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READER_ID </a:t>
            </a:r>
            <a:r>
              <a:rPr lang="en-US" sz="800" dirty="0" err="1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Smallint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FOREIGN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KEY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references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READERS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READER_ID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DATA_IN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date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DATA_OUT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date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EXIST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bit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,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PRIMARY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KEY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ID_EXEMPLAR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,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ISBN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);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 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CREATE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TABLE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RELATION_1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ISBN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varchar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14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FOREIGN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KEY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references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BOOKS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ISBN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),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ID_CATALOG </a:t>
            </a:r>
            <a:r>
              <a:rPr lang="en-US" sz="800" dirty="0" err="1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smallint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NOT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NULL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FOREIGN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KEY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references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CATALOG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ID_CATALOG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),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CONSTRAINT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PK_RELATION_1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PRIMARY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KEY 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ISBN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,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ID_CATALOG</a:t>
            </a:r>
            <a:r>
              <a:rPr lang="en-US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lang="en-US" sz="8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800" dirty="0">
                <a:solidFill>
                  <a:srgbClr val="8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);</a:t>
            </a:r>
            <a:endParaRPr lang="ru-RU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769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Средства определения схемы базы данных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В стандарте SQL1 задается спецификация оператора описания схемы базы данных, но не указывается способ создания собственно базы данных, поэтому в различных СУБД используются неодинаковые подходы к этому вопросу.</a:t>
            </a:r>
          </a:p>
          <a:p>
            <a:r>
              <a:rPr lang="ru-RU" dirty="0"/>
              <a:t>В СУБД MS SQL </a:t>
            </a:r>
            <a:r>
              <a:rPr lang="ru-RU" dirty="0" err="1"/>
              <a:t>Server</a:t>
            </a:r>
            <a:r>
              <a:rPr lang="ru-RU" dirty="0"/>
              <a:t> существует специальный оператор CREATE DATABASE, который является частью языка определения данных, для удаления базы данных в языке определен оператор DROP DATABASE. </a:t>
            </a:r>
          </a:p>
          <a:p>
            <a:r>
              <a:rPr lang="ru-RU" dirty="0"/>
              <a:t>Правами на создание баз данных наделяются администраторы баз данных, которых в общем случае может быть несколько. </a:t>
            </a:r>
          </a:p>
          <a:p>
            <a:r>
              <a:rPr lang="ru-RU" dirty="0"/>
              <a:t>Правами более высокого уровня обладает администратор сервера баз данных (SQL </a:t>
            </a:r>
            <a:r>
              <a:rPr lang="ru-RU" dirty="0" err="1"/>
              <a:t>Server</a:t>
            </a:r>
            <a:r>
              <a:rPr lang="ru-RU" dirty="0"/>
              <a:t>), который и может предоставить права администратора базы данных другим пользователям сервера. </a:t>
            </a:r>
          </a:p>
          <a:p>
            <a:r>
              <a:rPr lang="ru-RU" dirty="0"/>
              <a:t>Администраторы баз данных могут удалить только свою базу данных. </a:t>
            </a:r>
          </a:p>
        </p:txBody>
      </p:sp>
    </p:spTree>
    <p:extLst>
      <p:ext uri="{BB962C8B-B14F-4D97-AF65-F5344CB8AC3E}">
        <p14:creationId xmlns:p14="http://schemas.microsoft.com/office/powerpoint/2010/main" val="195163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оператора создания схемы базы данных в MS SQL </a:t>
            </a:r>
            <a:r>
              <a:rPr lang="ru-RU" dirty="0" err="1"/>
              <a:t>Server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9302" y="1361872"/>
            <a:ext cx="8151779" cy="5418307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1600" dirty="0"/>
              <a:t>CREATE DATABASE </a:t>
            </a:r>
            <a:r>
              <a:rPr lang="en-US" sz="1600" dirty="0" err="1"/>
              <a:t>database_name</a:t>
            </a:r>
            <a:endParaRPr lang="ru-RU" sz="16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/>
              <a:t>[ON [PRIMARY][&lt;</a:t>
            </a:r>
            <a:r>
              <a:rPr lang="ru-RU" sz="1600" dirty="0"/>
              <a:t>спецификация файла</a:t>
            </a:r>
            <a:r>
              <a:rPr lang="en-US" sz="1600" dirty="0"/>
              <a:t>&gt;[,...n]][,&lt;</a:t>
            </a:r>
            <a:r>
              <a:rPr lang="ru-RU" sz="1600" dirty="0"/>
              <a:t>группа файлов</a:t>
            </a:r>
            <a:r>
              <a:rPr lang="en-US" sz="1600" dirty="0"/>
              <a:t>&gt; [,...n]]]</a:t>
            </a:r>
            <a:endParaRPr lang="ru-RU" sz="16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/>
              <a:t> [ LOG ON { </a:t>
            </a:r>
            <a:r>
              <a:rPr lang="ru-RU" sz="1600" dirty="0"/>
              <a:t>спецификация файла</a:t>
            </a:r>
            <a:r>
              <a:rPr lang="en-US" sz="1600" dirty="0"/>
              <a:t>&gt; [,...n]} ][ FOR LOAD | FOR ATTACH ] </a:t>
            </a:r>
            <a:endParaRPr lang="ru-RU" sz="1600" dirty="0"/>
          </a:p>
          <a:p>
            <a:pPr marL="0" indent="0">
              <a:spcBef>
                <a:spcPts val="600"/>
              </a:spcBef>
              <a:buNone/>
            </a:pPr>
            <a:r>
              <a:rPr lang="ru-RU" sz="1600" dirty="0"/>
              <a:t>&lt;спецификация файла&gt; ::=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600" dirty="0"/>
              <a:t>( [ NAME = логическое имя файла,]FILENAME = 'физическое имя файла'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600" dirty="0"/>
              <a:t> [, SIZE = размер][, MAXSIZE = { максимальный размер | UNLIMITED } ]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600" dirty="0"/>
              <a:t> [, FILEGROWTH = инкремент увеличения файла] ) [,...n]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600" dirty="0"/>
              <a:t>&lt;группа файлов&gt;::= FILEGROUP имя группы файлов спецификация файла&gt; [,...n]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600" dirty="0"/>
              <a:t>Здесь</a:t>
            </a:r>
          </a:p>
          <a:p>
            <a:pPr lvl="0">
              <a:spcBef>
                <a:spcPts val="600"/>
              </a:spcBef>
            </a:pPr>
            <a:r>
              <a:rPr lang="ru-RU" sz="1600" dirty="0" err="1"/>
              <a:t>database_name</a:t>
            </a:r>
            <a:r>
              <a:rPr lang="ru-RU" sz="1600" dirty="0"/>
              <a:t> — имя базы данных, идентификатор в системе;</a:t>
            </a:r>
          </a:p>
          <a:p>
            <a:pPr lvl="0">
              <a:spcBef>
                <a:spcPts val="600"/>
              </a:spcBef>
            </a:pPr>
            <a:r>
              <a:rPr lang="ru-RU" sz="1600" dirty="0"/>
              <a:t>ON — ключевое слово, которое означает, что далее будут заданы спецификации файлов, которые будут использованы для размещения базы данных;</a:t>
            </a:r>
          </a:p>
          <a:p>
            <a:pPr lvl="0">
              <a:spcBef>
                <a:spcPts val="600"/>
              </a:spcBef>
            </a:pPr>
            <a:r>
              <a:rPr lang="ru-RU" sz="1600" dirty="0"/>
              <a:t>PRIMARY — ключевое слово, которое определяет первичное файловое пространство, в котором будет размещена собственно база данных;</a:t>
            </a:r>
          </a:p>
          <a:p>
            <a:pPr lvl="0">
              <a:spcBef>
                <a:spcPts val="600"/>
              </a:spcBef>
            </a:pPr>
            <a:r>
              <a:rPr lang="ru-RU" sz="1600" dirty="0"/>
              <a:t>LOG ON — ключевое слово, которое задает спецификацию файлов, которые будут использованы для хранения журналов транзакций;</a:t>
            </a:r>
          </a:p>
          <a:p>
            <a:pPr lvl="0">
              <a:spcBef>
                <a:spcPts val="600"/>
              </a:spcBef>
            </a:pPr>
            <a:r>
              <a:rPr lang="ru-RU" sz="1600" dirty="0"/>
              <a:t>FOR LOAD — ключевое слово, которое определяет, что после создания базы данных будет произведена загрузка базы данных данными;</a:t>
            </a:r>
          </a:p>
          <a:p>
            <a:pPr lvl="0">
              <a:spcBef>
                <a:spcPts val="600"/>
              </a:spcBef>
            </a:pPr>
            <a:r>
              <a:rPr lang="ru-RU" sz="1600" dirty="0"/>
              <a:t>FOR ATTACH — предложение, которое определяет, что база данных для управления будет подсоединена к другому серверу.</a:t>
            </a:r>
          </a:p>
        </p:txBody>
      </p:sp>
    </p:spTree>
    <p:extLst>
      <p:ext uri="{BB962C8B-B14F-4D97-AF65-F5344CB8AC3E}">
        <p14:creationId xmlns:p14="http://schemas.microsoft.com/office/powerpoint/2010/main" val="3374559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Общие понятия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770434"/>
            <a:ext cx="7486650" cy="4401766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Поддержка целостности в реляционной модели данных в классическом понимании:</a:t>
            </a:r>
          </a:p>
          <a:p>
            <a:pPr marL="457200" indent="-457200">
              <a:buFont typeface="+mj-lt"/>
              <a:buAutoNum type="arabicPeriod"/>
            </a:pPr>
            <a:r>
              <a:rPr lang="ru-RU" i="1" dirty="0"/>
              <a:t>Поддержка</a:t>
            </a:r>
            <a:r>
              <a:rPr lang="ru-RU" dirty="0"/>
              <a:t> </a:t>
            </a:r>
            <a:r>
              <a:rPr lang="ru-RU" i="1" dirty="0"/>
              <a:t>структурной целостности</a:t>
            </a:r>
          </a:p>
          <a:p>
            <a:pPr marL="457200" indent="-457200">
              <a:buFont typeface="+mj-lt"/>
              <a:buAutoNum type="arabicPeriod"/>
            </a:pPr>
            <a:r>
              <a:rPr lang="ru-RU" i="1" dirty="0"/>
              <a:t>Поддержка</a:t>
            </a:r>
            <a:r>
              <a:rPr lang="ru-RU" dirty="0"/>
              <a:t> </a:t>
            </a:r>
            <a:r>
              <a:rPr lang="ru-RU" i="1" dirty="0"/>
              <a:t>языковой целостности</a:t>
            </a:r>
          </a:p>
          <a:p>
            <a:pPr marL="457200" indent="-457200">
              <a:buFont typeface="+mj-lt"/>
              <a:buAutoNum type="arabicPeriod"/>
            </a:pPr>
            <a:r>
              <a:rPr lang="ru-RU" i="1" dirty="0"/>
              <a:t>Поддержка</a:t>
            </a:r>
            <a:r>
              <a:rPr lang="ru-RU" dirty="0"/>
              <a:t> </a:t>
            </a:r>
            <a:r>
              <a:rPr lang="ru-RU" i="1" dirty="0"/>
              <a:t>ссылочной целостности </a:t>
            </a:r>
            <a:r>
              <a:rPr lang="ru-RU" dirty="0"/>
              <a:t>(</a:t>
            </a:r>
            <a:r>
              <a:rPr lang="ru-RU" dirty="0" err="1"/>
              <a:t>Declarative</a:t>
            </a:r>
            <a:r>
              <a:rPr lang="ru-RU" dirty="0"/>
              <a:t> </a:t>
            </a:r>
            <a:r>
              <a:rPr lang="ru-RU" i="1" dirty="0" err="1"/>
              <a:t>Referential</a:t>
            </a:r>
            <a:r>
              <a:rPr lang="ru-RU" i="1" dirty="0"/>
              <a:t> </a:t>
            </a:r>
            <a:r>
              <a:rPr lang="ru-RU" i="1" dirty="0" err="1"/>
              <a:t>Integrity</a:t>
            </a:r>
            <a:r>
              <a:rPr lang="ru-RU" dirty="0"/>
              <a:t>, DRI)</a:t>
            </a:r>
          </a:p>
        </p:txBody>
      </p:sp>
    </p:spTree>
    <p:extLst>
      <p:ext uri="{BB962C8B-B14F-4D97-AF65-F5344CB8AC3E}">
        <p14:creationId xmlns:p14="http://schemas.microsoft.com/office/powerpoint/2010/main" val="29919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Изменение схемы базы данных в MS SQL </a:t>
            </a:r>
            <a:r>
              <a:rPr lang="ru-RU" dirty="0" err="1"/>
              <a:t>Server</a:t>
            </a: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dirty="0"/>
              <a:t>ALTER DATABASE </a:t>
            </a:r>
            <a:r>
              <a:rPr lang="en-US" dirty="0" err="1"/>
              <a:t>database</a:t>
            </a:r>
            <a:endParaRPr lang="ru-RU" dirty="0"/>
          </a:p>
          <a:p>
            <a:pPr marL="0" indent="0">
              <a:spcBef>
                <a:spcPts val="1200"/>
              </a:spcBef>
              <a:buNone/>
            </a:pPr>
            <a:r>
              <a:rPr lang="en-US" dirty="0"/>
              <a:t>{ ADD FILE </a:t>
            </a:r>
            <a:r>
              <a:rPr lang="ru-RU" dirty="0"/>
              <a:t>спецификация файлов</a:t>
            </a:r>
            <a:r>
              <a:rPr lang="en-US" dirty="0"/>
              <a:t>&gt; [,...n] [TO FILEGROUP </a:t>
            </a:r>
            <a:r>
              <a:rPr lang="en-US" dirty="0" err="1"/>
              <a:t>filegroup_name</a:t>
            </a:r>
            <a:r>
              <a:rPr lang="en-US" dirty="0"/>
              <a:t>]</a:t>
            </a:r>
            <a:endParaRPr lang="ru-RU" dirty="0"/>
          </a:p>
          <a:p>
            <a:pPr marL="0" indent="0">
              <a:spcBef>
                <a:spcPts val="1200"/>
              </a:spcBef>
              <a:buNone/>
            </a:pPr>
            <a:r>
              <a:rPr lang="ru-RU" dirty="0"/>
              <a:t>| ADD LOG FILE спецификация файлов&gt; [,...n]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dirty="0"/>
              <a:t>| REMOVE FILE </a:t>
            </a:r>
            <a:r>
              <a:rPr lang="ru-RU" dirty="0" err="1"/>
              <a:t>имя_файла</a:t>
            </a:r>
            <a:endParaRPr lang="ru-RU" dirty="0"/>
          </a:p>
          <a:p>
            <a:pPr marL="0" indent="0">
              <a:spcBef>
                <a:spcPts val="1200"/>
              </a:spcBef>
              <a:buNone/>
            </a:pPr>
            <a:r>
              <a:rPr lang="ru-RU" dirty="0"/>
              <a:t>| ADD FILEGROUP имя группы файлов REMOVE FILEGROUP имя </a:t>
            </a:r>
            <a:r>
              <a:rPr lang="ru-RU" dirty="0" err="1"/>
              <a:t>группы_файлов</a:t>
            </a:r>
            <a:endParaRPr lang="ru-RU" dirty="0"/>
          </a:p>
          <a:p>
            <a:pPr marL="0" indent="0">
              <a:spcBef>
                <a:spcPts val="1200"/>
              </a:spcBef>
              <a:buNone/>
            </a:pPr>
            <a:r>
              <a:rPr lang="ru-RU" dirty="0"/>
              <a:t>| MODIFY FILE спецификация файлов&gt;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dirty="0"/>
              <a:t>| MODIFY FILEGROUP </a:t>
            </a:r>
            <a:r>
              <a:rPr lang="ru-RU" dirty="0" err="1"/>
              <a:t>имя_группы_файлов</a:t>
            </a:r>
            <a:r>
              <a:rPr lang="ru-RU" dirty="0"/>
              <a:t> </a:t>
            </a:r>
            <a:r>
              <a:rPr lang="ru-RU" dirty="0" err="1"/>
              <a:t>имя_свойства_группы</a:t>
            </a:r>
            <a:r>
              <a:rPr lang="ru-RU" dirty="0"/>
              <a:t> файлов}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dirty="0"/>
              <a:t>Здесь свойства группы файлов определяет одно из допустимых ключевых слов:</a:t>
            </a:r>
          </a:p>
          <a:p>
            <a:pPr lvl="0">
              <a:spcBef>
                <a:spcPts val="1200"/>
              </a:spcBef>
            </a:pPr>
            <a:r>
              <a:rPr lang="ru-RU" dirty="0"/>
              <a:t>READONLY — только для чтения;</a:t>
            </a:r>
          </a:p>
          <a:p>
            <a:pPr lvl="0">
              <a:spcBef>
                <a:spcPts val="1200"/>
              </a:spcBef>
            </a:pPr>
            <a:r>
              <a:rPr lang="ru-RU" dirty="0"/>
              <a:t>READWRITE — для чтения и записи;</a:t>
            </a:r>
          </a:p>
          <a:p>
            <a:pPr lvl="0">
              <a:spcBef>
                <a:spcPts val="1200"/>
              </a:spcBef>
            </a:pPr>
            <a:r>
              <a:rPr lang="ru-RU" dirty="0"/>
              <a:t>DEFAULT — назначает данную группу файлов в качестве группы по умолчанию, в которой размещаются данные, если не задано дополнительных условий размещения информации.</a:t>
            </a:r>
          </a:p>
          <a:p>
            <a:pPr>
              <a:spcBef>
                <a:spcPts val="120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0098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Удаление базы данных в MS SQL </a:t>
            </a:r>
            <a:r>
              <a:rPr lang="ru-RU" dirty="0" err="1"/>
              <a:t>Server</a:t>
            </a: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53702"/>
            <a:ext cx="7486650" cy="451849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DROP DATABASE </a:t>
            </a:r>
            <a:r>
              <a:rPr lang="ru-RU" dirty="0" err="1"/>
              <a:t>database_name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После выполнения этой команды уничтожается вся </a:t>
            </a:r>
            <a:r>
              <a:rPr lang="ru-RU" i="1" dirty="0"/>
              <a:t>база данных</a:t>
            </a:r>
            <a:r>
              <a:rPr lang="ru-RU" dirty="0"/>
              <a:t> вместе с содержащимися в ней данными.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597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/>
              <a:t>Поддержка</a:t>
            </a:r>
            <a:r>
              <a:rPr lang="ru-RU" dirty="0"/>
              <a:t> </a:t>
            </a:r>
            <a:r>
              <a:rPr lang="ru-RU" i="1" dirty="0"/>
              <a:t>структурной целостности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2427051"/>
          </a:xfrm>
        </p:spPr>
        <p:txBody>
          <a:bodyPr/>
          <a:lstStyle/>
          <a:p>
            <a:r>
              <a:rPr lang="ru-RU" dirty="0"/>
              <a:t>Реляционная </a:t>
            </a:r>
            <a:r>
              <a:rPr lang="ru-RU" i="1" dirty="0"/>
              <a:t>СУБД</a:t>
            </a:r>
            <a:r>
              <a:rPr lang="ru-RU" dirty="0"/>
              <a:t> должна допускать работу только с </a:t>
            </a:r>
            <a:r>
              <a:rPr lang="ru-RU" i="1" dirty="0"/>
              <a:t>однородными структурами</a:t>
            </a:r>
            <a:r>
              <a:rPr lang="ru-RU" dirty="0"/>
              <a:t> данных типа «реляционное </a:t>
            </a:r>
            <a:r>
              <a:rPr lang="ru-RU" i="1" dirty="0"/>
              <a:t>отношение»</a:t>
            </a:r>
          </a:p>
          <a:p>
            <a:r>
              <a:rPr lang="ru-RU" dirty="0"/>
              <a:t>Для выявления равенства значения некоторого атрибута неопределенному применяются специальные стандартные предикаты: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b="1" dirty="0"/>
              <a:t>&lt;</a:t>
            </a:r>
            <a:r>
              <a:rPr lang="ru-RU" b="1" dirty="0"/>
              <a:t>имя атрибута</a:t>
            </a:r>
            <a:r>
              <a:rPr lang="en-US" b="1" dirty="0"/>
              <a:t>&gt;IS NULL </a:t>
            </a:r>
            <a:r>
              <a:rPr lang="ru-RU" b="1" dirty="0"/>
              <a:t>и</a:t>
            </a:r>
            <a:r>
              <a:rPr lang="en-US" b="1" dirty="0"/>
              <a:t> &lt;</a:t>
            </a:r>
            <a:r>
              <a:rPr lang="ru-RU" b="1" dirty="0"/>
              <a:t>имя атрибута</a:t>
            </a:r>
            <a:r>
              <a:rPr lang="en-US" b="1" dirty="0"/>
              <a:t>&gt; IS NOT NULL.</a:t>
            </a:r>
            <a:endParaRPr lang="ru-RU" dirty="0"/>
          </a:p>
          <a:p>
            <a:endParaRPr lang="ru-RU" dirty="0"/>
          </a:p>
        </p:txBody>
      </p:sp>
      <p:pic>
        <p:nvPicPr>
          <p:cNvPr id="1025" name="Рисунок 4" descr="A \vee  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859" y="4278764"/>
            <a:ext cx="455375" cy="136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BFC43935-C95B-47D1-A43F-9DE9EE4AA2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311704"/>
              </p:ext>
            </p:extLst>
          </p:nvPr>
        </p:nvGraphicFramePr>
        <p:xfrm>
          <a:off x="179394" y="4027251"/>
          <a:ext cx="8784075" cy="2377186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1756815">
                  <a:extLst>
                    <a:ext uri="{9D8B030D-6E8A-4147-A177-3AD203B41FA5}">
                      <a16:colId xmlns:a16="http://schemas.microsoft.com/office/drawing/2014/main" val="3826164412"/>
                    </a:ext>
                  </a:extLst>
                </a:gridCol>
                <a:gridCol w="1756815">
                  <a:extLst>
                    <a:ext uri="{9D8B030D-6E8A-4147-A177-3AD203B41FA5}">
                      <a16:colId xmlns:a16="http://schemas.microsoft.com/office/drawing/2014/main" val="3080407441"/>
                    </a:ext>
                  </a:extLst>
                </a:gridCol>
                <a:gridCol w="1756815">
                  <a:extLst>
                    <a:ext uri="{9D8B030D-6E8A-4147-A177-3AD203B41FA5}">
                      <a16:colId xmlns:a16="http://schemas.microsoft.com/office/drawing/2014/main" val="37503711"/>
                    </a:ext>
                  </a:extLst>
                </a:gridCol>
                <a:gridCol w="1756815">
                  <a:extLst>
                    <a:ext uri="{9D8B030D-6E8A-4147-A177-3AD203B41FA5}">
                      <a16:colId xmlns:a16="http://schemas.microsoft.com/office/drawing/2014/main" val="486421033"/>
                    </a:ext>
                  </a:extLst>
                </a:gridCol>
                <a:gridCol w="1756815">
                  <a:extLst>
                    <a:ext uri="{9D8B030D-6E8A-4147-A177-3AD203B41FA5}">
                      <a16:colId xmlns:a16="http://schemas.microsoft.com/office/drawing/2014/main" val="2996045036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indent="0"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Таблица истинности для логических операций с неопределенными значениями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56992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Not A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A &amp; B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74614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63338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77536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Null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79186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TRUE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45078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FALSE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223244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FALSE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34930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41028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68934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Null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Null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84413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4509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Поддержка языковой целостности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1746115"/>
          </a:xfrm>
        </p:spPr>
        <p:txBody>
          <a:bodyPr/>
          <a:lstStyle/>
          <a:p>
            <a:r>
              <a:rPr lang="ru-RU" dirty="0"/>
              <a:t>Реляционная </a:t>
            </a:r>
            <a:r>
              <a:rPr lang="ru-RU" i="1" dirty="0"/>
              <a:t>СУБД</a:t>
            </a:r>
            <a:r>
              <a:rPr lang="ru-RU" dirty="0"/>
              <a:t> должна обеспечивать языки описания и манипулирования данными не ниже стандарта </a:t>
            </a:r>
            <a:r>
              <a:rPr lang="ru-RU" i="1" dirty="0"/>
              <a:t>SQL</a:t>
            </a:r>
            <a:r>
              <a:rPr lang="ru-RU" dirty="0"/>
              <a:t>. </a:t>
            </a:r>
          </a:p>
          <a:p>
            <a:r>
              <a:rPr lang="ru-RU" dirty="0"/>
              <a:t>Не должны быть доступны иные низкоуровневые средства манипулирования данными, не соответствующие стандарту.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96894" y="3346315"/>
            <a:ext cx="5933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Wingdings" panose="05000000000000000000" pitchFamily="2" charset="2"/>
              <a:buChar char="ü"/>
            </a:pPr>
            <a:r>
              <a:rPr lang="ru-RU" dirty="0"/>
              <a:t>Именно поэтому </a:t>
            </a:r>
            <a:r>
              <a:rPr lang="ru-RU" i="1" dirty="0"/>
              <a:t>доступ</a:t>
            </a:r>
            <a:r>
              <a:rPr lang="ru-RU" dirty="0"/>
              <a:t> к информации, хранимой в базе данных, и любые изменения этой информации могут быть выполнены </a:t>
            </a:r>
            <a:r>
              <a:rPr lang="ru-RU" b="1" dirty="0"/>
              <a:t>только</a:t>
            </a:r>
            <a:r>
              <a:rPr lang="ru-RU" dirty="0"/>
              <a:t> с использованием операторов языка </a:t>
            </a:r>
            <a:r>
              <a:rPr lang="ru-RU" i="1" dirty="0"/>
              <a:t>SQL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35279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Поддержка ссылочной целостности (</a:t>
            </a:r>
            <a:r>
              <a:rPr lang="ru-RU" dirty="0" err="1"/>
              <a:t>declarative</a:t>
            </a:r>
            <a:r>
              <a:rPr lang="ru-RU" dirty="0"/>
              <a:t> </a:t>
            </a:r>
            <a:r>
              <a:rPr lang="ru-RU" dirty="0" err="1"/>
              <a:t>referential</a:t>
            </a:r>
            <a:r>
              <a:rPr lang="ru-RU" dirty="0"/>
              <a:t> </a:t>
            </a:r>
            <a:r>
              <a:rPr lang="ru-RU" dirty="0" err="1"/>
              <a:t>integrity</a:t>
            </a:r>
            <a:r>
              <a:rPr lang="ru-RU" dirty="0"/>
              <a:t>, DRI)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3059349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Обеспечение одного из заданных принципов взаимосвязи между экземплярами кортежей взаимосвязанных отношений:</a:t>
            </a:r>
          </a:p>
          <a:p>
            <a:pPr lvl="0"/>
            <a:r>
              <a:rPr lang="ru-RU" dirty="0"/>
              <a:t>кортежи подчиненного отношения уничтожаются при удалении кортежа основного отношения, связанного с ними.</a:t>
            </a:r>
          </a:p>
          <a:p>
            <a:pPr lvl="0"/>
            <a:r>
              <a:rPr lang="ru-RU" dirty="0"/>
              <a:t>кортежи основного отношения модифицируются при удалении кортежа основного отношения, связанного с ними, при этом на месте ключа родительского отношения ставится неопределенное </a:t>
            </a:r>
            <a:r>
              <a:rPr lang="ru-RU" dirty="0" err="1"/>
              <a:t>Null</a:t>
            </a:r>
            <a:r>
              <a:rPr lang="ru-RU" dirty="0"/>
              <a:t> значение.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94170" y="4779471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ru-RU" dirty="0"/>
              <a:t>Ссылочная </a:t>
            </a:r>
            <a:r>
              <a:rPr lang="ru-RU" i="1" dirty="0"/>
              <a:t>целостность</a:t>
            </a:r>
            <a:r>
              <a:rPr lang="ru-RU" dirty="0"/>
              <a:t> обеспечивает поддержку непротиворечивого состояния </a:t>
            </a:r>
            <a:r>
              <a:rPr lang="ru-RU" i="1" dirty="0"/>
              <a:t>БД</a:t>
            </a:r>
            <a:r>
              <a:rPr lang="ru-RU" dirty="0"/>
              <a:t> в процессе модификации данных при выполнении операций добавления или удаления.</a:t>
            </a:r>
          </a:p>
        </p:txBody>
      </p:sp>
    </p:spTree>
    <p:extLst>
      <p:ext uri="{BB962C8B-B14F-4D97-AF65-F5344CB8AC3E}">
        <p14:creationId xmlns:p14="http://schemas.microsoft.com/office/powerpoint/2010/main" val="2143394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Понятие семантической поддержки целостности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498060"/>
            <a:ext cx="7459291" cy="972766"/>
          </a:xfrm>
        </p:spPr>
        <p:txBody>
          <a:bodyPr>
            <a:normAutofit/>
          </a:bodyPr>
          <a:lstStyle/>
          <a:p>
            <a:r>
              <a:rPr lang="ru-RU" dirty="0"/>
              <a:t>Структурная, языковая и ссылочная целостность определяют правила работы СУБД с реляционными структурами данных.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8675" y="2470826"/>
            <a:ext cx="7459291" cy="147732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228594" indent="-228594" defTabSz="914377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ru-RU" sz="2000" dirty="0"/>
              <a:t>Требования поддержки этих трех видов целостности говорят о том, что каждая СУБД должна уметь это делать, а разработчики должны это учитывать при построении баз данных с использованием реляционной модели.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28674" y="3652567"/>
            <a:ext cx="7485513" cy="120032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228594" indent="-228594" defTabSz="914377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ru-RU" sz="2000" dirty="0"/>
              <a:t>Эти требования поддержки целостности достаточно абстрактны, они определяют допустимую форму представления и обработки информации в реляционных базах данных.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28674" y="4883479"/>
            <a:ext cx="7485513" cy="64633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228594" indent="-228594" defTabSz="914377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ru-RU" sz="2000" dirty="0"/>
              <a:t>С другой стороны, эти аспекты никак не касаются содержания базы данных.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28674" y="5560394"/>
            <a:ext cx="7459292" cy="120032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228594" indent="-228594" defTabSz="914377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ru-RU" sz="2000" dirty="0"/>
              <a:t>Для определения некоторых ограничений, которые связаны с содержанием базы данных, требуются другие методы. Именно эти методы и сведены в поддержку семантической целостности.</a:t>
            </a:r>
          </a:p>
        </p:txBody>
      </p:sp>
    </p:spTree>
    <p:extLst>
      <p:ext uri="{BB962C8B-B14F-4D97-AF65-F5344CB8AC3E}">
        <p14:creationId xmlns:p14="http://schemas.microsoft.com/office/powerpoint/2010/main" val="2573919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Инфологическая модель предметной области "Библиотека" </a:t>
            </a:r>
          </a:p>
        </p:txBody>
      </p:sp>
      <p:pic>
        <p:nvPicPr>
          <p:cNvPr id="5" name="Объект 4" descr="Инфологическая модель &quot;Библиотека&quot;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225" y="2219325"/>
            <a:ext cx="5543550" cy="3333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607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Физическая (реляционная) модель предметной области "Библиотека" </a:t>
            </a:r>
          </a:p>
        </p:txBody>
      </p:sp>
      <p:pic>
        <p:nvPicPr>
          <p:cNvPr id="4" name="Объект 3" descr="Реляционная схема &quot;Библиотека&quot;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037" y="2043112"/>
            <a:ext cx="5495925" cy="3686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259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cademicLiterature_16x9_TP103431361.potx" id="{2F0AAF73-AE41-486D-B6DC-0985ADE3F2EC}" vid="{EF7BD8ED-D7CC-46AA-8B96-4CA16C4A9ED2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Академическая презентация, макет с лентами и полосками (широкоэкранный формат)</Template>
  <TotalTime>0</TotalTime>
  <Words>3326</Words>
  <Application>Microsoft Office PowerPoint</Application>
  <PresentationFormat>Экран (4:3)</PresentationFormat>
  <Paragraphs>334</Paragraphs>
  <Slides>31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9" baseType="lpstr">
      <vt:lpstr>Arial</vt:lpstr>
      <vt:lpstr>Calibri</vt:lpstr>
      <vt:lpstr>Consolas</vt:lpstr>
      <vt:lpstr>Euphemia</vt:lpstr>
      <vt:lpstr>Plantagenet Cherokee</vt:lpstr>
      <vt:lpstr>Times New Roman</vt:lpstr>
      <vt:lpstr>Wingdings</vt:lpstr>
      <vt:lpstr>Academic Literature 16x9</vt:lpstr>
      <vt:lpstr>Поддержка целостности в реляционной модели данных</vt:lpstr>
      <vt:lpstr>Понятие целостности</vt:lpstr>
      <vt:lpstr>Общие понятия </vt:lpstr>
      <vt:lpstr>Поддержка структурной целостности</vt:lpstr>
      <vt:lpstr>Поддержка языковой целостности</vt:lpstr>
      <vt:lpstr>Поддержка ссылочной целостности (declarative referential integrity, DRI)</vt:lpstr>
      <vt:lpstr>Понятие семантической поддержки целостности</vt:lpstr>
      <vt:lpstr>Инфологическая модель предметной области "Библиотека" </vt:lpstr>
      <vt:lpstr>Физическая (реляционная) модель предметной области "Библиотека" </vt:lpstr>
      <vt:lpstr>Правила, которые должны соблюдаться в предметной области "Библиотека" </vt:lpstr>
      <vt:lpstr>Семантическая поддержка</vt:lpstr>
      <vt:lpstr>Виды декларативных ограничений целостности</vt:lpstr>
      <vt:lpstr>Ограничения целостности атрибута. Значение по умолчанию.</vt:lpstr>
      <vt:lpstr>Ограничения целостности атрибута. Задание условий на значения атрибутов</vt:lpstr>
      <vt:lpstr>Ограничения целостности, задаваемые на уровне отношения</vt:lpstr>
      <vt:lpstr>Ограничения целостности, задаваемые на уровне связи между отношениями</vt:lpstr>
      <vt:lpstr>Операторы DDL в языке SQL с заданием ограничений целостности</vt:lpstr>
      <vt:lpstr>Попробуем написать простейший оператор создания таблицы BOOKS из базы данных "Библиотека".</vt:lpstr>
      <vt:lpstr>Простейший оператор создания таблицы BOOKS из базы данных "Библиотека".</vt:lpstr>
      <vt:lpstr>Описание таблицы "Читатели", которой соответствует отношение READERS:</vt:lpstr>
      <vt:lpstr>Простейший оператор создания таблицы READERS из базы данных "Библиотека".</vt:lpstr>
      <vt:lpstr>Оператор создания таблицы EXEMPLAR </vt:lpstr>
      <vt:lpstr>Ограничение типа PRIMARY KEY (первичный ключ) на уровне всей таблицы</vt:lpstr>
      <vt:lpstr>Проверочные (CHECK) ограничения</vt:lpstr>
      <vt:lpstr>Именование ограничений с помощью ключевого слова CONSTRAINT</vt:lpstr>
      <vt:lpstr>Оператор создания таблицы BOOKS с именованными ограничениями:</vt:lpstr>
      <vt:lpstr>Презентация PowerPoint</vt:lpstr>
      <vt:lpstr>Средства определения схемы базы данных</vt:lpstr>
      <vt:lpstr>Пример оператора создания схемы базы данных в MS SQL Server</vt:lpstr>
      <vt:lpstr>Изменение схемы базы данных в MS SQL Server </vt:lpstr>
      <vt:lpstr>Удаление базы данных в MS SQL Server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2016-09-27T16:13:15Z</dcterms:created>
  <dcterms:modified xsi:type="dcterms:W3CDTF">2019-09-23T08:30:48Z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TC034313809991</vt:lpwstr>
  </property>
</Properties>
</file>